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</p:sldIdLst>
  <p:sldSz cx="9144000" cy="5143500" type="screen16x9"/>
  <p:notesSz cx="9144000" cy="51435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8"/>
  </p:normalViewPr>
  <p:slideViewPr>
    <p:cSldViewPr>
      <p:cViewPr varScale="1">
        <p:scale>
          <a:sx n="156" d="100"/>
          <a:sy n="156" d="100"/>
        </p:scale>
        <p:origin x="360" y="16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96324" y="573259"/>
            <a:ext cx="8351350" cy="482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chemeClr val="bg1"/>
                </a:solidFill>
                <a:latin typeface="Palatino Linotype"/>
                <a:cs typeface="Palatino Linotyp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12/9/20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chemeClr val="bg1"/>
                </a:solidFill>
                <a:latin typeface="Palatino Linotype"/>
                <a:cs typeface="Palatino Linotyp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12/9/20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chemeClr val="bg1"/>
                </a:solidFill>
                <a:latin typeface="Palatino Linotype"/>
                <a:cs typeface="Palatino Linotyp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12/9/20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0" i="0">
                <a:solidFill>
                  <a:schemeClr val="bg1"/>
                </a:solidFill>
                <a:latin typeface="Palatino Linotype"/>
                <a:cs typeface="Palatino Linotyp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12/9/20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12/9/20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0" y="0"/>
                </a:moveTo>
                <a:lnTo>
                  <a:pt x="9143999" y="0"/>
                </a:lnTo>
                <a:lnTo>
                  <a:pt x="9143999" y="5143499"/>
                </a:lnTo>
                <a:lnTo>
                  <a:pt x="0" y="5143499"/>
                </a:lnTo>
                <a:lnTo>
                  <a:pt x="0" y="0"/>
                </a:lnTo>
                <a:close/>
              </a:path>
            </a:pathLst>
          </a:custGeom>
          <a:solidFill>
            <a:srgbClr val="0051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492562" y="1260283"/>
            <a:ext cx="424815" cy="0"/>
          </a:xfrm>
          <a:custGeom>
            <a:avLst/>
            <a:gdLst/>
            <a:ahLst/>
            <a:cxnLst/>
            <a:rect l="l" t="t" r="r" b="b"/>
            <a:pathLst>
              <a:path w="424815">
                <a:moveTo>
                  <a:pt x="0" y="0"/>
                </a:moveTo>
                <a:lnTo>
                  <a:pt x="424799" y="0"/>
                </a:lnTo>
              </a:path>
            </a:pathLst>
          </a:custGeom>
          <a:ln w="38099">
            <a:solidFill>
              <a:srgbClr val="039BE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21004" y="1816216"/>
            <a:ext cx="7901991" cy="756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>
                <a:solidFill>
                  <a:schemeClr val="bg1"/>
                </a:solidFill>
                <a:latin typeface="Palatino Linotype"/>
                <a:cs typeface="Palatino Linotyp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18219" y="1172705"/>
            <a:ext cx="8507560" cy="3467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12/9/20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22.png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g"/><Relationship Id="rId4" Type="http://schemas.openxmlformats.org/officeDocument/2006/relationships/image" Target="../media/image59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png"/><Relationship Id="rId18" Type="http://schemas.openxmlformats.org/officeDocument/2006/relationships/image" Target="../media/image9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12" Type="http://schemas.openxmlformats.org/officeDocument/2006/relationships/image" Target="../media/image85.png"/><Relationship Id="rId17" Type="http://schemas.openxmlformats.org/officeDocument/2006/relationships/image" Target="../media/image90.png"/><Relationship Id="rId2" Type="http://schemas.openxmlformats.org/officeDocument/2006/relationships/image" Target="../media/image75.png"/><Relationship Id="rId16" Type="http://schemas.openxmlformats.org/officeDocument/2006/relationships/image" Target="../media/image8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5" Type="http://schemas.openxmlformats.org/officeDocument/2006/relationships/image" Target="../media/image88.png"/><Relationship Id="rId10" Type="http://schemas.openxmlformats.org/officeDocument/2006/relationships/image" Target="../media/image83.png"/><Relationship Id="rId19" Type="http://schemas.openxmlformats.org/officeDocument/2006/relationships/image" Target="../media/image92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Relationship Id="rId14" Type="http://schemas.openxmlformats.org/officeDocument/2006/relationships/image" Target="../media/image8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4.jpe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7" Type="http://schemas.openxmlformats.org/officeDocument/2006/relationships/image" Target="../media/image140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1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s://joss.theoj.org/papers/10.21105/joss.01904" TargetMode="External"/><Relationship Id="rId2" Type="http://schemas.openxmlformats.org/officeDocument/2006/relationships/hyperlink" Target="https://fat-forensics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4.jpeg"/><Relationship Id="rId5" Type="http://schemas.openxmlformats.org/officeDocument/2006/relationships/image" Target="../media/image153.png"/><Relationship Id="rId4" Type="http://schemas.openxmlformats.org/officeDocument/2006/relationships/hyperlink" Target="https://events.fat-forensics.org/2020_ecml-pkdd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0" y="0"/>
                </a:moveTo>
                <a:lnTo>
                  <a:pt x="9143999" y="0"/>
                </a:lnTo>
                <a:lnTo>
                  <a:pt x="9143999" y="5143499"/>
                </a:lnTo>
                <a:lnTo>
                  <a:pt x="0" y="5143499"/>
                </a:lnTo>
                <a:lnTo>
                  <a:pt x="0" y="0"/>
                </a:lnTo>
                <a:close/>
              </a:path>
            </a:pathLst>
          </a:custGeom>
          <a:solidFill>
            <a:srgbClr val="0051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24799" y="672605"/>
            <a:ext cx="1082040" cy="1125220"/>
          </a:xfrm>
          <a:custGeom>
            <a:avLst/>
            <a:gdLst/>
            <a:ahLst/>
            <a:cxnLst/>
            <a:rect l="l" t="t" r="r" b="b"/>
            <a:pathLst>
              <a:path w="1082039" h="1125220">
                <a:moveTo>
                  <a:pt x="0" y="1124950"/>
                </a:moveTo>
                <a:lnTo>
                  <a:pt x="0" y="0"/>
                </a:lnTo>
                <a:lnTo>
                  <a:pt x="1081624" y="0"/>
                </a:lnTo>
              </a:path>
            </a:pathLst>
          </a:custGeom>
          <a:ln w="28574">
            <a:solidFill>
              <a:srgbClr val="8BC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537562" y="3342925"/>
            <a:ext cx="1082040" cy="1125220"/>
          </a:xfrm>
          <a:custGeom>
            <a:avLst/>
            <a:gdLst/>
            <a:ahLst/>
            <a:cxnLst/>
            <a:rect l="l" t="t" r="r" b="b"/>
            <a:pathLst>
              <a:path w="1082040" h="1125220">
                <a:moveTo>
                  <a:pt x="1081624" y="0"/>
                </a:moveTo>
                <a:lnTo>
                  <a:pt x="1081624" y="1124949"/>
                </a:lnTo>
                <a:lnTo>
                  <a:pt x="0" y="1124949"/>
                </a:lnTo>
              </a:path>
            </a:pathLst>
          </a:custGeom>
          <a:ln w="28574">
            <a:solidFill>
              <a:srgbClr val="8BC3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359601" y="2817463"/>
            <a:ext cx="424815" cy="0"/>
          </a:xfrm>
          <a:custGeom>
            <a:avLst/>
            <a:gdLst/>
            <a:ahLst/>
            <a:cxnLst/>
            <a:rect l="l" t="t" r="r" b="b"/>
            <a:pathLst>
              <a:path w="424814">
                <a:moveTo>
                  <a:pt x="0" y="0"/>
                </a:moveTo>
                <a:lnTo>
                  <a:pt x="424799" y="0"/>
                </a:lnTo>
              </a:path>
            </a:pathLst>
          </a:custGeom>
          <a:ln w="38099">
            <a:solidFill>
              <a:srgbClr val="039BE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349543" y="698780"/>
            <a:ext cx="4440555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187450">
              <a:lnSpc>
                <a:spcPct val="100000"/>
              </a:lnSpc>
              <a:spcBef>
                <a:spcPts val="100"/>
              </a:spcBef>
            </a:pPr>
            <a:r>
              <a:rPr sz="4000" spc="70" dirty="0">
                <a:solidFill>
                  <a:srgbClr val="FFFFFF"/>
                </a:solidFill>
                <a:latin typeface="Palatino Linotype"/>
                <a:cs typeface="Palatino Linotype"/>
              </a:rPr>
              <a:t>Modular  </a:t>
            </a:r>
            <a:r>
              <a:rPr sz="4000" spc="190" dirty="0">
                <a:solidFill>
                  <a:srgbClr val="FFFFFF"/>
                </a:solidFill>
                <a:latin typeface="Palatino Linotype"/>
                <a:cs typeface="Palatino Linotype"/>
              </a:rPr>
              <a:t>Machine</a:t>
            </a:r>
            <a:r>
              <a:rPr sz="4000" spc="-95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4000" spc="140" dirty="0">
                <a:solidFill>
                  <a:srgbClr val="FFFFFF"/>
                </a:solidFill>
                <a:latin typeface="Palatino Linotype"/>
                <a:cs typeface="Palatino Linotype"/>
              </a:rPr>
              <a:t>Learning</a:t>
            </a:r>
            <a:endParaRPr sz="4000">
              <a:latin typeface="Palatino Linotype"/>
              <a:cs typeface="Palatino Linotype"/>
            </a:endParaRPr>
          </a:p>
          <a:p>
            <a:pPr marL="413384">
              <a:lnSpc>
                <a:spcPct val="100000"/>
              </a:lnSpc>
            </a:pPr>
            <a:r>
              <a:rPr sz="4000" spc="90" dirty="0">
                <a:solidFill>
                  <a:srgbClr val="FFFFFF"/>
                </a:solidFill>
                <a:latin typeface="Palatino Linotype"/>
                <a:cs typeface="Palatino Linotype"/>
              </a:rPr>
              <a:t>Interpretability</a:t>
            </a:r>
            <a:endParaRPr sz="4000">
              <a:latin typeface="Palatino Linotype"/>
              <a:cs typeface="Palatino Linotyp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897287" y="3110283"/>
            <a:ext cx="53397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75" dirty="0">
                <a:solidFill>
                  <a:srgbClr val="8BC34A"/>
                </a:solidFill>
                <a:latin typeface="Palatino Linotype"/>
                <a:cs typeface="Palatino Linotype"/>
              </a:rPr>
              <a:t>A </a:t>
            </a:r>
            <a:r>
              <a:rPr sz="2400" spc="45" dirty="0">
                <a:solidFill>
                  <a:srgbClr val="8BC34A"/>
                </a:solidFill>
                <a:latin typeface="Palatino Linotype"/>
                <a:cs typeface="Palatino Linotype"/>
              </a:rPr>
              <a:t>Case Study </a:t>
            </a:r>
            <a:r>
              <a:rPr sz="2400" spc="25" dirty="0">
                <a:solidFill>
                  <a:srgbClr val="8BC34A"/>
                </a:solidFill>
                <a:latin typeface="Palatino Linotype"/>
                <a:cs typeface="Palatino Linotype"/>
              </a:rPr>
              <a:t>of </a:t>
            </a:r>
            <a:r>
              <a:rPr sz="2400" spc="60" dirty="0">
                <a:solidFill>
                  <a:srgbClr val="8BC34A"/>
                </a:solidFill>
                <a:latin typeface="Palatino Linotype"/>
                <a:cs typeface="Palatino Linotype"/>
              </a:rPr>
              <a:t>Surrogate</a:t>
            </a:r>
            <a:r>
              <a:rPr sz="2400" spc="-114" dirty="0">
                <a:solidFill>
                  <a:srgbClr val="8BC34A"/>
                </a:solidFill>
                <a:latin typeface="Palatino Linotype"/>
                <a:cs typeface="Palatino Linotype"/>
              </a:rPr>
              <a:t> </a:t>
            </a:r>
            <a:r>
              <a:rPr sz="2400" spc="85" dirty="0">
                <a:solidFill>
                  <a:srgbClr val="8BC34A"/>
                </a:solidFill>
                <a:latin typeface="Palatino Linotype"/>
                <a:cs typeface="Palatino Linotype"/>
              </a:rPr>
              <a:t>Explainers</a:t>
            </a:r>
            <a:endParaRPr sz="2400">
              <a:latin typeface="Palatino Linotype"/>
              <a:cs typeface="Palatino Linotype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881209" y="4633548"/>
            <a:ext cx="418211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-25" dirty="0">
                <a:solidFill>
                  <a:srgbClr val="FFFFFF"/>
                </a:solidFill>
                <a:latin typeface="Arial"/>
                <a:cs typeface="Arial"/>
              </a:rPr>
              <a:t>Kacper </a:t>
            </a:r>
            <a:r>
              <a:rPr sz="2200" spc="-45" dirty="0">
                <a:solidFill>
                  <a:srgbClr val="FFFFFF"/>
                </a:solidFill>
                <a:latin typeface="Arial"/>
                <a:cs typeface="Arial"/>
              </a:rPr>
              <a:t>Sokol, </a:t>
            </a:r>
            <a:r>
              <a:rPr sz="2200" spc="-15" dirty="0">
                <a:solidFill>
                  <a:srgbClr val="FFFFFF"/>
                </a:solidFill>
                <a:latin typeface="Arial"/>
                <a:cs typeface="Arial"/>
              </a:rPr>
              <a:t>University </a:t>
            </a:r>
            <a:r>
              <a:rPr sz="2200" spc="85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2200" spc="-2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15" dirty="0">
                <a:solidFill>
                  <a:srgbClr val="FFFFFF"/>
                </a:solidFill>
                <a:latin typeface="Arial"/>
                <a:cs typeface="Arial"/>
              </a:rPr>
              <a:t>Bristol</a:t>
            </a:r>
            <a:endParaRPr sz="2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60925" y="573259"/>
            <a:ext cx="7071359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120" dirty="0">
                <a:solidFill>
                  <a:srgbClr val="FFFFFF"/>
                </a:solidFill>
                <a:latin typeface="Palatino Linotype"/>
                <a:cs typeface="Palatino Linotype"/>
              </a:rPr>
              <a:t>Mimicry </a:t>
            </a:r>
            <a:r>
              <a:rPr sz="3000" spc="65" dirty="0">
                <a:solidFill>
                  <a:srgbClr val="FFFFFF"/>
                </a:solidFill>
                <a:latin typeface="Palatino Linotype"/>
                <a:cs typeface="Palatino Linotype"/>
              </a:rPr>
              <a:t>Source: </a:t>
            </a:r>
            <a:r>
              <a:rPr sz="3000" spc="85" dirty="0">
                <a:solidFill>
                  <a:srgbClr val="FFFFFF"/>
                </a:solidFill>
                <a:latin typeface="Palatino Linotype"/>
                <a:cs typeface="Palatino Linotype"/>
              </a:rPr>
              <a:t>Behavioural</a:t>
            </a:r>
            <a:r>
              <a:rPr sz="3000" spc="-265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3000" spc="75" dirty="0">
                <a:solidFill>
                  <a:srgbClr val="FFFFFF"/>
                </a:solidFill>
                <a:latin typeface="Palatino Linotype"/>
                <a:cs typeface="Palatino Linotype"/>
              </a:rPr>
              <a:t>Surrogate</a:t>
            </a:r>
            <a:endParaRPr sz="3000">
              <a:latin typeface="Palatino Linotype"/>
              <a:cs typeface="Palatino Linotype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151608" y="1206482"/>
            <a:ext cx="152908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15" dirty="0">
                <a:solidFill>
                  <a:srgbClr val="8BC34A"/>
                </a:solidFill>
                <a:latin typeface="Arial"/>
                <a:cs typeface="Arial"/>
              </a:rPr>
              <a:t>(predictions)</a:t>
            </a:r>
            <a:endParaRPr sz="21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094925" y="1657125"/>
            <a:ext cx="2954151" cy="3057975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0925" y="573259"/>
            <a:ext cx="682498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75" dirty="0"/>
              <a:t>Surrogate </a:t>
            </a:r>
            <a:r>
              <a:rPr sz="3000" spc="85" dirty="0"/>
              <a:t>Explainability </a:t>
            </a:r>
            <a:r>
              <a:rPr sz="3000" spc="145" dirty="0"/>
              <a:t>in </a:t>
            </a:r>
            <a:r>
              <a:rPr sz="3000" spc="-55" dirty="0"/>
              <a:t>AI </a:t>
            </a:r>
            <a:r>
              <a:rPr sz="3000" spc="100" dirty="0"/>
              <a:t>and</a:t>
            </a:r>
            <a:r>
              <a:rPr sz="3000" spc="-290" dirty="0"/>
              <a:t> </a:t>
            </a:r>
            <a:r>
              <a:rPr sz="3000" spc="-5" dirty="0"/>
              <a:t>ML</a:t>
            </a:r>
            <a:endParaRPr sz="3000"/>
          </a:p>
        </p:txBody>
      </p:sp>
      <p:sp>
        <p:nvSpPr>
          <p:cNvPr id="3" name="object 3"/>
          <p:cNvSpPr/>
          <p:nvPr/>
        </p:nvSpPr>
        <p:spPr>
          <a:xfrm>
            <a:off x="435600" y="1633925"/>
            <a:ext cx="8272798" cy="30432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0925" y="573259"/>
            <a:ext cx="682498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75" dirty="0"/>
              <a:t>Surrogate </a:t>
            </a:r>
            <a:r>
              <a:rPr sz="3000" spc="85" dirty="0"/>
              <a:t>Explainability </a:t>
            </a:r>
            <a:r>
              <a:rPr sz="3000" spc="145" dirty="0"/>
              <a:t>in </a:t>
            </a:r>
            <a:r>
              <a:rPr sz="3000" spc="-55" dirty="0"/>
              <a:t>AI </a:t>
            </a:r>
            <a:r>
              <a:rPr sz="3000" spc="100" dirty="0"/>
              <a:t>and</a:t>
            </a:r>
            <a:r>
              <a:rPr sz="3000" spc="-290" dirty="0"/>
              <a:t> </a:t>
            </a:r>
            <a:r>
              <a:rPr sz="3000" spc="-5" dirty="0"/>
              <a:t>ML</a:t>
            </a:r>
            <a:endParaRPr sz="3000"/>
          </a:p>
        </p:txBody>
      </p:sp>
      <p:sp>
        <p:nvSpPr>
          <p:cNvPr id="3" name="object 3"/>
          <p:cNvSpPr/>
          <p:nvPr/>
        </p:nvSpPr>
        <p:spPr>
          <a:xfrm>
            <a:off x="435600" y="1633925"/>
            <a:ext cx="8272798" cy="30432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291045" y="4857063"/>
            <a:ext cx="677100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i="1" spc="-35" dirty="0">
                <a:solidFill>
                  <a:srgbClr val="FFFFFF"/>
                </a:solidFill>
                <a:latin typeface="Arial"/>
                <a:cs typeface="Arial"/>
              </a:rPr>
              <a:t>Ribeiro</a:t>
            </a:r>
            <a:r>
              <a:rPr sz="1400" i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i="1" dirty="0">
                <a:solidFill>
                  <a:srgbClr val="FFFFFF"/>
                </a:solidFill>
                <a:latin typeface="Arial"/>
                <a:cs typeface="Arial"/>
              </a:rPr>
              <a:t>et</a:t>
            </a:r>
            <a:r>
              <a:rPr sz="1400" i="1" spc="-45" dirty="0">
                <a:solidFill>
                  <a:srgbClr val="FFFFFF"/>
                </a:solidFill>
                <a:latin typeface="Arial"/>
                <a:cs typeface="Arial"/>
              </a:rPr>
              <a:t> al., </a:t>
            </a:r>
            <a:r>
              <a:rPr sz="1400" i="1" spc="-20" dirty="0">
                <a:solidFill>
                  <a:srgbClr val="FFFFFF"/>
                </a:solidFill>
                <a:latin typeface="Arial"/>
                <a:cs typeface="Arial"/>
              </a:rPr>
              <a:t>2016.</a:t>
            </a:r>
            <a:r>
              <a:rPr sz="1400" i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i="1" spc="-65" dirty="0">
                <a:solidFill>
                  <a:srgbClr val="FFFFFF"/>
                </a:solidFill>
                <a:latin typeface="Arial"/>
                <a:cs typeface="Arial"/>
              </a:rPr>
              <a:t>"Why</a:t>
            </a:r>
            <a:r>
              <a:rPr sz="1400" i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i="1" spc="-10" dirty="0">
                <a:solidFill>
                  <a:srgbClr val="FFFFFF"/>
                </a:solidFill>
                <a:latin typeface="Arial"/>
                <a:cs typeface="Arial"/>
              </a:rPr>
              <a:t>should</a:t>
            </a:r>
            <a:r>
              <a:rPr sz="1400" i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i="1" spc="-1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400" i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i="1" spc="15" dirty="0">
                <a:solidFill>
                  <a:srgbClr val="FFFFFF"/>
                </a:solidFill>
                <a:latin typeface="Arial"/>
                <a:cs typeface="Arial"/>
              </a:rPr>
              <a:t>trust</a:t>
            </a:r>
            <a:r>
              <a:rPr sz="1400" i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i="1" spc="-60" dirty="0">
                <a:solidFill>
                  <a:srgbClr val="FFFFFF"/>
                </a:solidFill>
                <a:latin typeface="Arial"/>
                <a:cs typeface="Arial"/>
              </a:rPr>
              <a:t>you?"</a:t>
            </a:r>
            <a:r>
              <a:rPr sz="1400" i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i="1" spc="-25" dirty="0">
                <a:solidFill>
                  <a:srgbClr val="FFFFFF"/>
                </a:solidFill>
                <a:latin typeface="Arial"/>
                <a:cs typeface="Arial"/>
              </a:rPr>
              <a:t>Explaining</a:t>
            </a:r>
            <a:r>
              <a:rPr sz="1400" i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i="1" spc="-1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400" i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i="1" spc="-5" dirty="0">
                <a:solidFill>
                  <a:srgbClr val="FFFFFF"/>
                </a:solidFill>
                <a:latin typeface="Arial"/>
                <a:cs typeface="Arial"/>
              </a:rPr>
              <a:t>predictions</a:t>
            </a:r>
            <a:r>
              <a:rPr sz="1400" i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i="1" spc="4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400" i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i="1" spc="-40" dirty="0">
                <a:solidFill>
                  <a:srgbClr val="FFFFFF"/>
                </a:solidFill>
                <a:latin typeface="Arial"/>
                <a:cs typeface="Arial"/>
              </a:rPr>
              <a:t>any</a:t>
            </a:r>
            <a:r>
              <a:rPr sz="1400" i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i="1" spc="-10" dirty="0">
                <a:solidFill>
                  <a:srgbClr val="FFFFFF"/>
                </a:solidFill>
                <a:latin typeface="Arial"/>
                <a:cs typeface="Arial"/>
              </a:rPr>
              <a:t>classiﬁer.</a:t>
            </a:r>
            <a:endParaRPr sz="14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843050" y="1436787"/>
            <a:ext cx="5457899" cy="33951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0925" y="573259"/>
            <a:ext cx="472376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160" dirty="0"/>
              <a:t>The </a:t>
            </a:r>
            <a:r>
              <a:rPr sz="3000" spc="114" dirty="0"/>
              <a:t>Beneﬁts </a:t>
            </a:r>
            <a:r>
              <a:rPr sz="3000" spc="30" dirty="0"/>
              <a:t>of</a:t>
            </a:r>
            <a:r>
              <a:rPr sz="3000" spc="-355" dirty="0"/>
              <a:t> </a:t>
            </a:r>
            <a:r>
              <a:rPr sz="3000" spc="90" dirty="0"/>
              <a:t>Surrogates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505424" y="2012829"/>
            <a:ext cx="8067675" cy="1701800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424815" indent="-412750">
              <a:lnSpc>
                <a:spcPct val="100000"/>
              </a:lnSpc>
              <a:spcBef>
                <a:spcPts val="520"/>
              </a:spcBef>
              <a:buFont typeface="Arial"/>
              <a:buChar char="●"/>
              <a:tabLst>
                <a:tab pos="424815" algn="l"/>
                <a:tab pos="425450" algn="l"/>
              </a:tabLst>
            </a:pPr>
            <a:r>
              <a:rPr sz="2400" b="1" spc="-50" dirty="0">
                <a:solidFill>
                  <a:srgbClr val="FFFFFF"/>
                </a:solidFill>
                <a:latin typeface="Arial"/>
                <a:cs typeface="Arial"/>
              </a:rPr>
              <a:t>Model-agnostic </a:t>
            </a:r>
            <a:r>
              <a:rPr sz="2400" spc="-140" dirty="0">
                <a:solidFill>
                  <a:srgbClr val="FFFFFF"/>
                </a:solidFill>
                <a:latin typeface="Arial"/>
                <a:cs typeface="Arial"/>
              </a:rPr>
              <a:t>-- </a:t>
            </a:r>
            <a:r>
              <a:rPr sz="2400" spc="25" dirty="0">
                <a:solidFill>
                  <a:srgbClr val="FFFFFF"/>
                </a:solidFill>
                <a:latin typeface="Arial"/>
                <a:cs typeface="Arial"/>
              </a:rPr>
              <a:t>work </a:t>
            </a:r>
            <a:r>
              <a:rPr sz="2400" spc="50" dirty="0">
                <a:solidFill>
                  <a:srgbClr val="FFFFFF"/>
                </a:solidFill>
                <a:latin typeface="Arial"/>
                <a:cs typeface="Arial"/>
              </a:rPr>
              <a:t>with </a:t>
            </a:r>
            <a:r>
              <a:rPr sz="2400" i="1" spc="-65" dirty="0">
                <a:solidFill>
                  <a:srgbClr val="FFFFFF"/>
                </a:solidFill>
                <a:latin typeface="Arial"/>
                <a:cs typeface="Arial"/>
              </a:rPr>
              <a:t>any </a:t>
            </a:r>
            <a:r>
              <a:rPr sz="2400" spc="15" dirty="0">
                <a:solidFill>
                  <a:srgbClr val="FFFFFF"/>
                </a:solidFill>
                <a:latin typeface="Arial"/>
                <a:cs typeface="Arial"/>
              </a:rPr>
              <a:t>black</a:t>
            </a:r>
            <a:r>
              <a:rPr sz="2400" spc="-2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box.</a:t>
            </a:r>
            <a:endParaRPr sz="2400">
              <a:latin typeface="Arial"/>
              <a:cs typeface="Arial"/>
            </a:endParaRPr>
          </a:p>
          <a:p>
            <a:pPr marL="424815" indent="-412750">
              <a:lnSpc>
                <a:spcPct val="100000"/>
              </a:lnSpc>
              <a:spcBef>
                <a:spcPts val="420"/>
              </a:spcBef>
              <a:buFont typeface="Arial"/>
              <a:buChar char="●"/>
              <a:tabLst>
                <a:tab pos="424815" algn="l"/>
                <a:tab pos="425450" algn="l"/>
              </a:tabLst>
            </a:pPr>
            <a:r>
              <a:rPr sz="2400" b="1" spc="-60" dirty="0">
                <a:solidFill>
                  <a:srgbClr val="FFFFFF"/>
                </a:solidFill>
                <a:latin typeface="Arial"/>
                <a:cs typeface="Arial"/>
              </a:rPr>
              <a:t>Post-hoc </a:t>
            </a:r>
            <a:r>
              <a:rPr sz="2400" spc="-140" dirty="0">
                <a:solidFill>
                  <a:srgbClr val="FFFFFF"/>
                </a:solidFill>
                <a:latin typeface="Arial"/>
                <a:cs typeface="Arial"/>
              </a:rPr>
              <a:t>-- </a:t>
            </a:r>
            <a:r>
              <a:rPr sz="2400" dirty="0">
                <a:solidFill>
                  <a:srgbClr val="FFFFFF"/>
                </a:solidFill>
                <a:latin typeface="Arial"/>
                <a:cs typeface="Arial"/>
              </a:rPr>
              <a:t>can </a:t>
            </a:r>
            <a:r>
              <a:rPr sz="2400" spc="-30" dirty="0">
                <a:solidFill>
                  <a:srgbClr val="FFFFFF"/>
                </a:solidFill>
                <a:latin typeface="Arial"/>
                <a:cs typeface="Arial"/>
              </a:rPr>
              <a:t>be </a:t>
            </a:r>
            <a:r>
              <a:rPr sz="2400" spc="30" dirty="0">
                <a:solidFill>
                  <a:srgbClr val="FFFFFF"/>
                </a:solidFill>
                <a:latin typeface="Arial"/>
                <a:cs typeface="Arial"/>
              </a:rPr>
              <a:t>retroﬁtted </a:t>
            </a:r>
            <a:r>
              <a:rPr sz="2400" spc="35" dirty="0">
                <a:solidFill>
                  <a:srgbClr val="FFFFFF"/>
                </a:solidFill>
                <a:latin typeface="Arial"/>
                <a:cs typeface="Arial"/>
              </a:rPr>
              <a:t>into </a:t>
            </a:r>
            <a:r>
              <a:rPr sz="2400" spc="-10" dirty="0">
                <a:solidFill>
                  <a:srgbClr val="FFFFFF"/>
                </a:solidFill>
                <a:latin typeface="Arial"/>
                <a:cs typeface="Arial"/>
              </a:rPr>
              <a:t>pre-existing</a:t>
            </a:r>
            <a:r>
              <a:rPr sz="2400" spc="-3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predictors.</a:t>
            </a:r>
            <a:endParaRPr sz="2400">
              <a:latin typeface="Arial"/>
              <a:cs typeface="Arial"/>
            </a:endParaRPr>
          </a:p>
          <a:p>
            <a:pPr marL="424815" marR="182880" indent="-412750">
              <a:lnSpc>
                <a:spcPct val="114599"/>
              </a:lnSpc>
              <a:buFont typeface="Arial"/>
              <a:buChar char="●"/>
              <a:tabLst>
                <a:tab pos="424815" algn="l"/>
                <a:tab pos="425450" algn="l"/>
              </a:tabLst>
            </a:pPr>
            <a:r>
              <a:rPr sz="2400" b="1" spc="-65" dirty="0">
                <a:solidFill>
                  <a:srgbClr val="FFFFFF"/>
                </a:solidFill>
                <a:latin typeface="Arial"/>
                <a:cs typeface="Arial"/>
              </a:rPr>
              <a:t>Data-universal </a:t>
            </a:r>
            <a:r>
              <a:rPr sz="2400" spc="-140" dirty="0">
                <a:solidFill>
                  <a:srgbClr val="FFFFFF"/>
                </a:solidFill>
                <a:latin typeface="Arial"/>
                <a:cs typeface="Arial"/>
              </a:rPr>
              <a:t>-- </a:t>
            </a:r>
            <a:r>
              <a:rPr sz="2400" spc="25" dirty="0">
                <a:solidFill>
                  <a:srgbClr val="FFFFFF"/>
                </a:solidFill>
                <a:latin typeface="Arial"/>
                <a:cs typeface="Arial"/>
              </a:rPr>
              <a:t>work </a:t>
            </a:r>
            <a:r>
              <a:rPr sz="2400" spc="50" dirty="0">
                <a:solidFill>
                  <a:srgbClr val="FFFFFF"/>
                </a:solidFill>
                <a:latin typeface="Arial"/>
                <a:cs typeface="Arial"/>
              </a:rPr>
              <a:t>with </a:t>
            </a:r>
            <a:r>
              <a:rPr sz="2400" spc="-25" dirty="0">
                <a:solidFill>
                  <a:srgbClr val="FFFFFF"/>
                </a:solidFill>
                <a:latin typeface="Arial"/>
                <a:cs typeface="Arial"/>
              </a:rPr>
              <a:t>image, </a:t>
            </a: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tabular 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2400" spc="35" dirty="0">
                <a:solidFill>
                  <a:srgbClr val="FFFFFF"/>
                </a:solidFill>
                <a:latin typeface="Arial"/>
                <a:cs typeface="Arial"/>
              </a:rPr>
              <a:t>text</a:t>
            </a:r>
            <a:r>
              <a:rPr sz="2400" spc="-4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data  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because </a:t>
            </a:r>
            <a:r>
              <a:rPr sz="2400" spc="95" dirty="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sz="2400" i="1" spc="-15" dirty="0">
                <a:solidFill>
                  <a:srgbClr val="FFFFFF"/>
                </a:solidFill>
                <a:latin typeface="Arial"/>
                <a:cs typeface="Arial"/>
              </a:rPr>
              <a:t>interpretable </a:t>
            </a:r>
            <a:r>
              <a:rPr sz="2400" i="1" spc="-10" dirty="0">
                <a:solidFill>
                  <a:srgbClr val="FFFFFF"/>
                </a:solidFill>
                <a:latin typeface="Arial"/>
                <a:cs typeface="Arial"/>
              </a:rPr>
              <a:t>data</a:t>
            </a:r>
            <a:r>
              <a:rPr sz="2400" i="1" spc="-3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i="1" spc="-15" dirty="0">
                <a:solidFill>
                  <a:srgbClr val="FFFFFF"/>
                </a:solidFill>
                <a:latin typeface="Arial"/>
                <a:cs typeface="Arial"/>
              </a:rPr>
              <a:t>representations</a:t>
            </a:r>
            <a:r>
              <a:rPr sz="2400" spc="-1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0925" y="573259"/>
            <a:ext cx="505904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65" dirty="0"/>
              <a:t>Actual </a:t>
            </a:r>
            <a:r>
              <a:rPr sz="3000" spc="75" dirty="0"/>
              <a:t>Surrogate</a:t>
            </a:r>
            <a:r>
              <a:rPr sz="3000" spc="-135" dirty="0"/>
              <a:t> </a:t>
            </a:r>
            <a:r>
              <a:rPr sz="3000" spc="110" dirty="0"/>
              <a:t>Explainers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551449" y="1729420"/>
            <a:ext cx="7594600" cy="2295525"/>
          </a:xfrm>
          <a:prstGeom prst="rect">
            <a:avLst/>
          </a:prstGeom>
        </p:spPr>
        <p:txBody>
          <a:bodyPr vert="horz" wrap="square" lIns="0" tIns="66675" rIns="0" bIns="0" rtlCol="0">
            <a:spAutoFit/>
          </a:bodyPr>
          <a:lstStyle/>
          <a:p>
            <a:pPr marL="379095" indent="-367030">
              <a:lnSpc>
                <a:spcPct val="100000"/>
              </a:lnSpc>
              <a:spcBef>
                <a:spcPts val="525"/>
              </a:spcBef>
              <a:buChar char="●"/>
              <a:tabLst>
                <a:tab pos="379095" algn="l"/>
                <a:tab pos="379730" algn="l"/>
              </a:tabLst>
            </a:pP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Local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Interpretable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Model-agnostic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Explanations</a:t>
            </a:r>
            <a:r>
              <a:rPr sz="1800" spc="-2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(LIME)</a:t>
            </a:r>
            <a:endParaRPr sz="1800">
              <a:latin typeface="Arial"/>
              <a:cs typeface="Arial"/>
            </a:endParaRPr>
          </a:p>
          <a:p>
            <a:pPr marL="836294" lvl="1" indent="-336550">
              <a:lnSpc>
                <a:spcPct val="100000"/>
              </a:lnSpc>
              <a:spcBef>
                <a:spcPts val="330"/>
              </a:spcBef>
              <a:buChar char="○"/>
              <a:tabLst>
                <a:tab pos="836294" algn="l"/>
                <a:tab pos="836930" algn="l"/>
              </a:tabLst>
            </a:pPr>
            <a:r>
              <a:rPr sz="1400" i="1" spc="-35" dirty="0">
                <a:solidFill>
                  <a:srgbClr val="FFFFFF"/>
                </a:solidFill>
                <a:latin typeface="Arial"/>
                <a:cs typeface="Arial"/>
              </a:rPr>
              <a:t>Ribeiro</a:t>
            </a:r>
            <a:r>
              <a:rPr sz="1400" i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i="1" dirty="0">
                <a:solidFill>
                  <a:srgbClr val="FFFFFF"/>
                </a:solidFill>
                <a:latin typeface="Arial"/>
                <a:cs typeface="Arial"/>
              </a:rPr>
              <a:t>et</a:t>
            </a:r>
            <a:r>
              <a:rPr sz="1400" i="1" spc="-45" dirty="0">
                <a:solidFill>
                  <a:srgbClr val="FFFFFF"/>
                </a:solidFill>
                <a:latin typeface="Arial"/>
                <a:cs typeface="Arial"/>
              </a:rPr>
              <a:t> al., </a:t>
            </a:r>
            <a:r>
              <a:rPr sz="1400" i="1" spc="-20" dirty="0">
                <a:solidFill>
                  <a:srgbClr val="FFFFFF"/>
                </a:solidFill>
                <a:latin typeface="Arial"/>
                <a:cs typeface="Arial"/>
              </a:rPr>
              <a:t>2016.</a:t>
            </a:r>
            <a:r>
              <a:rPr sz="1400" i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i="1" spc="-65" dirty="0">
                <a:solidFill>
                  <a:srgbClr val="FFFFFF"/>
                </a:solidFill>
                <a:latin typeface="Arial"/>
                <a:cs typeface="Arial"/>
              </a:rPr>
              <a:t>"Why</a:t>
            </a:r>
            <a:r>
              <a:rPr sz="1400" i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i="1" spc="-10" dirty="0">
                <a:solidFill>
                  <a:srgbClr val="FFFFFF"/>
                </a:solidFill>
                <a:latin typeface="Arial"/>
                <a:cs typeface="Arial"/>
              </a:rPr>
              <a:t>should</a:t>
            </a:r>
            <a:r>
              <a:rPr sz="1400" i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i="1" spc="-1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400" i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i="1" spc="15" dirty="0">
                <a:solidFill>
                  <a:srgbClr val="FFFFFF"/>
                </a:solidFill>
                <a:latin typeface="Arial"/>
                <a:cs typeface="Arial"/>
              </a:rPr>
              <a:t>trust</a:t>
            </a:r>
            <a:r>
              <a:rPr sz="1400" i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i="1" spc="-60" dirty="0">
                <a:solidFill>
                  <a:srgbClr val="FFFFFF"/>
                </a:solidFill>
                <a:latin typeface="Arial"/>
                <a:cs typeface="Arial"/>
              </a:rPr>
              <a:t>you?"</a:t>
            </a:r>
            <a:r>
              <a:rPr sz="1400" i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i="1" spc="-25" dirty="0">
                <a:solidFill>
                  <a:srgbClr val="FFFFFF"/>
                </a:solidFill>
                <a:latin typeface="Arial"/>
                <a:cs typeface="Arial"/>
              </a:rPr>
              <a:t>Explaining</a:t>
            </a:r>
            <a:r>
              <a:rPr sz="1400" i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i="1" spc="-1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400" i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i="1" spc="-5" dirty="0">
                <a:solidFill>
                  <a:srgbClr val="FFFFFF"/>
                </a:solidFill>
                <a:latin typeface="Arial"/>
                <a:cs typeface="Arial"/>
              </a:rPr>
              <a:t>predictions</a:t>
            </a:r>
            <a:r>
              <a:rPr sz="1400" i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i="1" spc="4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400" i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i="1" spc="-40" dirty="0">
                <a:solidFill>
                  <a:srgbClr val="FFFFFF"/>
                </a:solidFill>
                <a:latin typeface="Arial"/>
                <a:cs typeface="Arial"/>
              </a:rPr>
              <a:t>any</a:t>
            </a:r>
            <a:r>
              <a:rPr sz="1400" i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i="1" spc="-10" dirty="0">
                <a:solidFill>
                  <a:srgbClr val="FFFFFF"/>
                </a:solidFill>
                <a:latin typeface="Arial"/>
                <a:cs typeface="Arial"/>
              </a:rPr>
              <a:t>classiﬁer.</a:t>
            </a:r>
            <a:endParaRPr sz="1400">
              <a:latin typeface="Arial"/>
              <a:cs typeface="Arial"/>
            </a:endParaRPr>
          </a:p>
          <a:p>
            <a:pPr marL="379095" indent="-367030">
              <a:lnSpc>
                <a:spcPct val="100000"/>
              </a:lnSpc>
              <a:spcBef>
                <a:spcPts val="254"/>
              </a:spcBef>
              <a:buChar char="●"/>
              <a:tabLst>
                <a:tab pos="379095" algn="l"/>
                <a:tab pos="379730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Anchor</a:t>
            </a:r>
            <a:endParaRPr sz="1800">
              <a:latin typeface="Arial"/>
              <a:cs typeface="Arial"/>
            </a:endParaRPr>
          </a:p>
          <a:p>
            <a:pPr marL="836294" lvl="1" indent="-336550">
              <a:lnSpc>
                <a:spcPct val="100000"/>
              </a:lnSpc>
              <a:spcBef>
                <a:spcPts val="330"/>
              </a:spcBef>
              <a:buChar char="○"/>
              <a:tabLst>
                <a:tab pos="836294" algn="l"/>
                <a:tab pos="836930" algn="l"/>
              </a:tabLst>
            </a:pPr>
            <a:r>
              <a:rPr sz="1400" i="1" spc="-35" dirty="0">
                <a:solidFill>
                  <a:srgbClr val="FFFFFF"/>
                </a:solidFill>
                <a:latin typeface="Arial"/>
                <a:cs typeface="Arial"/>
              </a:rPr>
              <a:t>Ribeiro </a:t>
            </a:r>
            <a:r>
              <a:rPr sz="1400" i="1" dirty="0">
                <a:solidFill>
                  <a:srgbClr val="FFFFFF"/>
                </a:solidFill>
                <a:latin typeface="Arial"/>
                <a:cs typeface="Arial"/>
              </a:rPr>
              <a:t>et </a:t>
            </a:r>
            <a:r>
              <a:rPr sz="1400" i="1" spc="-45" dirty="0">
                <a:solidFill>
                  <a:srgbClr val="FFFFFF"/>
                </a:solidFill>
                <a:latin typeface="Arial"/>
                <a:cs typeface="Arial"/>
              </a:rPr>
              <a:t>al., </a:t>
            </a:r>
            <a:r>
              <a:rPr sz="1400" i="1" spc="-20" dirty="0">
                <a:solidFill>
                  <a:srgbClr val="FFFFFF"/>
                </a:solidFill>
                <a:latin typeface="Arial"/>
                <a:cs typeface="Arial"/>
              </a:rPr>
              <a:t>2018. Anchors: High-Precision </a:t>
            </a:r>
            <a:r>
              <a:rPr sz="1400" i="1" spc="-10" dirty="0">
                <a:solidFill>
                  <a:srgbClr val="FFFFFF"/>
                </a:solidFill>
                <a:latin typeface="Arial"/>
                <a:cs typeface="Arial"/>
              </a:rPr>
              <a:t>Model-Agnostic</a:t>
            </a:r>
            <a:r>
              <a:rPr sz="1400" i="1" spc="-1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i="1" spc="-25" dirty="0">
                <a:solidFill>
                  <a:srgbClr val="FFFFFF"/>
                </a:solidFill>
                <a:latin typeface="Arial"/>
                <a:cs typeface="Arial"/>
              </a:rPr>
              <a:t>Explanations.</a:t>
            </a:r>
            <a:endParaRPr sz="1400">
              <a:latin typeface="Arial"/>
              <a:cs typeface="Arial"/>
            </a:endParaRPr>
          </a:p>
          <a:p>
            <a:pPr marL="379095" indent="-367030">
              <a:lnSpc>
                <a:spcPct val="100000"/>
              </a:lnSpc>
              <a:spcBef>
                <a:spcPts val="254"/>
              </a:spcBef>
              <a:buChar char="●"/>
              <a:tabLst>
                <a:tab pos="379095" algn="l"/>
                <a:tab pos="379730" algn="l"/>
              </a:tabLst>
            </a:pP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SHapley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Additive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exPlanations</a:t>
            </a:r>
            <a:r>
              <a:rPr sz="1800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(SHAP)</a:t>
            </a:r>
            <a:endParaRPr sz="1800">
              <a:latin typeface="Arial"/>
              <a:cs typeface="Arial"/>
            </a:endParaRPr>
          </a:p>
          <a:p>
            <a:pPr marL="836294" lvl="1" indent="-336550">
              <a:lnSpc>
                <a:spcPct val="100000"/>
              </a:lnSpc>
              <a:spcBef>
                <a:spcPts val="330"/>
              </a:spcBef>
              <a:buChar char="○"/>
              <a:tabLst>
                <a:tab pos="836294" algn="l"/>
                <a:tab pos="836930" algn="l"/>
              </a:tabLst>
            </a:pPr>
            <a:r>
              <a:rPr sz="1400" i="1" spc="-30" dirty="0">
                <a:solidFill>
                  <a:srgbClr val="FFFFFF"/>
                </a:solidFill>
                <a:latin typeface="Arial"/>
                <a:cs typeface="Arial"/>
              </a:rPr>
              <a:t>Lundberg </a:t>
            </a:r>
            <a:r>
              <a:rPr sz="1400" i="1" spc="-25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1400" i="1" spc="-70" dirty="0">
                <a:solidFill>
                  <a:srgbClr val="FFFFFF"/>
                </a:solidFill>
                <a:latin typeface="Arial"/>
                <a:cs typeface="Arial"/>
              </a:rPr>
              <a:t>Lee, </a:t>
            </a:r>
            <a:r>
              <a:rPr sz="1400" i="1" spc="-20" dirty="0">
                <a:solidFill>
                  <a:srgbClr val="FFFFFF"/>
                </a:solidFill>
                <a:latin typeface="Arial"/>
                <a:cs typeface="Arial"/>
              </a:rPr>
              <a:t>2017. </a:t>
            </a:r>
            <a:r>
              <a:rPr sz="1400" i="1" spc="-45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1400" i="1" spc="-10" dirty="0">
                <a:solidFill>
                  <a:srgbClr val="FFFFFF"/>
                </a:solidFill>
                <a:latin typeface="Arial"/>
                <a:cs typeface="Arial"/>
              </a:rPr>
              <a:t>uniﬁed </a:t>
            </a:r>
            <a:r>
              <a:rPr sz="1400" i="1" spc="-20" dirty="0">
                <a:solidFill>
                  <a:srgbClr val="FFFFFF"/>
                </a:solidFill>
                <a:latin typeface="Arial"/>
                <a:cs typeface="Arial"/>
              </a:rPr>
              <a:t>approach </a:t>
            </a:r>
            <a:r>
              <a:rPr sz="1400" i="1" spc="20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400" i="1" spc="-10" dirty="0">
                <a:solidFill>
                  <a:srgbClr val="FFFFFF"/>
                </a:solidFill>
                <a:latin typeface="Arial"/>
                <a:cs typeface="Arial"/>
              </a:rPr>
              <a:t>interpreting </a:t>
            </a:r>
            <a:r>
              <a:rPr sz="1400" i="1" spc="-5" dirty="0">
                <a:solidFill>
                  <a:srgbClr val="FFFFFF"/>
                </a:solidFill>
                <a:latin typeface="Arial"/>
                <a:cs typeface="Arial"/>
              </a:rPr>
              <a:t>model</a:t>
            </a:r>
            <a:r>
              <a:rPr sz="1400" i="1" spc="-2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i="1" spc="-5" dirty="0">
                <a:solidFill>
                  <a:srgbClr val="FFFFFF"/>
                </a:solidFill>
                <a:latin typeface="Arial"/>
                <a:cs typeface="Arial"/>
              </a:rPr>
              <a:t>predictions.</a:t>
            </a:r>
            <a:endParaRPr sz="1400">
              <a:latin typeface="Arial"/>
              <a:cs typeface="Arial"/>
            </a:endParaRPr>
          </a:p>
          <a:p>
            <a:pPr marL="379095" indent="-367030">
              <a:lnSpc>
                <a:spcPct val="100000"/>
              </a:lnSpc>
              <a:spcBef>
                <a:spcPts val="254"/>
              </a:spcBef>
              <a:buChar char="●"/>
              <a:tabLst>
                <a:tab pos="379095" algn="l"/>
                <a:tab pos="379730" algn="l"/>
              </a:tabLst>
            </a:pPr>
            <a:r>
              <a:rPr sz="1800" u="heavy" spc="-3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RuleFit</a:t>
            </a:r>
            <a:endParaRPr sz="1800">
              <a:latin typeface="Arial"/>
              <a:cs typeface="Arial"/>
            </a:endParaRPr>
          </a:p>
          <a:p>
            <a:pPr marL="836294" lvl="1" indent="-336550">
              <a:lnSpc>
                <a:spcPct val="100000"/>
              </a:lnSpc>
              <a:spcBef>
                <a:spcPts val="330"/>
              </a:spcBef>
              <a:buChar char="○"/>
              <a:tabLst>
                <a:tab pos="836294" algn="l"/>
                <a:tab pos="836930" algn="l"/>
              </a:tabLst>
            </a:pPr>
            <a:r>
              <a:rPr sz="1400" i="1" spc="-25" dirty="0">
                <a:solidFill>
                  <a:srgbClr val="FFFFFF"/>
                </a:solidFill>
                <a:latin typeface="Arial"/>
                <a:cs typeface="Arial"/>
              </a:rPr>
              <a:t>Friedman and </a:t>
            </a:r>
            <a:r>
              <a:rPr sz="1400" i="1" spc="-40" dirty="0">
                <a:solidFill>
                  <a:srgbClr val="FFFFFF"/>
                </a:solidFill>
                <a:latin typeface="Arial"/>
                <a:cs typeface="Arial"/>
              </a:rPr>
              <a:t>Popescu, </a:t>
            </a:r>
            <a:r>
              <a:rPr sz="1400" i="1" spc="-20" dirty="0">
                <a:solidFill>
                  <a:srgbClr val="FFFFFF"/>
                </a:solidFill>
                <a:latin typeface="Arial"/>
                <a:cs typeface="Arial"/>
              </a:rPr>
              <a:t>2008. </a:t>
            </a:r>
            <a:r>
              <a:rPr sz="1400" i="1" spc="-15" dirty="0">
                <a:solidFill>
                  <a:srgbClr val="FFFFFF"/>
                </a:solidFill>
                <a:latin typeface="Arial"/>
                <a:cs typeface="Arial"/>
              </a:rPr>
              <a:t>Predictive </a:t>
            </a:r>
            <a:r>
              <a:rPr sz="1400" i="1" spc="-20" dirty="0">
                <a:solidFill>
                  <a:srgbClr val="FFFFFF"/>
                </a:solidFill>
                <a:latin typeface="Arial"/>
                <a:cs typeface="Arial"/>
              </a:rPr>
              <a:t>learning via </a:t>
            </a:r>
            <a:r>
              <a:rPr sz="1400" i="1" spc="-15" dirty="0">
                <a:solidFill>
                  <a:srgbClr val="FFFFFF"/>
                </a:solidFill>
                <a:latin typeface="Arial"/>
                <a:cs typeface="Arial"/>
              </a:rPr>
              <a:t>rule</a:t>
            </a:r>
            <a:r>
              <a:rPr sz="1400" i="1" spc="-22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i="1" spc="-20" dirty="0">
                <a:solidFill>
                  <a:srgbClr val="FFFFFF"/>
                </a:solidFill>
                <a:latin typeface="Arial"/>
                <a:cs typeface="Arial"/>
              </a:rPr>
              <a:t>ensembles.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60925" y="573259"/>
            <a:ext cx="614997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90" dirty="0">
                <a:solidFill>
                  <a:srgbClr val="FFFFFF"/>
                </a:solidFill>
                <a:latin typeface="Palatino Linotype"/>
                <a:cs typeface="Palatino Linotype"/>
              </a:rPr>
              <a:t>Universally </a:t>
            </a:r>
            <a:r>
              <a:rPr sz="3000" spc="50" dirty="0">
                <a:solidFill>
                  <a:srgbClr val="FFFFFF"/>
                </a:solidFill>
                <a:latin typeface="Palatino Linotype"/>
                <a:cs typeface="Palatino Linotype"/>
              </a:rPr>
              <a:t>Applicable</a:t>
            </a:r>
            <a:r>
              <a:rPr sz="3000" spc="-165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3000" spc="110" dirty="0">
                <a:solidFill>
                  <a:srgbClr val="FFFFFF"/>
                </a:solidFill>
                <a:latin typeface="Palatino Linotype"/>
                <a:cs typeface="Palatino Linotype"/>
              </a:rPr>
              <a:t>Explainers</a:t>
            </a:r>
            <a:endParaRPr sz="3000">
              <a:latin typeface="Palatino Linotype"/>
              <a:cs typeface="Palatino Linotype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827375" y="1877510"/>
            <a:ext cx="5489249" cy="19115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436091" y="2446445"/>
            <a:ext cx="1450975" cy="753110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2700" marR="5080" indent="36830">
              <a:lnSpc>
                <a:spcPts val="2850"/>
              </a:lnSpc>
              <a:spcBef>
                <a:spcPts val="220"/>
              </a:spcBef>
            </a:pPr>
            <a:r>
              <a:rPr sz="2400" b="1" spc="-85" dirty="0">
                <a:solidFill>
                  <a:srgbClr val="00517B"/>
                </a:solidFill>
                <a:latin typeface="Arial"/>
                <a:cs typeface="Arial"/>
              </a:rPr>
              <a:t>Surrogate  </a:t>
            </a:r>
            <a:r>
              <a:rPr sz="2400" b="1" spc="-100" dirty="0">
                <a:solidFill>
                  <a:srgbClr val="00517B"/>
                </a:solidFill>
                <a:latin typeface="Arial"/>
                <a:cs typeface="Arial"/>
              </a:rPr>
              <a:t>Explainers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0925" y="573259"/>
            <a:ext cx="654685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20" dirty="0"/>
              <a:t>Caveat: </a:t>
            </a:r>
            <a:r>
              <a:rPr sz="3000" spc="160" dirty="0"/>
              <a:t>The </a:t>
            </a:r>
            <a:r>
              <a:rPr sz="3000" spc="-80" dirty="0"/>
              <a:t>No </a:t>
            </a:r>
            <a:r>
              <a:rPr sz="3000" spc="105" dirty="0"/>
              <a:t>Free </a:t>
            </a:r>
            <a:r>
              <a:rPr sz="3000" spc="95" dirty="0"/>
              <a:t>Lunch</a:t>
            </a:r>
            <a:r>
              <a:rPr sz="3000" spc="-300" dirty="0"/>
              <a:t> </a:t>
            </a:r>
            <a:r>
              <a:rPr sz="3000" spc="130" dirty="0"/>
              <a:t>Theorem</a:t>
            </a:r>
            <a:endParaRPr sz="3000"/>
          </a:p>
        </p:txBody>
      </p:sp>
      <p:sp>
        <p:nvSpPr>
          <p:cNvPr id="3" name="object 3"/>
          <p:cNvSpPr/>
          <p:nvPr/>
        </p:nvSpPr>
        <p:spPr>
          <a:xfrm>
            <a:off x="1954739" y="1480594"/>
            <a:ext cx="5234525" cy="31933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0925" y="573259"/>
            <a:ext cx="697674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120" dirty="0"/>
              <a:t>Post-hoc </a:t>
            </a:r>
            <a:r>
              <a:rPr sz="3000" spc="110" dirty="0"/>
              <a:t>Explainers have </a:t>
            </a:r>
            <a:r>
              <a:rPr sz="3000" spc="45" dirty="0"/>
              <a:t>Poor</a:t>
            </a:r>
            <a:r>
              <a:rPr sz="3000" spc="-434" dirty="0"/>
              <a:t> </a:t>
            </a:r>
            <a:r>
              <a:rPr sz="3000" spc="75" dirty="0"/>
              <a:t>Fidelity</a:t>
            </a:r>
            <a:endParaRPr sz="3000"/>
          </a:p>
        </p:txBody>
      </p:sp>
      <p:sp>
        <p:nvSpPr>
          <p:cNvPr id="3" name="object 3"/>
          <p:cNvSpPr/>
          <p:nvPr/>
        </p:nvSpPr>
        <p:spPr>
          <a:xfrm>
            <a:off x="387900" y="1489824"/>
            <a:ext cx="3963049" cy="3653675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0925" y="573259"/>
            <a:ext cx="697674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120" dirty="0"/>
              <a:t>Post-hoc </a:t>
            </a:r>
            <a:r>
              <a:rPr sz="3000" spc="110" dirty="0"/>
              <a:t>Explainers have </a:t>
            </a:r>
            <a:r>
              <a:rPr sz="3000" spc="45" dirty="0"/>
              <a:t>Poor</a:t>
            </a:r>
            <a:r>
              <a:rPr sz="3000" spc="-434" dirty="0"/>
              <a:t> </a:t>
            </a:r>
            <a:r>
              <a:rPr sz="3000" spc="75" dirty="0"/>
              <a:t>Fidelity</a:t>
            </a:r>
            <a:endParaRPr sz="3000"/>
          </a:p>
        </p:txBody>
      </p:sp>
      <p:sp>
        <p:nvSpPr>
          <p:cNvPr id="3" name="object 3"/>
          <p:cNvSpPr/>
          <p:nvPr/>
        </p:nvSpPr>
        <p:spPr>
          <a:xfrm>
            <a:off x="387900" y="1489824"/>
            <a:ext cx="3963049" cy="3653675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292389" y="2680692"/>
            <a:ext cx="2851610" cy="2462807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643549" y="1513700"/>
            <a:ext cx="3441065" cy="9683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9095" marR="5080" indent="-367030">
              <a:lnSpc>
                <a:spcPct val="114599"/>
              </a:lnSpc>
              <a:spcBef>
                <a:spcPts val="100"/>
              </a:spcBef>
              <a:buChar char="●"/>
              <a:tabLst>
                <a:tab pos="379095" algn="l"/>
                <a:tab pos="379730" algn="l"/>
              </a:tabLst>
            </a:pP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Explainability 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needs 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process  </a:t>
            </a:r>
            <a:r>
              <a:rPr sz="1800" spc="25" dirty="0">
                <a:solidFill>
                  <a:srgbClr val="FFFFFF"/>
                </a:solidFill>
                <a:latin typeface="Arial"/>
                <a:cs typeface="Arial"/>
              </a:rPr>
              <a:t>similar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to: </a:t>
            </a:r>
            <a:r>
              <a:rPr sz="1800" b="1" spc="-145" dirty="0">
                <a:solidFill>
                  <a:srgbClr val="FFFFFF"/>
                </a:solidFill>
                <a:latin typeface="Arial"/>
                <a:cs typeface="Arial"/>
              </a:rPr>
              <a:t>KDD</a:t>
            </a:r>
            <a:r>
              <a:rPr sz="1800" spc="-145" dirty="0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sz="1800" b="1" spc="-50" dirty="0">
                <a:solidFill>
                  <a:srgbClr val="FFFFFF"/>
                </a:solidFill>
                <a:latin typeface="Arial"/>
                <a:cs typeface="Arial"/>
              </a:rPr>
              <a:t>CRISP-DM 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or  </a:t>
            </a:r>
            <a:r>
              <a:rPr sz="1800" b="1" spc="-65" dirty="0">
                <a:solidFill>
                  <a:srgbClr val="FFFFFF"/>
                </a:solidFill>
                <a:latin typeface="Arial"/>
                <a:cs typeface="Arial"/>
              </a:rPr>
              <a:t>BigData</a:t>
            </a:r>
            <a:r>
              <a:rPr sz="1800" spc="-6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480001" y="2440278"/>
            <a:ext cx="4571998" cy="2105150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794561" y="2813862"/>
            <a:ext cx="2711874" cy="2329637"/>
          </a:xfrm>
          <a:prstGeom prst="rect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0925" y="573259"/>
            <a:ext cx="697674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120" dirty="0"/>
              <a:t>Post-hoc </a:t>
            </a:r>
            <a:r>
              <a:rPr sz="3000" spc="110" dirty="0"/>
              <a:t>Explainers have </a:t>
            </a:r>
            <a:r>
              <a:rPr sz="3000" spc="45" dirty="0"/>
              <a:t>Poor</a:t>
            </a:r>
            <a:r>
              <a:rPr sz="3000" spc="-434" dirty="0"/>
              <a:t> </a:t>
            </a:r>
            <a:r>
              <a:rPr sz="3000" spc="75" dirty="0"/>
              <a:t>Fidelity</a:t>
            </a:r>
            <a:endParaRPr sz="3000"/>
          </a:p>
        </p:txBody>
      </p:sp>
      <p:sp>
        <p:nvSpPr>
          <p:cNvPr id="3" name="object 3"/>
          <p:cNvSpPr/>
          <p:nvPr/>
        </p:nvSpPr>
        <p:spPr>
          <a:xfrm>
            <a:off x="387900" y="1489824"/>
            <a:ext cx="3963049" cy="3653675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553025" y="1513700"/>
            <a:ext cx="3888104" cy="2799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marR="360680" indent="-367030">
              <a:lnSpc>
                <a:spcPct val="114599"/>
              </a:lnSpc>
              <a:spcBef>
                <a:spcPts val="100"/>
              </a:spcBef>
              <a:buChar char="●"/>
              <a:tabLst>
                <a:tab pos="469265" algn="l"/>
                <a:tab pos="469900" algn="l"/>
              </a:tabLst>
            </a:pP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Explainability 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needs 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process  </a:t>
            </a:r>
            <a:r>
              <a:rPr sz="1800" spc="25" dirty="0">
                <a:solidFill>
                  <a:srgbClr val="FFFFFF"/>
                </a:solidFill>
                <a:latin typeface="Arial"/>
                <a:cs typeface="Arial"/>
              </a:rPr>
              <a:t>similar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to: </a:t>
            </a:r>
            <a:r>
              <a:rPr sz="1800" spc="-140" dirty="0">
                <a:solidFill>
                  <a:srgbClr val="FFFFFF"/>
                </a:solidFill>
                <a:latin typeface="Arial"/>
                <a:cs typeface="Arial"/>
              </a:rPr>
              <a:t>KDD, </a:t>
            </a:r>
            <a:r>
              <a:rPr sz="1800" spc="-90" dirty="0">
                <a:solidFill>
                  <a:srgbClr val="FFFFFF"/>
                </a:solidFill>
                <a:latin typeface="Arial"/>
                <a:cs typeface="Arial"/>
              </a:rPr>
              <a:t>CRISP-DM 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or  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BigData.</a:t>
            </a:r>
            <a:endParaRPr sz="1800">
              <a:latin typeface="Arial"/>
              <a:cs typeface="Arial"/>
            </a:endParaRPr>
          </a:p>
          <a:p>
            <a:pPr marL="469900" marR="5080" indent="-367030">
              <a:lnSpc>
                <a:spcPct val="114599"/>
              </a:lnSpc>
              <a:buChar char="●"/>
              <a:tabLst>
                <a:tab pos="469265" algn="l"/>
                <a:tab pos="469900" algn="l"/>
              </a:tabLst>
            </a:pP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Engineers 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should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spend </a:t>
            </a:r>
            <a:r>
              <a:rPr sz="1800" spc="30" dirty="0">
                <a:solidFill>
                  <a:srgbClr val="FFFFFF"/>
                </a:solidFill>
                <a:latin typeface="Arial"/>
                <a:cs typeface="Arial"/>
              </a:rPr>
              <a:t>time 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creating </a:t>
            </a: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informative </a:t>
            </a:r>
            <a:r>
              <a:rPr sz="1800" b="1" spc="-40" dirty="0">
                <a:solidFill>
                  <a:srgbClr val="FFFFFF"/>
                </a:solidFill>
                <a:latin typeface="Arial"/>
                <a:cs typeface="Arial"/>
              </a:rPr>
              <a:t>features 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and  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building </a:t>
            </a:r>
            <a:r>
              <a:rPr sz="1800" b="1" spc="-60" dirty="0">
                <a:solidFill>
                  <a:srgbClr val="FFFFFF"/>
                </a:solidFill>
                <a:latin typeface="Arial"/>
                <a:cs typeface="Arial"/>
              </a:rPr>
              <a:t>inherently transparent  </a:t>
            </a:r>
            <a:r>
              <a:rPr sz="1800" b="1" spc="-55" dirty="0">
                <a:solidFill>
                  <a:srgbClr val="FFFFFF"/>
                </a:solidFill>
                <a:latin typeface="Arial"/>
                <a:cs typeface="Arial"/>
              </a:rPr>
              <a:t>models</a:t>
            </a:r>
            <a:r>
              <a:rPr sz="1800" spc="-5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870"/>
              </a:spcBef>
            </a:pPr>
            <a:r>
              <a:rPr sz="2200" u="heavy" spc="35" dirty="0">
                <a:solidFill>
                  <a:srgbClr val="8BC34A"/>
                </a:solidFill>
                <a:uFill>
                  <a:solidFill>
                    <a:srgbClr val="8BC34A"/>
                  </a:solidFill>
                </a:uFill>
                <a:latin typeface="Arial"/>
                <a:cs typeface="Arial"/>
              </a:rPr>
              <a:t>Bottom </a:t>
            </a:r>
            <a:r>
              <a:rPr sz="2200" u="heavy" spc="-35" dirty="0">
                <a:solidFill>
                  <a:srgbClr val="8BC34A"/>
                </a:solidFill>
                <a:uFill>
                  <a:solidFill>
                    <a:srgbClr val="8BC34A"/>
                  </a:solidFill>
                </a:uFill>
                <a:latin typeface="Arial"/>
                <a:cs typeface="Arial"/>
              </a:rPr>
              <a:t>Line</a:t>
            </a:r>
            <a:r>
              <a:rPr sz="2200" spc="-35" dirty="0">
                <a:solidFill>
                  <a:srgbClr val="8BC34A"/>
                </a:solidFill>
                <a:latin typeface="Arial"/>
                <a:cs typeface="Arial"/>
              </a:rPr>
              <a:t>: </a:t>
            </a:r>
            <a:r>
              <a:rPr sz="2200" spc="40" dirty="0">
                <a:solidFill>
                  <a:srgbClr val="8BC34A"/>
                </a:solidFill>
                <a:latin typeface="Arial"/>
                <a:cs typeface="Arial"/>
              </a:rPr>
              <a:t>It </a:t>
            </a:r>
            <a:r>
              <a:rPr sz="2200" spc="-10" dirty="0">
                <a:solidFill>
                  <a:srgbClr val="8BC34A"/>
                </a:solidFill>
                <a:latin typeface="Arial"/>
                <a:cs typeface="Arial"/>
              </a:rPr>
              <a:t>requires</a:t>
            </a:r>
            <a:r>
              <a:rPr sz="2200" spc="-330" dirty="0">
                <a:solidFill>
                  <a:srgbClr val="8BC34A"/>
                </a:solidFill>
                <a:latin typeface="Arial"/>
                <a:cs typeface="Arial"/>
              </a:rPr>
              <a:t> </a:t>
            </a:r>
            <a:r>
              <a:rPr sz="2200" b="1" spc="-10" dirty="0">
                <a:solidFill>
                  <a:srgbClr val="8BC34A"/>
                </a:solidFill>
                <a:latin typeface="Arial"/>
                <a:cs typeface="Arial"/>
              </a:rPr>
              <a:t>effort</a:t>
            </a:r>
            <a:r>
              <a:rPr sz="2200" spc="-10" dirty="0">
                <a:solidFill>
                  <a:srgbClr val="8BC34A"/>
                </a:solidFill>
                <a:latin typeface="Arial"/>
                <a:cs typeface="Arial"/>
              </a:rPr>
              <a:t>.</a:t>
            </a:r>
            <a:endParaRPr sz="2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60925" y="1553705"/>
            <a:ext cx="5250180" cy="2936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No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universally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accepted</a:t>
            </a:r>
            <a:r>
              <a:rPr sz="1800" spc="-1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deﬁnition.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600">
              <a:latin typeface="Arial"/>
              <a:cs typeface="Arial"/>
            </a:endParaRPr>
          </a:p>
          <a:p>
            <a:pPr marL="469900" indent="-367030">
              <a:lnSpc>
                <a:spcPct val="100000"/>
              </a:lnSpc>
              <a:buChar char="●"/>
              <a:tabLst>
                <a:tab pos="469265" algn="l"/>
                <a:tab pos="469900" algn="l"/>
              </a:tabLst>
            </a:pP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Simulatability</a:t>
            </a:r>
            <a:endParaRPr sz="1800">
              <a:latin typeface="Arial"/>
              <a:cs typeface="Arial"/>
            </a:endParaRPr>
          </a:p>
          <a:p>
            <a:pPr marL="927100" lvl="1" indent="-336550">
              <a:lnSpc>
                <a:spcPct val="100000"/>
              </a:lnSpc>
              <a:spcBef>
                <a:spcPts val="330"/>
              </a:spcBef>
              <a:buChar char="○"/>
              <a:tabLst>
                <a:tab pos="926465" algn="l"/>
                <a:tab pos="927100" algn="l"/>
              </a:tabLst>
            </a:pPr>
            <a:r>
              <a:rPr sz="1400" i="1" spc="-20" dirty="0">
                <a:solidFill>
                  <a:srgbClr val="FFFFFF"/>
                </a:solidFill>
                <a:latin typeface="Arial"/>
                <a:cs typeface="Arial"/>
              </a:rPr>
              <a:t>Lipton, 2018. </a:t>
            </a:r>
            <a:r>
              <a:rPr sz="1400" i="1" spc="-45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400" i="1" dirty="0">
                <a:solidFill>
                  <a:srgbClr val="FFFFFF"/>
                </a:solidFill>
                <a:latin typeface="Arial"/>
                <a:cs typeface="Arial"/>
              </a:rPr>
              <a:t>mythos </a:t>
            </a:r>
            <a:r>
              <a:rPr sz="1400" i="1" spc="40" dirty="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sz="1400" i="1" spc="-5" dirty="0">
                <a:solidFill>
                  <a:srgbClr val="FFFFFF"/>
                </a:solidFill>
                <a:latin typeface="Arial"/>
                <a:cs typeface="Arial"/>
              </a:rPr>
              <a:t>model</a:t>
            </a:r>
            <a:r>
              <a:rPr sz="1400" i="1" spc="-2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i="1" spc="-10" dirty="0">
                <a:solidFill>
                  <a:srgbClr val="FFFFFF"/>
                </a:solidFill>
                <a:latin typeface="Arial"/>
                <a:cs typeface="Arial"/>
              </a:rPr>
              <a:t>interpretability.</a:t>
            </a:r>
            <a:endParaRPr sz="1400">
              <a:latin typeface="Arial"/>
              <a:cs typeface="Arial"/>
            </a:endParaRPr>
          </a:p>
          <a:p>
            <a:pPr marL="469900" indent="-367030">
              <a:lnSpc>
                <a:spcPct val="100000"/>
              </a:lnSpc>
              <a:spcBef>
                <a:spcPts val="254"/>
              </a:spcBef>
              <a:buChar char="●"/>
              <a:tabLst>
                <a:tab pos="469265" algn="l"/>
                <a:tab pos="469900" algn="l"/>
              </a:tabLst>
            </a:pPr>
            <a:r>
              <a:rPr sz="1800" spc="-35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Chinese 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Room</a:t>
            </a:r>
            <a:r>
              <a:rPr sz="1800" spc="-1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Theorem</a:t>
            </a:r>
            <a:endParaRPr sz="1800">
              <a:latin typeface="Arial"/>
              <a:cs typeface="Arial"/>
            </a:endParaRPr>
          </a:p>
          <a:p>
            <a:pPr marL="927100" lvl="1" indent="-336550">
              <a:lnSpc>
                <a:spcPct val="100000"/>
              </a:lnSpc>
              <a:spcBef>
                <a:spcPts val="330"/>
              </a:spcBef>
              <a:buChar char="○"/>
              <a:tabLst>
                <a:tab pos="926465" algn="l"/>
                <a:tab pos="927100" algn="l"/>
              </a:tabLst>
            </a:pPr>
            <a:r>
              <a:rPr sz="1400" i="1" spc="-55" dirty="0">
                <a:solidFill>
                  <a:srgbClr val="FFFFFF"/>
                </a:solidFill>
                <a:latin typeface="Arial"/>
                <a:cs typeface="Arial"/>
              </a:rPr>
              <a:t>Searle, </a:t>
            </a:r>
            <a:r>
              <a:rPr sz="1400" i="1" spc="-20" dirty="0">
                <a:solidFill>
                  <a:srgbClr val="FFFFFF"/>
                </a:solidFill>
                <a:latin typeface="Arial"/>
                <a:cs typeface="Arial"/>
              </a:rPr>
              <a:t>1980. Minds, </a:t>
            </a:r>
            <a:r>
              <a:rPr sz="1400" i="1" spc="-30" dirty="0">
                <a:solidFill>
                  <a:srgbClr val="FFFFFF"/>
                </a:solidFill>
                <a:latin typeface="Arial"/>
                <a:cs typeface="Arial"/>
              </a:rPr>
              <a:t>brains, </a:t>
            </a:r>
            <a:r>
              <a:rPr sz="1400" i="1" spc="-25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400" i="1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i="1" spc="-15" dirty="0">
                <a:solidFill>
                  <a:srgbClr val="FFFFFF"/>
                </a:solidFill>
                <a:latin typeface="Arial"/>
                <a:cs typeface="Arial"/>
              </a:rPr>
              <a:t>programs.</a:t>
            </a:r>
            <a:endParaRPr sz="1400">
              <a:latin typeface="Arial"/>
              <a:cs typeface="Arial"/>
            </a:endParaRPr>
          </a:p>
          <a:p>
            <a:pPr marL="469900" indent="-367030">
              <a:lnSpc>
                <a:spcPct val="100000"/>
              </a:lnSpc>
              <a:spcBef>
                <a:spcPts val="254"/>
              </a:spcBef>
              <a:buChar char="●"/>
              <a:tabLst>
                <a:tab pos="469265" algn="l"/>
                <a:tab pos="469900" algn="l"/>
              </a:tabLst>
            </a:pP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Mental</a:t>
            </a:r>
            <a:r>
              <a:rPr sz="18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Models:</a:t>
            </a:r>
            <a:endParaRPr sz="1800">
              <a:latin typeface="Arial"/>
              <a:cs typeface="Arial"/>
            </a:endParaRPr>
          </a:p>
          <a:p>
            <a:pPr marL="469900" marR="208915">
              <a:lnSpc>
                <a:spcPct val="116100"/>
              </a:lnSpc>
              <a:spcBef>
                <a:spcPts val="60"/>
              </a:spcBef>
            </a:pPr>
            <a:r>
              <a:rPr sz="1400" i="1" spc="-35" dirty="0">
                <a:solidFill>
                  <a:srgbClr val="FFFFFF"/>
                </a:solidFill>
                <a:latin typeface="Arial"/>
                <a:cs typeface="Arial"/>
              </a:rPr>
              <a:t>Kulesza</a:t>
            </a:r>
            <a:r>
              <a:rPr sz="1400" i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i="1" dirty="0">
                <a:solidFill>
                  <a:srgbClr val="FFFFFF"/>
                </a:solidFill>
                <a:latin typeface="Arial"/>
                <a:cs typeface="Arial"/>
              </a:rPr>
              <a:t>et</a:t>
            </a:r>
            <a:r>
              <a:rPr sz="1400" i="1" spc="-45" dirty="0">
                <a:solidFill>
                  <a:srgbClr val="FFFFFF"/>
                </a:solidFill>
                <a:latin typeface="Arial"/>
                <a:cs typeface="Arial"/>
              </a:rPr>
              <a:t> al.,</a:t>
            </a:r>
            <a:r>
              <a:rPr sz="1400" i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i="1" spc="-20" dirty="0">
                <a:solidFill>
                  <a:srgbClr val="FFFFFF"/>
                </a:solidFill>
                <a:latin typeface="Arial"/>
                <a:cs typeface="Arial"/>
              </a:rPr>
              <a:t>2013.</a:t>
            </a:r>
            <a:r>
              <a:rPr sz="1400" i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i="1" spc="-40" dirty="0">
                <a:solidFill>
                  <a:srgbClr val="FFFFFF"/>
                </a:solidFill>
                <a:latin typeface="Arial"/>
                <a:cs typeface="Arial"/>
              </a:rPr>
              <a:t>Too</a:t>
            </a:r>
            <a:r>
              <a:rPr sz="1400" i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i="1" spc="-30" dirty="0">
                <a:solidFill>
                  <a:srgbClr val="FFFFFF"/>
                </a:solidFill>
                <a:latin typeface="Arial"/>
                <a:cs typeface="Arial"/>
              </a:rPr>
              <a:t>much,</a:t>
            </a:r>
            <a:r>
              <a:rPr sz="1400" i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i="1" spc="15" dirty="0">
                <a:solidFill>
                  <a:srgbClr val="FFFFFF"/>
                </a:solidFill>
                <a:latin typeface="Arial"/>
                <a:cs typeface="Arial"/>
              </a:rPr>
              <a:t>too</a:t>
            </a:r>
            <a:r>
              <a:rPr sz="1400" i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i="1" dirty="0">
                <a:solidFill>
                  <a:srgbClr val="FFFFFF"/>
                </a:solidFill>
                <a:latin typeface="Arial"/>
                <a:cs typeface="Arial"/>
              </a:rPr>
              <a:t>little,</a:t>
            </a:r>
            <a:r>
              <a:rPr sz="1400" i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i="1" spc="-5" dirty="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sz="1400" i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i="1" spc="10" dirty="0">
                <a:solidFill>
                  <a:srgbClr val="FFFFFF"/>
                </a:solidFill>
                <a:latin typeface="Arial"/>
                <a:cs typeface="Arial"/>
              </a:rPr>
              <a:t>just</a:t>
            </a:r>
            <a:r>
              <a:rPr sz="1400" i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i="1" spc="-15" dirty="0">
                <a:solidFill>
                  <a:srgbClr val="FFFFFF"/>
                </a:solidFill>
                <a:latin typeface="Arial"/>
                <a:cs typeface="Arial"/>
              </a:rPr>
              <a:t>right?</a:t>
            </a:r>
            <a:r>
              <a:rPr sz="1400" i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i="1" spc="-60" dirty="0">
                <a:solidFill>
                  <a:srgbClr val="FFFFFF"/>
                </a:solidFill>
                <a:latin typeface="Arial"/>
                <a:cs typeface="Arial"/>
              </a:rPr>
              <a:t>Ways  </a:t>
            </a:r>
            <a:r>
              <a:rPr sz="1400" i="1" spc="-15" dirty="0">
                <a:solidFill>
                  <a:srgbClr val="FFFFFF"/>
                </a:solidFill>
                <a:latin typeface="Arial"/>
                <a:cs typeface="Arial"/>
              </a:rPr>
              <a:t>explanations </a:t>
            </a:r>
            <a:r>
              <a:rPr sz="1400" i="1" spc="10" dirty="0">
                <a:solidFill>
                  <a:srgbClr val="FFFFFF"/>
                </a:solidFill>
                <a:latin typeface="Arial"/>
                <a:cs typeface="Arial"/>
              </a:rPr>
              <a:t>impact </a:t>
            </a:r>
            <a:r>
              <a:rPr sz="1400" i="1" spc="-35" dirty="0">
                <a:solidFill>
                  <a:srgbClr val="FFFFFF"/>
                </a:solidFill>
                <a:latin typeface="Arial"/>
                <a:cs typeface="Arial"/>
              </a:rPr>
              <a:t>end </a:t>
            </a:r>
            <a:r>
              <a:rPr sz="1400" i="1" spc="-20" dirty="0">
                <a:solidFill>
                  <a:srgbClr val="FFFFFF"/>
                </a:solidFill>
                <a:latin typeface="Arial"/>
                <a:cs typeface="Arial"/>
              </a:rPr>
              <a:t>users' </a:t>
            </a:r>
            <a:r>
              <a:rPr sz="1400" i="1" spc="-5" dirty="0">
                <a:solidFill>
                  <a:srgbClr val="FFFFFF"/>
                </a:solidFill>
                <a:latin typeface="Arial"/>
                <a:cs typeface="Arial"/>
              </a:rPr>
              <a:t>mental</a:t>
            </a:r>
            <a:r>
              <a:rPr sz="1400" i="1" spc="-1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i="1" spc="-10" dirty="0">
                <a:solidFill>
                  <a:srgbClr val="FFFFFF"/>
                </a:solidFill>
                <a:latin typeface="Arial"/>
                <a:cs typeface="Arial"/>
              </a:rPr>
              <a:t>models.</a:t>
            </a:r>
            <a:endParaRPr sz="1400">
              <a:latin typeface="Arial"/>
              <a:cs typeface="Arial"/>
            </a:endParaRPr>
          </a:p>
          <a:p>
            <a:pPr marL="927100" indent="-336550">
              <a:lnSpc>
                <a:spcPct val="100000"/>
              </a:lnSpc>
              <a:spcBef>
                <a:spcPts val="270"/>
              </a:spcBef>
              <a:buChar char="○"/>
              <a:tabLst>
                <a:tab pos="926465" algn="l"/>
                <a:tab pos="927100" algn="l"/>
              </a:tabLst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Functional </a:t>
            </a:r>
            <a:r>
              <a:rPr sz="1400" spc="-85" dirty="0">
                <a:solidFill>
                  <a:srgbClr val="FFFFFF"/>
                </a:solidFill>
                <a:latin typeface="Arial"/>
                <a:cs typeface="Arial"/>
              </a:rPr>
              <a:t>-- </a:t>
            </a:r>
            <a:r>
              <a:rPr sz="1400" spc="5" dirty="0">
                <a:solidFill>
                  <a:srgbClr val="FFFFFF"/>
                </a:solidFill>
                <a:latin typeface="Arial"/>
                <a:cs typeface="Arial"/>
              </a:rPr>
              <a:t>operationalisation </a:t>
            </a:r>
            <a:r>
              <a:rPr sz="1400" spc="25" dirty="0">
                <a:solidFill>
                  <a:srgbClr val="FFFFFF"/>
                </a:solidFill>
                <a:latin typeface="Arial"/>
                <a:cs typeface="Arial"/>
              </a:rPr>
              <a:t>without</a:t>
            </a:r>
            <a:r>
              <a:rPr sz="14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understanding;</a:t>
            </a:r>
            <a:endParaRPr sz="1400">
              <a:latin typeface="Arial"/>
              <a:cs typeface="Arial"/>
            </a:endParaRPr>
          </a:p>
          <a:p>
            <a:pPr marL="927100" indent="-336550">
              <a:lnSpc>
                <a:spcPct val="100000"/>
              </a:lnSpc>
              <a:spcBef>
                <a:spcPts val="270"/>
              </a:spcBef>
              <a:buChar char="○"/>
              <a:tabLst>
                <a:tab pos="926465" algn="l"/>
                <a:tab pos="927100" algn="l"/>
              </a:tabLst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Structural </a:t>
            </a:r>
            <a:r>
              <a:rPr sz="1400" spc="-85" dirty="0">
                <a:solidFill>
                  <a:srgbClr val="FFFFFF"/>
                </a:solidFill>
                <a:latin typeface="Arial"/>
                <a:cs typeface="Arial"/>
              </a:rPr>
              <a:t>--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appreciation </a:t>
            </a:r>
            <a:r>
              <a:rPr sz="1400" spc="55" dirty="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underlying</a:t>
            </a:r>
            <a:r>
              <a:rPr sz="1400" spc="-2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5" dirty="0">
                <a:solidFill>
                  <a:srgbClr val="FFFFFF"/>
                </a:solidFill>
                <a:latin typeface="Arial"/>
                <a:cs typeface="Arial"/>
              </a:rPr>
              <a:t>mechanism.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60925" y="573259"/>
            <a:ext cx="422021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130" dirty="0"/>
              <a:t>What </a:t>
            </a:r>
            <a:r>
              <a:rPr sz="3000" spc="150" dirty="0"/>
              <a:t>is</a:t>
            </a:r>
            <a:r>
              <a:rPr sz="3000" spc="-220" dirty="0"/>
              <a:t> </a:t>
            </a:r>
            <a:r>
              <a:rPr sz="3000" spc="90" dirty="0"/>
              <a:t>Explainability?</a:t>
            </a:r>
            <a:endParaRPr sz="3000"/>
          </a:p>
        </p:txBody>
      </p:sp>
      <p:sp>
        <p:nvSpPr>
          <p:cNvPr id="4" name="object 4"/>
          <p:cNvSpPr/>
          <p:nvPr/>
        </p:nvSpPr>
        <p:spPr>
          <a:xfrm>
            <a:off x="5816753" y="903975"/>
            <a:ext cx="2939350" cy="3335551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0925" y="573259"/>
            <a:ext cx="220853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40" dirty="0"/>
              <a:t>XAI</a:t>
            </a:r>
            <a:r>
              <a:rPr sz="3000" spc="-75" dirty="0"/>
              <a:t> </a:t>
            </a:r>
            <a:r>
              <a:rPr sz="3000" spc="140" dirty="0"/>
              <a:t>Process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551449" y="1513700"/>
            <a:ext cx="6169660" cy="24625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9095" marR="344805" indent="-367030">
              <a:lnSpc>
                <a:spcPct val="114599"/>
              </a:lnSpc>
              <a:spcBef>
                <a:spcPts val="100"/>
              </a:spcBef>
              <a:buChar char="●"/>
              <a:tabLst>
                <a:tab pos="379095" algn="l"/>
                <a:tab pos="379730" algn="l"/>
              </a:tabLst>
            </a:pP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1800" b="1" spc="-55" dirty="0">
                <a:solidFill>
                  <a:srgbClr val="FFFFFF"/>
                </a:solidFill>
                <a:latin typeface="Arial"/>
                <a:cs typeface="Arial"/>
              </a:rPr>
              <a:t>generic 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eXplainable </a:t>
            </a:r>
            <a:r>
              <a:rPr sz="1800" spc="30" dirty="0">
                <a:solidFill>
                  <a:srgbClr val="FFFFFF"/>
                </a:solidFill>
                <a:latin typeface="Arial"/>
                <a:cs typeface="Arial"/>
              </a:rPr>
              <a:t>Artiﬁcial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Intelligence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Process</a:t>
            </a:r>
            <a:r>
              <a:rPr sz="1800" spc="-2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25" dirty="0">
                <a:solidFill>
                  <a:srgbClr val="FFFFFF"/>
                </a:solidFill>
                <a:latin typeface="Arial"/>
                <a:cs typeface="Arial"/>
              </a:rPr>
              <a:t>is  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beyond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our 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reach </a:t>
            </a:r>
            <a:r>
              <a:rPr sz="1800" spc="30" dirty="0">
                <a:solidFill>
                  <a:srgbClr val="FFFFFF"/>
                </a:solidFill>
                <a:latin typeface="Arial"/>
                <a:cs typeface="Arial"/>
              </a:rPr>
              <a:t>at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800" spc="-3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moment.</a:t>
            </a:r>
            <a:endParaRPr sz="1800">
              <a:latin typeface="Arial"/>
              <a:cs typeface="Arial"/>
            </a:endParaRPr>
          </a:p>
          <a:p>
            <a:pPr marL="379095" indent="-367030">
              <a:lnSpc>
                <a:spcPct val="100000"/>
              </a:lnSpc>
              <a:spcBef>
                <a:spcPts val="315"/>
              </a:spcBef>
              <a:buChar char="●"/>
              <a:tabLst>
                <a:tab pos="379095" algn="l"/>
                <a:tab pos="379730" algn="l"/>
              </a:tabLst>
            </a:pP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Attempts:</a:t>
            </a:r>
            <a:endParaRPr sz="1800">
              <a:latin typeface="Arial"/>
              <a:cs typeface="Arial"/>
            </a:endParaRPr>
          </a:p>
          <a:p>
            <a:pPr marL="836294" lvl="1" indent="-336550">
              <a:lnSpc>
                <a:spcPct val="100000"/>
              </a:lnSpc>
              <a:spcBef>
                <a:spcPts val="330"/>
              </a:spcBef>
              <a:buChar char="○"/>
              <a:tabLst>
                <a:tab pos="836294" algn="l"/>
                <a:tab pos="836930" algn="l"/>
              </a:tabLst>
            </a:pPr>
            <a:r>
              <a:rPr sz="1400" spc="-35" dirty="0">
                <a:solidFill>
                  <a:srgbClr val="FFFFFF"/>
                </a:solidFill>
                <a:latin typeface="Arial"/>
                <a:cs typeface="Arial"/>
              </a:rPr>
              <a:t>XAI </a:t>
            </a:r>
            <a:r>
              <a:rPr sz="1400" spc="-15" dirty="0">
                <a:solidFill>
                  <a:srgbClr val="FFFFFF"/>
                </a:solidFill>
                <a:latin typeface="Arial"/>
                <a:cs typeface="Arial"/>
              </a:rPr>
              <a:t>Taxonomy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spanning </a:t>
            </a:r>
            <a:r>
              <a:rPr sz="1400" spc="15" dirty="0">
                <a:solidFill>
                  <a:srgbClr val="FFFFFF"/>
                </a:solidFill>
                <a:latin typeface="Arial"/>
                <a:cs typeface="Arial"/>
              </a:rPr>
              <a:t>social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1400" spc="5" dirty="0">
                <a:solidFill>
                  <a:srgbClr val="FFFFFF"/>
                </a:solidFill>
                <a:latin typeface="Arial"/>
                <a:cs typeface="Arial"/>
              </a:rPr>
              <a:t>technical</a:t>
            </a:r>
            <a:r>
              <a:rPr sz="1400" spc="-2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desiderata.</a:t>
            </a:r>
            <a:endParaRPr sz="1400">
              <a:latin typeface="Arial"/>
              <a:cs typeface="Arial"/>
            </a:endParaRPr>
          </a:p>
          <a:p>
            <a:pPr marL="1293495" marR="5080" lvl="2" indent="-336550">
              <a:lnSpc>
                <a:spcPct val="116100"/>
              </a:lnSpc>
              <a:buChar char="■"/>
              <a:tabLst>
                <a:tab pos="1293495" algn="l"/>
                <a:tab pos="1294130" algn="l"/>
              </a:tabLst>
            </a:pPr>
            <a:r>
              <a:rPr sz="1400" i="1" spc="-25" dirty="0">
                <a:solidFill>
                  <a:srgbClr val="FFFFFF"/>
                </a:solidFill>
                <a:latin typeface="Arial"/>
                <a:cs typeface="Arial"/>
              </a:rPr>
              <a:t>Sokol and </a:t>
            </a:r>
            <a:r>
              <a:rPr sz="1400" i="1" spc="-40" dirty="0">
                <a:solidFill>
                  <a:srgbClr val="FFFFFF"/>
                </a:solidFill>
                <a:latin typeface="Arial"/>
                <a:cs typeface="Arial"/>
              </a:rPr>
              <a:t>Flach, </a:t>
            </a:r>
            <a:r>
              <a:rPr sz="1400" i="1" spc="-20" dirty="0">
                <a:solidFill>
                  <a:srgbClr val="FFFFFF"/>
                </a:solidFill>
                <a:latin typeface="Arial"/>
                <a:cs typeface="Arial"/>
              </a:rPr>
              <a:t>2020. </a:t>
            </a:r>
            <a:r>
              <a:rPr sz="1400" i="1" spc="-15" dirty="0">
                <a:solidFill>
                  <a:srgbClr val="FFFFFF"/>
                </a:solidFill>
                <a:latin typeface="Arial"/>
                <a:cs typeface="Arial"/>
              </a:rPr>
              <a:t>Explainability </a:t>
            </a:r>
            <a:r>
              <a:rPr sz="1400" i="1" spc="-25" dirty="0">
                <a:solidFill>
                  <a:srgbClr val="FFFFFF"/>
                </a:solidFill>
                <a:latin typeface="Arial"/>
                <a:cs typeface="Arial"/>
              </a:rPr>
              <a:t>Fact </a:t>
            </a:r>
            <a:r>
              <a:rPr sz="1400" i="1" spc="-40" dirty="0">
                <a:solidFill>
                  <a:srgbClr val="FFFFFF"/>
                </a:solidFill>
                <a:latin typeface="Arial"/>
                <a:cs typeface="Arial"/>
              </a:rPr>
              <a:t>Sheets: </a:t>
            </a:r>
            <a:r>
              <a:rPr sz="1400" i="1" spc="-4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400" i="1" spc="-22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i="1" spc="-25" dirty="0">
                <a:solidFill>
                  <a:srgbClr val="FFFFFF"/>
                </a:solidFill>
                <a:latin typeface="Arial"/>
                <a:cs typeface="Arial"/>
              </a:rPr>
              <a:t>Framework  </a:t>
            </a:r>
            <a:r>
              <a:rPr sz="1400" i="1" spc="25" dirty="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sz="1400" i="1" spc="-10" dirty="0">
                <a:solidFill>
                  <a:srgbClr val="FFFFFF"/>
                </a:solidFill>
                <a:latin typeface="Arial"/>
                <a:cs typeface="Arial"/>
              </a:rPr>
              <a:t>Systematic Assessment </a:t>
            </a:r>
            <a:r>
              <a:rPr sz="1400" i="1" spc="4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400" i="1" spc="-22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i="1" spc="-30" dirty="0">
                <a:solidFill>
                  <a:srgbClr val="FFFFFF"/>
                </a:solidFill>
                <a:latin typeface="Arial"/>
                <a:cs typeface="Arial"/>
              </a:rPr>
              <a:t>Explainable </a:t>
            </a:r>
            <a:r>
              <a:rPr sz="1400" i="1" spc="-25" dirty="0">
                <a:solidFill>
                  <a:srgbClr val="FFFFFF"/>
                </a:solidFill>
                <a:latin typeface="Arial"/>
                <a:cs typeface="Arial"/>
              </a:rPr>
              <a:t>Approaches.</a:t>
            </a:r>
            <a:endParaRPr sz="1400">
              <a:latin typeface="Arial"/>
              <a:cs typeface="Arial"/>
            </a:endParaRPr>
          </a:p>
          <a:p>
            <a:pPr marL="836294" lvl="1" indent="-336550">
              <a:lnSpc>
                <a:spcPct val="100000"/>
              </a:lnSpc>
              <a:spcBef>
                <a:spcPts val="270"/>
              </a:spcBef>
              <a:buChar char="○"/>
              <a:tabLst>
                <a:tab pos="836294" algn="l"/>
                <a:tab pos="836930" algn="l"/>
              </a:tabLst>
            </a:pPr>
            <a:r>
              <a:rPr sz="1400" spc="-30" dirty="0">
                <a:solidFill>
                  <a:srgbClr val="FFFFFF"/>
                </a:solidFill>
                <a:latin typeface="Arial"/>
                <a:cs typeface="Arial"/>
              </a:rPr>
              <a:t>Generic </a:t>
            </a:r>
            <a:r>
              <a:rPr sz="1400" spc="10" dirty="0">
                <a:solidFill>
                  <a:srgbClr val="FFFFFF"/>
                </a:solidFill>
                <a:latin typeface="Arial"/>
                <a:cs typeface="Arial"/>
              </a:rPr>
              <a:t>framework </a:t>
            </a:r>
            <a:r>
              <a:rPr sz="1400" spc="35" dirty="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black-box</a:t>
            </a:r>
            <a:r>
              <a:rPr sz="1400" spc="-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explainers.</a:t>
            </a:r>
            <a:endParaRPr sz="1400">
              <a:latin typeface="Arial"/>
              <a:cs typeface="Arial"/>
            </a:endParaRPr>
          </a:p>
          <a:p>
            <a:pPr marL="1293495" marR="90805" lvl="2" indent="-336550">
              <a:lnSpc>
                <a:spcPct val="116100"/>
              </a:lnSpc>
              <a:buChar char="■"/>
              <a:tabLst>
                <a:tab pos="1293495" algn="l"/>
                <a:tab pos="1294130" algn="l"/>
              </a:tabLst>
            </a:pPr>
            <a:r>
              <a:rPr sz="1400" i="1" spc="-30" dirty="0">
                <a:solidFill>
                  <a:srgbClr val="FFFFFF"/>
                </a:solidFill>
                <a:latin typeface="Arial"/>
                <a:cs typeface="Arial"/>
              </a:rPr>
              <a:t>Henin </a:t>
            </a:r>
            <a:r>
              <a:rPr sz="1400" i="1" spc="-25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1400" i="1" spc="-50" dirty="0">
                <a:solidFill>
                  <a:srgbClr val="FFFFFF"/>
                </a:solidFill>
                <a:latin typeface="Arial"/>
                <a:cs typeface="Arial"/>
              </a:rPr>
              <a:t>Le </a:t>
            </a:r>
            <a:r>
              <a:rPr sz="1400" i="1" spc="-45" dirty="0">
                <a:solidFill>
                  <a:srgbClr val="FFFFFF"/>
                </a:solidFill>
                <a:latin typeface="Arial"/>
                <a:cs typeface="Arial"/>
              </a:rPr>
              <a:t>Métayer, </a:t>
            </a:r>
            <a:r>
              <a:rPr sz="1400" i="1" spc="-20" dirty="0">
                <a:solidFill>
                  <a:srgbClr val="FFFFFF"/>
                </a:solidFill>
                <a:latin typeface="Arial"/>
                <a:cs typeface="Arial"/>
              </a:rPr>
              <a:t>2019. </a:t>
            </a:r>
            <a:r>
              <a:rPr sz="1400" i="1" spc="-25" dirty="0">
                <a:solidFill>
                  <a:srgbClr val="FFFFFF"/>
                </a:solidFill>
                <a:latin typeface="Arial"/>
                <a:cs typeface="Arial"/>
              </a:rPr>
              <a:t>Towards </a:t>
            </a:r>
            <a:r>
              <a:rPr sz="1400" i="1" spc="-35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1400" i="1" spc="-20" dirty="0">
                <a:solidFill>
                  <a:srgbClr val="FFFFFF"/>
                </a:solidFill>
                <a:latin typeface="Arial"/>
                <a:cs typeface="Arial"/>
              </a:rPr>
              <a:t>generic </a:t>
            </a:r>
            <a:r>
              <a:rPr sz="1400" i="1" spc="-5" dirty="0">
                <a:solidFill>
                  <a:srgbClr val="FFFFFF"/>
                </a:solidFill>
                <a:latin typeface="Arial"/>
                <a:cs typeface="Arial"/>
              </a:rPr>
              <a:t>framework</a:t>
            </a:r>
            <a:r>
              <a:rPr sz="1400" i="1" spc="-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i="1" spc="25" dirty="0">
                <a:solidFill>
                  <a:srgbClr val="FFFFFF"/>
                </a:solidFill>
                <a:latin typeface="Arial"/>
                <a:cs typeface="Arial"/>
              </a:rPr>
              <a:t>for  </a:t>
            </a:r>
            <a:r>
              <a:rPr sz="1400" i="1" spc="-20" dirty="0">
                <a:solidFill>
                  <a:srgbClr val="FFFFFF"/>
                </a:solidFill>
                <a:latin typeface="Arial"/>
                <a:cs typeface="Arial"/>
              </a:rPr>
              <a:t>black-box </a:t>
            </a:r>
            <a:r>
              <a:rPr sz="1400" i="1" spc="-15" dirty="0">
                <a:solidFill>
                  <a:srgbClr val="FFFFFF"/>
                </a:solidFill>
                <a:latin typeface="Arial"/>
                <a:cs typeface="Arial"/>
              </a:rPr>
              <a:t>explanations </a:t>
            </a:r>
            <a:r>
              <a:rPr sz="1400" i="1" spc="40" dirty="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sz="1400" i="1" spc="5" dirty="0">
                <a:solidFill>
                  <a:srgbClr val="FFFFFF"/>
                </a:solidFill>
                <a:latin typeface="Arial"/>
                <a:cs typeface="Arial"/>
              </a:rPr>
              <a:t>algorithmic </a:t>
            </a:r>
            <a:r>
              <a:rPr sz="1400" i="1" spc="-5" dirty="0">
                <a:solidFill>
                  <a:srgbClr val="FFFFFF"/>
                </a:solidFill>
                <a:latin typeface="Arial"/>
                <a:cs typeface="Arial"/>
              </a:rPr>
              <a:t>decision</a:t>
            </a:r>
            <a:r>
              <a:rPr sz="1400" i="1" spc="-25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i="1" spc="-10" dirty="0">
                <a:solidFill>
                  <a:srgbClr val="FFFFFF"/>
                </a:solidFill>
                <a:latin typeface="Arial"/>
                <a:cs typeface="Arial"/>
              </a:rPr>
              <a:t>systems.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520950" y="99350"/>
            <a:ext cx="2623049" cy="28343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0925" y="573259"/>
            <a:ext cx="220853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40" dirty="0"/>
              <a:t>XAI</a:t>
            </a:r>
            <a:r>
              <a:rPr sz="3000" spc="-75" dirty="0"/>
              <a:t> </a:t>
            </a:r>
            <a:r>
              <a:rPr sz="3000" spc="140" dirty="0"/>
              <a:t>Process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460925" y="2970906"/>
            <a:ext cx="44792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5" dirty="0">
                <a:solidFill>
                  <a:srgbClr val="FFFFFF"/>
                </a:solidFill>
                <a:latin typeface="Arial"/>
                <a:cs typeface="Arial"/>
              </a:rPr>
              <a:t>Generic 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framework </a:t>
            </a:r>
            <a:r>
              <a:rPr sz="1800" spc="50" dirty="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black-box</a:t>
            </a:r>
            <a:r>
              <a:rPr sz="1800" spc="-25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explainers.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520950" y="99350"/>
            <a:ext cx="2623049" cy="28343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14200" y="3197150"/>
            <a:ext cx="7515599" cy="19463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60925" y="1340556"/>
            <a:ext cx="57581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XAI 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Taxonomy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spanning </a:t>
            </a:r>
            <a:r>
              <a:rPr sz="1800" b="1" spc="-55" dirty="0">
                <a:solidFill>
                  <a:srgbClr val="FFFFFF"/>
                </a:solidFill>
                <a:latin typeface="Arial"/>
                <a:cs typeface="Arial"/>
              </a:rPr>
              <a:t>social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1800" b="1" spc="-50" dirty="0">
                <a:solidFill>
                  <a:srgbClr val="FFFFFF"/>
                </a:solidFill>
                <a:latin typeface="Arial"/>
                <a:cs typeface="Arial"/>
              </a:rPr>
              <a:t>technical</a:t>
            </a:r>
            <a:r>
              <a:rPr sz="1800" b="1" spc="-2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desiderata.</a:t>
            </a:r>
            <a:endParaRPr sz="1800">
              <a:latin typeface="Arial"/>
              <a:cs typeface="Arial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383112" y="1820762"/>
          <a:ext cx="6315710" cy="8172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60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0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0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0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604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11449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500" b="1" spc="-5" dirty="0">
                          <a:solidFill>
                            <a:srgbClr val="8BC34A"/>
                          </a:solidFill>
                          <a:latin typeface="Arial"/>
                          <a:cs typeface="Arial"/>
                        </a:rPr>
                        <a:t>Functional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7810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00517B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500" b="1" spc="-5" dirty="0">
                          <a:solidFill>
                            <a:srgbClr val="8BC34A"/>
                          </a:solidFill>
                          <a:latin typeface="Arial"/>
                          <a:cs typeface="Arial"/>
                        </a:rPr>
                        <a:t>Operational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7810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00517B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500" b="1" spc="-5" dirty="0">
                          <a:solidFill>
                            <a:srgbClr val="8BC34A"/>
                          </a:solidFill>
                          <a:latin typeface="Arial"/>
                          <a:cs typeface="Arial"/>
                        </a:rPr>
                        <a:t>Usability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7810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00517B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500" b="1" spc="-5" dirty="0">
                          <a:solidFill>
                            <a:srgbClr val="8BC34A"/>
                          </a:solidFill>
                          <a:latin typeface="Arial"/>
                          <a:cs typeface="Arial"/>
                        </a:rPr>
                        <a:t>Safety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7810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00517B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500" b="1" spc="-15" dirty="0">
                          <a:solidFill>
                            <a:srgbClr val="8BC34A"/>
                          </a:solidFill>
                          <a:latin typeface="Arial"/>
                          <a:cs typeface="Arial"/>
                        </a:rPr>
                        <a:t>Validation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T="7810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0051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199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...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10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00517B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...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10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00517B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...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10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00517B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...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10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00517B"/>
                    </a:solidFill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...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10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0051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0925" y="573259"/>
            <a:ext cx="674052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30" dirty="0"/>
              <a:t>bLIMEy, </a:t>
            </a:r>
            <a:r>
              <a:rPr sz="3000" spc="100" dirty="0"/>
              <a:t>there </a:t>
            </a:r>
            <a:r>
              <a:rPr sz="3000" spc="180" dirty="0"/>
              <a:t>has</a:t>
            </a:r>
            <a:r>
              <a:rPr sz="3000" spc="-515" dirty="0"/>
              <a:t> </a:t>
            </a:r>
            <a:r>
              <a:rPr sz="3000" spc="30" dirty="0"/>
              <a:t>to </a:t>
            </a:r>
            <a:r>
              <a:rPr sz="3000" spc="90" dirty="0"/>
              <a:t>be </a:t>
            </a:r>
            <a:r>
              <a:rPr sz="3000" spc="155" dirty="0"/>
              <a:t>a </a:t>
            </a:r>
            <a:r>
              <a:rPr sz="3000" spc="80" dirty="0"/>
              <a:t>better </a:t>
            </a:r>
            <a:r>
              <a:rPr sz="3000" spc="15" dirty="0"/>
              <a:t>way...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460925" y="1553705"/>
            <a:ext cx="8603615" cy="35140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bLIMEy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→ 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build </a:t>
            </a:r>
            <a:r>
              <a:rPr sz="1800" spc="-45" dirty="0">
                <a:solidFill>
                  <a:srgbClr val="FFFFFF"/>
                </a:solidFill>
                <a:latin typeface="Arial"/>
                <a:cs typeface="Arial"/>
              </a:rPr>
              <a:t>LIME</a:t>
            </a:r>
            <a:r>
              <a:rPr sz="1800" spc="-2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yourself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600">
              <a:latin typeface="Arial"/>
              <a:cs typeface="Arial"/>
            </a:endParaRPr>
          </a:p>
          <a:p>
            <a:pPr marL="469900" indent="-367030">
              <a:lnSpc>
                <a:spcPct val="100000"/>
              </a:lnSpc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i="1" spc="-30" dirty="0">
                <a:solidFill>
                  <a:srgbClr val="FFFFFF"/>
                </a:solidFill>
                <a:latin typeface="Arial"/>
                <a:cs typeface="Arial"/>
              </a:rPr>
              <a:t>Framework </a:t>
            </a:r>
            <a:r>
              <a:rPr sz="1800" spc="50" dirty="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building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surrogate</a:t>
            </a:r>
            <a:r>
              <a:rPr sz="1800" spc="-2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explainers.</a:t>
            </a:r>
            <a:endParaRPr sz="1800">
              <a:latin typeface="Arial"/>
              <a:cs typeface="Arial"/>
            </a:endParaRPr>
          </a:p>
          <a:p>
            <a:pPr marL="469900" indent="-367030">
              <a:lnSpc>
                <a:spcPct val="100000"/>
              </a:lnSpc>
              <a:spcBef>
                <a:spcPts val="315"/>
              </a:spcBef>
              <a:buFont typeface="Arial"/>
              <a:buChar char="●"/>
              <a:tabLst>
                <a:tab pos="469265" algn="l"/>
                <a:tab pos="469900" algn="l"/>
              </a:tabLst>
            </a:pPr>
            <a:r>
              <a:rPr sz="1800" i="1" spc="-5" dirty="0">
                <a:solidFill>
                  <a:srgbClr val="FFFFFF"/>
                </a:solidFill>
                <a:latin typeface="Arial"/>
                <a:cs typeface="Arial"/>
              </a:rPr>
              <a:t>Meta-algorithm </a:t>
            </a:r>
            <a:r>
              <a:rPr sz="1800" spc="50" dirty="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operationalising</a:t>
            </a:r>
            <a:r>
              <a:rPr sz="1800" spc="-2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them.</a:t>
            </a:r>
            <a:endParaRPr sz="1800">
              <a:latin typeface="Arial"/>
              <a:cs typeface="Arial"/>
            </a:endParaRPr>
          </a:p>
          <a:p>
            <a:pPr marL="469900" indent="-367030">
              <a:lnSpc>
                <a:spcPct val="100000"/>
              </a:lnSpc>
              <a:spcBef>
                <a:spcPts val="315"/>
              </a:spcBef>
              <a:buChar char="●"/>
              <a:tabLst>
                <a:tab pos="469265" algn="l"/>
                <a:tab pos="469900" algn="l"/>
              </a:tabLst>
            </a:pP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Accompanied</a:t>
            </a:r>
            <a:r>
              <a:rPr sz="1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by</a:t>
            </a:r>
            <a:r>
              <a:rPr sz="18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analysis</a:t>
            </a:r>
            <a:r>
              <a:rPr sz="18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7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surrogate</a:t>
            </a:r>
            <a:r>
              <a:rPr sz="18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building</a:t>
            </a:r>
            <a:r>
              <a:rPr sz="18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blocks</a:t>
            </a:r>
            <a:r>
              <a:rPr sz="1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(akin</a:t>
            </a:r>
            <a:r>
              <a:rPr sz="18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8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user</a:t>
            </a:r>
            <a:r>
              <a:rPr sz="1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guide).</a:t>
            </a:r>
            <a:endParaRPr sz="1800">
              <a:latin typeface="Arial"/>
              <a:cs typeface="Arial"/>
            </a:endParaRPr>
          </a:p>
          <a:p>
            <a:pPr marL="469900" indent="-367030">
              <a:lnSpc>
                <a:spcPct val="100000"/>
              </a:lnSpc>
              <a:spcBef>
                <a:spcPts val="315"/>
              </a:spcBef>
              <a:buChar char="●"/>
              <a:tabLst>
                <a:tab pos="469265" algn="l"/>
                <a:tab pos="469900" algn="l"/>
              </a:tabLst>
            </a:pP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Practical</a:t>
            </a:r>
            <a:r>
              <a:rPr sz="18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recommendations.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800" b="1" spc="-110" dirty="0">
                <a:solidFill>
                  <a:srgbClr val="8BC34A"/>
                </a:solidFill>
                <a:latin typeface="Arial"/>
                <a:cs typeface="Arial"/>
              </a:rPr>
              <a:t>Good </a:t>
            </a:r>
            <a:r>
              <a:rPr sz="1800" b="1" spc="-75" dirty="0">
                <a:solidFill>
                  <a:srgbClr val="8BC34A"/>
                </a:solidFill>
                <a:latin typeface="Arial"/>
                <a:cs typeface="Arial"/>
              </a:rPr>
              <a:t>news</a:t>
            </a:r>
            <a:r>
              <a:rPr sz="1800" spc="-75" dirty="0">
                <a:solidFill>
                  <a:srgbClr val="FFFFFF"/>
                </a:solidFill>
                <a:latin typeface="Arial"/>
                <a:cs typeface="Arial"/>
              </a:rPr>
              <a:t>: 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means 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800" spc="-3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build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ﬂexible, 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faithful,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interactive, 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...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surrogates.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800" b="1" spc="-40" dirty="0">
                <a:solidFill>
                  <a:srgbClr val="E06666"/>
                </a:solidFill>
                <a:latin typeface="Arial"/>
                <a:cs typeface="Arial"/>
              </a:rPr>
              <a:t>Not </a:t>
            </a:r>
            <a:r>
              <a:rPr sz="1800" b="1" spc="-85" dirty="0">
                <a:solidFill>
                  <a:srgbClr val="E06666"/>
                </a:solidFill>
                <a:latin typeface="Arial"/>
                <a:cs typeface="Arial"/>
              </a:rPr>
              <a:t>so good </a:t>
            </a:r>
            <a:r>
              <a:rPr sz="1800" b="1" spc="-70" dirty="0">
                <a:solidFill>
                  <a:srgbClr val="E06666"/>
                </a:solidFill>
                <a:latin typeface="Arial"/>
                <a:cs typeface="Arial"/>
              </a:rPr>
              <a:t>news</a:t>
            </a:r>
            <a:r>
              <a:rPr sz="1800" spc="-70" dirty="0">
                <a:solidFill>
                  <a:srgbClr val="FFFFFF"/>
                </a:solidFill>
                <a:latin typeface="Arial"/>
                <a:cs typeface="Arial"/>
              </a:rPr>
              <a:t>: </a:t>
            </a:r>
            <a:r>
              <a:rPr sz="1800" spc="35" dirty="0">
                <a:solidFill>
                  <a:srgbClr val="FFFFFF"/>
                </a:solidFill>
                <a:latin typeface="Arial"/>
                <a:cs typeface="Arial"/>
              </a:rPr>
              <a:t>It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requires</a:t>
            </a:r>
            <a:r>
              <a:rPr sz="18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effort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100">
              <a:latin typeface="Arial"/>
              <a:cs typeface="Arial"/>
            </a:endParaRPr>
          </a:p>
          <a:p>
            <a:pPr marL="2882265">
              <a:lnSpc>
                <a:spcPct val="100000"/>
              </a:lnSpc>
              <a:spcBef>
                <a:spcPts val="1635"/>
              </a:spcBef>
            </a:pPr>
            <a:r>
              <a:rPr sz="1400" i="1" spc="-25" dirty="0">
                <a:solidFill>
                  <a:srgbClr val="FFFFFF"/>
                </a:solidFill>
                <a:latin typeface="Arial"/>
                <a:cs typeface="Arial"/>
              </a:rPr>
              <a:t>Sokol </a:t>
            </a:r>
            <a:r>
              <a:rPr sz="1400" i="1" dirty="0">
                <a:solidFill>
                  <a:srgbClr val="FFFFFF"/>
                </a:solidFill>
                <a:latin typeface="Arial"/>
                <a:cs typeface="Arial"/>
              </a:rPr>
              <a:t>et </a:t>
            </a:r>
            <a:r>
              <a:rPr sz="1400" i="1" spc="-45" dirty="0">
                <a:solidFill>
                  <a:srgbClr val="FFFFFF"/>
                </a:solidFill>
                <a:latin typeface="Arial"/>
                <a:cs typeface="Arial"/>
              </a:rPr>
              <a:t>al., </a:t>
            </a:r>
            <a:r>
              <a:rPr sz="1400" i="1" spc="-20" dirty="0">
                <a:solidFill>
                  <a:srgbClr val="FFFFFF"/>
                </a:solidFill>
                <a:latin typeface="Arial"/>
                <a:cs typeface="Arial"/>
              </a:rPr>
              <a:t>2019. </a:t>
            </a:r>
            <a:r>
              <a:rPr sz="1400" i="1" spc="-50" dirty="0">
                <a:solidFill>
                  <a:srgbClr val="FFFFFF"/>
                </a:solidFill>
                <a:latin typeface="Arial"/>
                <a:cs typeface="Arial"/>
              </a:rPr>
              <a:t>bLIMEy: </a:t>
            </a:r>
            <a:r>
              <a:rPr sz="1400" i="1" spc="-25" dirty="0">
                <a:solidFill>
                  <a:srgbClr val="FFFFFF"/>
                </a:solidFill>
                <a:latin typeface="Arial"/>
                <a:cs typeface="Arial"/>
              </a:rPr>
              <a:t>Surrogate </a:t>
            </a:r>
            <a:r>
              <a:rPr sz="1400" i="1" spc="-5" dirty="0">
                <a:solidFill>
                  <a:srgbClr val="FFFFFF"/>
                </a:solidFill>
                <a:latin typeface="Arial"/>
                <a:cs typeface="Arial"/>
              </a:rPr>
              <a:t>prediction </a:t>
            </a:r>
            <a:r>
              <a:rPr sz="1400" i="1" spc="-15" dirty="0">
                <a:solidFill>
                  <a:srgbClr val="FFFFFF"/>
                </a:solidFill>
                <a:latin typeface="Arial"/>
                <a:cs typeface="Arial"/>
              </a:rPr>
              <a:t>explanations </a:t>
            </a:r>
            <a:r>
              <a:rPr sz="1400" i="1" spc="-30" dirty="0">
                <a:solidFill>
                  <a:srgbClr val="FFFFFF"/>
                </a:solidFill>
                <a:latin typeface="Arial"/>
                <a:cs typeface="Arial"/>
              </a:rPr>
              <a:t>beyond</a:t>
            </a:r>
            <a:r>
              <a:rPr sz="1400" i="1" spc="-20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i="1" spc="-55" dirty="0">
                <a:solidFill>
                  <a:srgbClr val="FFFFFF"/>
                </a:solidFill>
                <a:latin typeface="Arial"/>
                <a:cs typeface="Arial"/>
              </a:rPr>
              <a:t>LIME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462875" y="1069725"/>
            <a:ext cx="2293224" cy="15722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0925" y="573259"/>
            <a:ext cx="714946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60" dirty="0"/>
              <a:t>Building </a:t>
            </a:r>
            <a:r>
              <a:rPr sz="3000" spc="140" dirty="0"/>
              <a:t>Blocks </a:t>
            </a:r>
            <a:r>
              <a:rPr sz="3000" spc="30" dirty="0"/>
              <a:t>of </a:t>
            </a:r>
            <a:r>
              <a:rPr sz="3000" spc="75" dirty="0"/>
              <a:t>Surrogate</a:t>
            </a:r>
            <a:r>
              <a:rPr sz="3000" spc="-295" dirty="0"/>
              <a:t> </a:t>
            </a:r>
            <a:r>
              <a:rPr sz="3000" spc="110" dirty="0"/>
              <a:t>Explainers</a:t>
            </a:r>
            <a:endParaRPr sz="3000"/>
          </a:p>
        </p:txBody>
      </p:sp>
      <p:sp>
        <p:nvSpPr>
          <p:cNvPr id="3" name="object 3"/>
          <p:cNvSpPr/>
          <p:nvPr/>
        </p:nvSpPr>
        <p:spPr>
          <a:xfrm>
            <a:off x="647787" y="1842924"/>
            <a:ext cx="7848422" cy="2356949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0925" y="573259"/>
            <a:ext cx="361315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15" dirty="0"/>
              <a:t>bLIMEy</a:t>
            </a:r>
            <a:r>
              <a:rPr sz="3000" spc="-45" dirty="0"/>
              <a:t> </a:t>
            </a:r>
            <a:r>
              <a:rPr sz="3000" spc="114" dirty="0"/>
              <a:t>Framework</a:t>
            </a:r>
            <a:endParaRPr sz="3000"/>
          </a:p>
        </p:txBody>
      </p:sp>
      <p:sp>
        <p:nvSpPr>
          <p:cNvPr id="3" name="object 3"/>
          <p:cNvSpPr/>
          <p:nvPr/>
        </p:nvSpPr>
        <p:spPr>
          <a:xfrm>
            <a:off x="1495637" y="1607875"/>
            <a:ext cx="6152725" cy="3143575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0" y="0"/>
                </a:moveTo>
                <a:lnTo>
                  <a:pt x="9143999" y="0"/>
                </a:lnTo>
                <a:lnTo>
                  <a:pt x="9143999" y="5143499"/>
                </a:lnTo>
                <a:lnTo>
                  <a:pt x="0" y="5143499"/>
                </a:lnTo>
                <a:lnTo>
                  <a:pt x="0" y="0"/>
                </a:lnTo>
                <a:close/>
              </a:path>
            </a:pathLst>
          </a:custGeom>
          <a:solidFill>
            <a:srgbClr val="0051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60925" y="573259"/>
            <a:ext cx="503999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70" dirty="0"/>
              <a:t>Operationalising</a:t>
            </a:r>
            <a:r>
              <a:rPr sz="3000" spc="-40" dirty="0"/>
              <a:t> </a:t>
            </a:r>
            <a:r>
              <a:rPr sz="3000" spc="90" dirty="0"/>
              <a:t>Surrogates</a:t>
            </a:r>
            <a:endParaRPr sz="3000"/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4940">
              <a:lnSpc>
                <a:spcPct val="100000"/>
              </a:lnSpc>
              <a:spcBef>
                <a:spcPts val="100"/>
              </a:spcBef>
            </a:pPr>
            <a:r>
              <a:rPr spc="-90" dirty="0"/>
              <a:t>We </a:t>
            </a:r>
            <a:r>
              <a:rPr spc="-30" dirty="0"/>
              <a:t>need</a:t>
            </a:r>
            <a:r>
              <a:rPr spc="-35" dirty="0"/>
              <a:t> </a:t>
            </a:r>
            <a:r>
              <a:rPr spc="5" dirty="0"/>
              <a:t>to:</a:t>
            </a:r>
          </a:p>
          <a:p>
            <a:pPr marL="142240">
              <a:lnSpc>
                <a:spcPct val="100000"/>
              </a:lnSpc>
              <a:spcBef>
                <a:spcPts val="50"/>
              </a:spcBef>
            </a:pPr>
            <a:endParaRPr sz="1600"/>
          </a:p>
          <a:p>
            <a:pPr marL="612140" indent="-367030">
              <a:lnSpc>
                <a:spcPct val="100000"/>
              </a:lnSpc>
              <a:buChar char="●"/>
              <a:tabLst>
                <a:tab pos="612140" algn="l"/>
                <a:tab pos="612775" algn="l"/>
              </a:tabLst>
            </a:pPr>
            <a:r>
              <a:rPr spc="-15" dirty="0"/>
              <a:t>Understand </a:t>
            </a:r>
            <a:r>
              <a:rPr spc="-20" dirty="0"/>
              <a:t>where </a:t>
            </a:r>
            <a:r>
              <a:rPr spc="5" dirty="0"/>
              <a:t>surrogates </a:t>
            </a:r>
            <a:r>
              <a:rPr spc="20" dirty="0"/>
              <a:t>come</a:t>
            </a:r>
            <a:r>
              <a:rPr spc="-215" dirty="0"/>
              <a:t> </a:t>
            </a:r>
            <a:r>
              <a:rPr spc="30" dirty="0"/>
              <a:t>from.</a:t>
            </a:r>
          </a:p>
          <a:p>
            <a:pPr marL="612140" marR="4065270" indent="-367030">
              <a:lnSpc>
                <a:spcPct val="114599"/>
              </a:lnSpc>
              <a:buChar char="●"/>
              <a:tabLst>
                <a:tab pos="612140" algn="l"/>
                <a:tab pos="612775" algn="l"/>
              </a:tabLst>
            </a:pPr>
            <a:r>
              <a:rPr spc="-10" dirty="0"/>
              <a:t>Know </a:t>
            </a:r>
            <a:r>
              <a:rPr spc="15" dirty="0"/>
              <a:t>how </a:t>
            </a:r>
            <a:r>
              <a:rPr spc="45" dirty="0"/>
              <a:t>to </a:t>
            </a:r>
            <a:r>
              <a:rPr spc="10" dirty="0"/>
              <a:t>(correctly)</a:t>
            </a:r>
            <a:r>
              <a:rPr spc="-370" dirty="0"/>
              <a:t> </a:t>
            </a:r>
            <a:r>
              <a:rPr spc="5" dirty="0"/>
              <a:t>interpret </a:t>
            </a:r>
            <a:r>
              <a:rPr spc="10" dirty="0"/>
              <a:t>their  </a:t>
            </a:r>
            <a:r>
              <a:rPr dirty="0"/>
              <a:t>explanations.</a:t>
            </a:r>
          </a:p>
          <a:p>
            <a:pPr marL="154940">
              <a:lnSpc>
                <a:spcPct val="100000"/>
              </a:lnSpc>
              <a:spcBef>
                <a:spcPts val="1890"/>
              </a:spcBef>
            </a:pPr>
            <a:r>
              <a:rPr spc="-30" dirty="0"/>
              <a:t>Then </a:t>
            </a:r>
            <a:r>
              <a:rPr dirty="0"/>
              <a:t>we</a:t>
            </a:r>
            <a:r>
              <a:rPr spc="-95" dirty="0"/>
              <a:t> </a:t>
            </a:r>
            <a:r>
              <a:rPr spc="-5" dirty="0"/>
              <a:t>should:</a:t>
            </a:r>
          </a:p>
          <a:p>
            <a:pPr marL="612140" marR="3720465" indent="-367030">
              <a:lnSpc>
                <a:spcPct val="114599"/>
              </a:lnSpc>
              <a:spcBef>
                <a:spcPts val="1575"/>
              </a:spcBef>
              <a:buChar char="●"/>
              <a:tabLst>
                <a:tab pos="612140" algn="l"/>
                <a:tab pos="612775" algn="l"/>
              </a:tabLst>
            </a:pPr>
            <a:r>
              <a:rPr spc="-20" dirty="0"/>
              <a:t>Analyse </a:t>
            </a:r>
            <a:r>
              <a:rPr spc="-25" dirty="0"/>
              <a:t>needed </a:t>
            </a:r>
            <a:r>
              <a:rPr spc="15" dirty="0"/>
              <a:t>components </a:t>
            </a:r>
            <a:r>
              <a:rPr spc="-10" dirty="0"/>
              <a:t>and</a:t>
            </a:r>
            <a:r>
              <a:rPr spc="-240" dirty="0"/>
              <a:t> </a:t>
            </a:r>
            <a:r>
              <a:rPr spc="5" dirty="0"/>
              <a:t>choose  </a:t>
            </a:r>
            <a:r>
              <a:rPr spc="10" dirty="0"/>
              <a:t>suitable</a:t>
            </a:r>
            <a:r>
              <a:rPr spc="-65" dirty="0"/>
              <a:t> </a:t>
            </a:r>
            <a:r>
              <a:rPr spc="15" dirty="0"/>
              <a:t>algorithms.</a:t>
            </a:r>
          </a:p>
          <a:p>
            <a:pPr marL="612140" indent="-367030">
              <a:lnSpc>
                <a:spcPts val="1939"/>
              </a:lnSpc>
              <a:spcBef>
                <a:spcPts val="315"/>
              </a:spcBef>
              <a:buChar char="●"/>
              <a:tabLst>
                <a:tab pos="612140" algn="l"/>
                <a:tab pos="612775" algn="l"/>
              </a:tabLst>
            </a:pPr>
            <a:r>
              <a:rPr spc="-35" dirty="0"/>
              <a:t>Evaluate </a:t>
            </a:r>
            <a:r>
              <a:rPr spc="-10" dirty="0"/>
              <a:t>and </a:t>
            </a:r>
            <a:r>
              <a:rPr dirty="0"/>
              <a:t>validate</a:t>
            </a:r>
            <a:r>
              <a:rPr spc="-140" dirty="0"/>
              <a:t> </a:t>
            </a:r>
            <a:r>
              <a:rPr spc="10" dirty="0"/>
              <a:t>them.</a:t>
            </a:r>
          </a:p>
          <a:p>
            <a:pPr marL="5077460">
              <a:lnSpc>
                <a:spcPts val="1445"/>
              </a:lnSpc>
            </a:pPr>
            <a:r>
              <a:rPr sz="1400" i="1" spc="-35" dirty="0">
                <a:latin typeface="Arial"/>
                <a:cs typeface="Arial"/>
              </a:rPr>
              <a:t>Ribeiro </a:t>
            </a:r>
            <a:r>
              <a:rPr sz="1400" i="1" dirty="0">
                <a:latin typeface="Arial"/>
                <a:cs typeface="Arial"/>
              </a:rPr>
              <a:t>et </a:t>
            </a:r>
            <a:r>
              <a:rPr sz="1400" i="1" spc="-45" dirty="0">
                <a:latin typeface="Arial"/>
                <a:cs typeface="Arial"/>
              </a:rPr>
              <a:t>al., </a:t>
            </a:r>
            <a:r>
              <a:rPr sz="1400" i="1" spc="-20" dirty="0">
                <a:latin typeface="Arial"/>
                <a:cs typeface="Arial"/>
              </a:rPr>
              <a:t>2016. </a:t>
            </a:r>
            <a:r>
              <a:rPr sz="1400" i="1" spc="-65" dirty="0">
                <a:latin typeface="Arial"/>
                <a:cs typeface="Arial"/>
              </a:rPr>
              <a:t>"Why </a:t>
            </a:r>
            <a:r>
              <a:rPr sz="1400" i="1" spc="-10" dirty="0">
                <a:latin typeface="Arial"/>
                <a:cs typeface="Arial"/>
              </a:rPr>
              <a:t>should </a:t>
            </a:r>
            <a:r>
              <a:rPr sz="1400" i="1" spc="-15" dirty="0">
                <a:latin typeface="Arial"/>
                <a:cs typeface="Arial"/>
              </a:rPr>
              <a:t>I </a:t>
            </a:r>
            <a:r>
              <a:rPr sz="1400" i="1" spc="15" dirty="0">
                <a:latin typeface="Arial"/>
                <a:cs typeface="Arial"/>
              </a:rPr>
              <a:t>trust</a:t>
            </a:r>
            <a:r>
              <a:rPr sz="1400" i="1" spc="-200" dirty="0">
                <a:latin typeface="Arial"/>
                <a:cs typeface="Arial"/>
              </a:rPr>
              <a:t> </a:t>
            </a:r>
            <a:r>
              <a:rPr sz="1400" i="1" spc="-60" dirty="0">
                <a:latin typeface="Arial"/>
                <a:cs typeface="Arial"/>
              </a:rPr>
              <a:t>you?"</a:t>
            </a:r>
            <a:endParaRPr sz="1400">
              <a:latin typeface="Arial"/>
              <a:cs typeface="Arial"/>
            </a:endParaRPr>
          </a:p>
          <a:p>
            <a:pPr marL="5144770">
              <a:lnSpc>
                <a:spcPts val="1664"/>
              </a:lnSpc>
            </a:pPr>
            <a:r>
              <a:rPr sz="1400" i="1" spc="-25" dirty="0">
                <a:latin typeface="Arial"/>
                <a:cs typeface="Arial"/>
              </a:rPr>
              <a:t>Explaining </a:t>
            </a:r>
            <a:r>
              <a:rPr sz="1400" i="1" spc="-10" dirty="0">
                <a:latin typeface="Arial"/>
                <a:cs typeface="Arial"/>
              </a:rPr>
              <a:t>the </a:t>
            </a:r>
            <a:r>
              <a:rPr sz="1400" i="1" spc="-5" dirty="0">
                <a:latin typeface="Arial"/>
                <a:cs typeface="Arial"/>
              </a:rPr>
              <a:t>predictions </a:t>
            </a:r>
            <a:r>
              <a:rPr sz="1400" i="1" spc="40" dirty="0">
                <a:latin typeface="Arial"/>
                <a:cs typeface="Arial"/>
              </a:rPr>
              <a:t>of </a:t>
            </a:r>
            <a:r>
              <a:rPr sz="1400" i="1" spc="-40" dirty="0">
                <a:latin typeface="Arial"/>
                <a:cs typeface="Arial"/>
              </a:rPr>
              <a:t>any</a:t>
            </a:r>
            <a:r>
              <a:rPr sz="1400" i="1" spc="-270" dirty="0">
                <a:latin typeface="Arial"/>
                <a:cs typeface="Arial"/>
              </a:rPr>
              <a:t> </a:t>
            </a:r>
            <a:r>
              <a:rPr sz="1400" i="1" spc="-10" dirty="0">
                <a:latin typeface="Arial"/>
                <a:cs typeface="Arial"/>
              </a:rPr>
              <a:t>classiﬁer.</a:t>
            </a:r>
            <a:endParaRPr sz="14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324425" y="1767500"/>
            <a:ext cx="3566775" cy="22187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0" y="0"/>
                </a:moveTo>
                <a:lnTo>
                  <a:pt x="9143999" y="0"/>
                </a:lnTo>
                <a:lnTo>
                  <a:pt x="9143999" y="5143499"/>
                </a:lnTo>
                <a:lnTo>
                  <a:pt x="0" y="5143499"/>
                </a:lnTo>
                <a:lnTo>
                  <a:pt x="0" y="0"/>
                </a:lnTo>
                <a:close/>
              </a:path>
            </a:pathLst>
          </a:custGeom>
          <a:solidFill>
            <a:srgbClr val="0051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359601" y="2817463"/>
            <a:ext cx="424815" cy="0"/>
          </a:xfrm>
          <a:custGeom>
            <a:avLst/>
            <a:gdLst/>
            <a:ahLst/>
            <a:cxnLst/>
            <a:rect l="l" t="t" r="r" b="b"/>
            <a:pathLst>
              <a:path w="424814">
                <a:moveTo>
                  <a:pt x="0" y="0"/>
                </a:moveTo>
                <a:lnTo>
                  <a:pt x="424799" y="0"/>
                </a:lnTo>
              </a:path>
            </a:pathLst>
          </a:custGeom>
          <a:ln w="38099">
            <a:solidFill>
              <a:srgbClr val="039BE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20185" y="1816216"/>
            <a:ext cx="693674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45" dirty="0"/>
              <a:t>Surrogates </a:t>
            </a:r>
            <a:r>
              <a:rPr spc="60" dirty="0"/>
              <a:t>for </a:t>
            </a:r>
            <a:r>
              <a:rPr spc="185" dirty="0"/>
              <a:t>Text</a:t>
            </a:r>
            <a:r>
              <a:rPr spc="-270" dirty="0"/>
              <a:t> </a:t>
            </a:r>
            <a:r>
              <a:rPr spc="20" dirty="0"/>
              <a:t>Data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0925" y="573259"/>
            <a:ext cx="3792854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130" dirty="0"/>
              <a:t>Black-box</a:t>
            </a:r>
            <a:r>
              <a:rPr sz="3000" spc="-60" dirty="0"/>
              <a:t> </a:t>
            </a:r>
            <a:r>
              <a:rPr sz="3000" spc="90" dirty="0"/>
              <a:t>Prediction</a:t>
            </a:r>
            <a:endParaRPr sz="3000"/>
          </a:p>
        </p:txBody>
      </p:sp>
      <p:sp>
        <p:nvSpPr>
          <p:cNvPr id="3" name="object 3"/>
          <p:cNvSpPr/>
          <p:nvPr/>
        </p:nvSpPr>
        <p:spPr>
          <a:xfrm>
            <a:off x="4787012" y="2105425"/>
            <a:ext cx="1877575" cy="1877575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419150" y="2701162"/>
            <a:ext cx="1632454" cy="686099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6375" y="2049424"/>
            <a:ext cx="4042311" cy="1989575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832199" y="2829112"/>
            <a:ext cx="740410" cy="430530"/>
          </a:xfrm>
          <a:custGeom>
            <a:avLst/>
            <a:gdLst/>
            <a:ahLst/>
            <a:cxnLst/>
            <a:rect l="l" t="t" r="r" b="b"/>
            <a:pathLst>
              <a:path w="740410" h="430529">
                <a:moveTo>
                  <a:pt x="524699" y="430199"/>
                </a:moveTo>
                <a:lnTo>
                  <a:pt x="524699" y="322649"/>
                </a:lnTo>
                <a:lnTo>
                  <a:pt x="0" y="322649"/>
                </a:lnTo>
                <a:lnTo>
                  <a:pt x="0" y="107549"/>
                </a:lnTo>
                <a:lnTo>
                  <a:pt x="524699" y="107549"/>
                </a:lnTo>
                <a:lnTo>
                  <a:pt x="524699" y="0"/>
                </a:lnTo>
                <a:lnTo>
                  <a:pt x="739799" y="215099"/>
                </a:lnTo>
                <a:lnTo>
                  <a:pt x="524699" y="430199"/>
                </a:lnTo>
                <a:close/>
              </a:path>
            </a:pathLst>
          </a:custGeom>
          <a:solidFill>
            <a:srgbClr val="CED8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32199" y="2829112"/>
            <a:ext cx="740410" cy="430530"/>
          </a:xfrm>
          <a:custGeom>
            <a:avLst/>
            <a:gdLst/>
            <a:ahLst/>
            <a:cxnLst/>
            <a:rect l="l" t="t" r="r" b="b"/>
            <a:pathLst>
              <a:path w="740410" h="430529">
                <a:moveTo>
                  <a:pt x="0" y="107549"/>
                </a:moveTo>
                <a:lnTo>
                  <a:pt x="524699" y="107549"/>
                </a:lnTo>
                <a:lnTo>
                  <a:pt x="524699" y="0"/>
                </a:lnTo>
                <a:lnTo>
                  <a:pt x="739799" y="215099"/>
                </a:lnTo>
                <a:lnTo>
                  <a:pt x="524699" y="430199"/>
                </a:lnTo>
                <a:lnTo>
                  <a:pt x="524699" y="322649"/>
                </a:lnTo>
                <a:lnTo>
                  <a:pt x="0" y="322649"/>
                </a:lnTo>
                <a:lnTo>
                  <a:pt x="0" y="107549"/>
                </a:lnTo>
                <a:close/>
              </a:path>
            </a:pathLst>
          </a:custGeom>
          <a:ln w="9524">
            <a:solidFill>
              <a:srgbClr val="004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745575" y="2829099"/>
            <a:ext cx="740410" cy="430530"/>
          </a:xfrm>
          <a:custGeom>
            <a:avLst/>
            <a:gdLst/>
            <a:ahLst/>
            <a:cxnLst/>
            <a:rect l="l" t="t" r="r" b="b"/>
            <a:pathLst>
              <a:path w="740409" h="430529">
                <a:moveTo>
                  <a:pt x="524699" y="430199"/>
                </a:moveTo>
                <a:lnTo>
                  <a:pt x="524699" y="322649"/>
                </a:lnTo>
                <a:lnTo>
                  <a:pt x="0" y="322649"/>
                </a:lnTo>
                <a:lnTo>
                  <a:pt x="0" y="107549"/>
                </a:lnTo>
                <a:lnTo>
                  <a:pt x="524699" y="107549"/>
                </a:lnTo>
                <a:lnTo>
                  <a:pt x="524699" y="0"/>
                </a:lnTo>
                <a:lnTo>
                  <a:pt x="739799" y="215099"/>
                </a:lnTo>
                <a:lnTo>
                  <a:pt x="524699" y="430199"/>
                </a:lnTo>
                <a:close/>
              </a:path>
            </a:pathLst>
          </a:custGeom>
          <a:solidFill>
            <a:srgbClr val="CED8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745575" y="2829099"/>
            <a:ext cx="740410" cy="430530"/>
          </a:xfrm>
          <a:custGeom>
            <a:avLst/>
            <a:gdLst/>
            <a:ahLst/>
            <a:cxnLst/>
            <a:rect l="l" t="t" r="r" b="b"/>
            <a:pathLst>
              <a:path w="740409" h="430529">
                <a:moveTo>
                  <a:pt x="0" y="107549"/>
                </a:moveTo>
                <a:lnTo>
                  <a:pt x="524699" y="107549"/>
                </a:lnTo>
                <a:lnTo>
                  <a:pt x="524699" y="0"/>
                </a:lnTo>
                <a:lnTo>
                  <a:pt x="739799" y="215099"/>
                </a:lnTo>
                <a:lnTo>
                  <a:pt x="524699" y="430199"/>
                </a:lnTo>
                <a:lnTo>
                  <a:pt x="524699" y="322649"/>
                </a:lnTo>
                <a:lnTo>
                  <a:pt x="0" y="322649"/>
                </a:lnTo>
                <a:lnTo>
                  <a:pt x="0" y="107549"/>
                </a:lnTo>
                <a:close/>
              </a:path>
            </a:pathLst>
          </a:custGeom>
          <a:ln w="9524">
            <a:solidFill>
              <a:srgbClr val="004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0925" y="573259"/>
            <a:ext cx="605028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65" dirty="0"/>
              <a:t>Interpretable </a:t>
            </a:r>
            <a:r>
              <a:rPr sz="3000" spc="10" dirty="0"/>
              <a:t>Data</a:t>
            </a:r>
            <a:r>
              <a:rPr sz="3000" spc="-120" dirty="0"/>
              <a:t> </a:t>
            </a:r>
            <a:r>
              <a:rPr sz="3000" spc="95" dirty="0"/>
              <a:t>Representation</a:t>
            </a:r>
            <a:endParaRPr sz="3000"/>
          </a:p>
        </p:txBody>
      </p:sp>
      <p:sp>
        <p:nvSpPr>
          <p:cNvPr id="3" name="object 3"/>
          <p:cNvSpPr/>
          <p:nvPr/>
        </p:nvSpPr>
        <p:spPr>
          <a:xfrm>
            <a:off x="152400" y="2030311"/>
            <a:ext cx="8839197" cy="1082864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09100" y="3604525"/>
            <a:ext cx="7725799" cy="8674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0925" y="573259"/>
            <a:ext cx="605028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65" dirty="0"/>
              <a:t>Interpretable </a:t>
            </a:r>
            <a:r>
              <a:rPr sz="3000" spc="10" dirty="0"/>
              <a:t>Data</a:t>
            </a:r>
            <a:r>
              <a:rPr sz="3000" spc="-120" dirty="0"/>
              <a:t> </a:t>
            </a:r>
            <a:r>
              <a:rPr sz="3000" spc="95" dirty="0"/>
              <a:t>Representation</a:t>
            </a:r>
            <a:endParaRPr sz="3000"/>
          </a:p>
        </p:txBody>
      </p:sp>
      <p:sp>
        <p:nvSpPr>
          <p:cNvPr id="3" name="object 3"/>
          <p:cNvSpPr/>
          <p:nvPr/>
        </p:nvSpPr>
        <p:spPr>
          <a:xfrm>
            <a:off x="152400" y="2030311"/>
            <a:ext cx="8839199" cy="1082864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483025" y="502874"/>
            <a:ext cx="297815" cy="269875"/>
          </a:xfrm>
          <a:custGeom>
            <a:avLst/>
            <a:gdLst/>
            <a:ahLst/>
            <a:cxnLst/>
            <a:rect l="l" t="t" r="r" b="b"/>
            <a:pathLst>
              <a:path w="297815" h="269875">
                <a:moveTo>
                  <a:pt x="183925" y="103016"/>
                </a:moveTo>
                <a:lnTo>
                  <a:pt x="113672" y="103016"/>
                </a:lnTo>
                <a:lnTo>
                  <a:pt x="148799" y="0"/>
                </a:lnTo>
                <a:lnTo>
                  <a:pt x="183925" y="103016"/>
                </a:lnTo>
                <a:close/>
              </a:path>
              <a:path w="297815" h="269875">
                <a:moveTo>
                  <a:pt x="56836" y="269699"/>
                </a:moveTo>
                <a:lnTo>
                  <a:pt x="91964" y="166683"/>
                </a:lnTo>
                <a:lnTo>
                  <a:pt x="0" y="103015"/>
                </a:lnTo>
                <a:lnTo>
                  <a:pt x="297598" y="103016"/>
                </a:lnTo>
                <a:lnTo>
                  <a:pt x="205634" y="166683"/>
                </a:lnTo>
                <a:lnTo>
                  <a:pt x="219052" y="206031"/>
                </a:lnTo>
                <a:lnTo>
                  <a:pt x="148799" y="206031"/>
                </a:lnTo>
                <a:lnTo>
                  <a:pt x="56836" y="269699"/>
                </a:lnTo>
                <a:close/>
              </a:path>
              <a:path w="297815" h="269875">
                <a:moveTo>
                  <a:pt x="297598" y="103016"/>
                </a:moveTo>
                <a:lnTo>
                  <a:pt x="183925" y="103016"/>
                </a:lnTo>
                <a:lnTo>
                  <a:pt x="297599" y="103015"/>
                </a:lnTo>
                <a:close/>
              </a:path>
              <a:path w="297815" h="269875">
                <a:moveTo>
                  <a:pt x="240762" y="269699"/>
                </a:moveTo>
                <a:lnTo>
                  <a:pt x="148799" y="206031"/>
                </a:lnTo>
                <a:lnTo>
                  <a:pt x="219052" y="206031"/>
                </a:lnTo>
                <a:lnTo>
                  <a:pt x="240762" y="269699"/>
                </a:lnTo>
                <a:close/>
              </a:path>
            </a:pathLst>
          </a:custGeom>
          <a:solidFill>
            <a:srgbClr val="CED8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483025" y="502875"/>
            <a:ext cx="297815" cy="269875"/>
          </a:xfrm>
          <a:custGeom>
            <a:avLst/>
            <a:gdLst/>
            <a:ahLst/>
            <a:cxnLst/>
            <a:rect l="l" t="t" r="r" b="b"/>
            <a:pathLst>
              <a:path w="297815" h="269875">
                <a:moveTo>
                  <a:pt x="0" y="103015"/>
                </a:moveTo>
                <a:lnTo>
                  <a:pt x="113672" y="103016"/>
                </a:lnTo>
                <a:lnTo>
                  <a:pt x="148799" y="0"/>
                </a:lnTo>
                <a:lnTo>
                  <a:pt x="183925" y="103016"/>
                </a:lnTo>
                <a:lnTo>
                  <a:pt x="297599" y="103015"/>
                </a:lnTo>
                <a:lnTo>
                  <a:pt x="205634" y="166683"/>
                </a:lnTo>
                <a:lnTo>
                  <a:pt x="240762" y="269699"/>
                </a:lnTo>
                <a:lnTo>
                  <a:pt x="148799" y="206031"/>
                </a:lnTo>
                <a:lnTo>
                  <a:pt x="56836" y="269699"/>
                </a:lnTo>
                <a:lnTo>
                  <a:pt x="91964" y="166683"/>
                </a:lnTo>
                <a:lnTo>
                  <a:pt x="0" y="103015"/>
                </a:lnTo>
                <a:close/>
              </a:path>
            </a:pathLst>
          </a:custGeom>
          <a:ln w="9524">
            <a:solidFill>
              <a:srgbClr val="004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425560" y="3641722"/>
            <a:ext cx="4292888" cy="8674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0925" y="573259"/>
            <a:ext cx="422021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130" dirty="0"/>
              <a:t>What </a:t>
            </a:r>
            <a:r>
              <a:rPr sz="3000" spc="150" dirty="0"/>
              <a:t>is</a:t>
            </a:r>
            <a:r>
              <a:rPr sz="3000" spc="-220" dirty="0"/>
              <a:t> </a:t>
            </a:r>
            <a:r>
              <a:rPr sz="3000" spc="90" dirty="0"/>
              <a:t>Explainability?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551449" y="2595626"/>
            <a:ext cx="7949565" cy="968375"/>
          </a:xfrm>
          <a:prstGeom prst="rect">
            <a:avLst/>
          </a:prstGeom>
        </p:spPr>
        <p:txBody>
          <a:bodyPr vert="horz" wrap="square" lIns="0" tIns="52704" rIns="0" bIns="0" rtlCol="0">
            <a:spAutoFit/>
          </a:bodyPr>
          <a:lstStyle/>
          <a:p>
            <a:pPr marL="379095" indent="-367030">
              <a:lnSpc>
                <a:spcPct val="100000"/>
              </a:lnSpc>
              <a:spcBef>
                <a:spcPts val="414"/>
              </a:spcBef>
              <a:buChar char="●"/>
              <a:tabLst>
                <a:tab pos="379095" algn="l"/>
                <a:tab pos="379730" algn="l"/>
              </a:tabLst>
            </a:pP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Transparency</a:t>
            </a:r>
            <a:r>
              <a:rPr sz="18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10" dirty="0">
                <a:solidFill>
                  <a:srgbClr val="FFFFFF"/>
                </a:solidFill>
                <a:latin typeface="Arial"/>
                <a:cs typeface="Arial"/>
              </a:rPr>
              <a:t>--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60" dirty="0">
                <a:solidFill>
                  <a:srgbClr val="FFFFFF"/>
                </a:solidFill>
                <a:latin typeface="Arial"/>
                <a:cs typeface="Arial"/>
              </a:rPr>
              <a:t>insight</a:t>
            </a: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50" dirty="0">
                <a:solidFill>
                  <a:srgbClr val="FFFFFF"/>
                </a:solidFill>
                <a:latin typeface="Arial"/>
                <a:cs typeface="Arial"/>
              </a:rPr>
              <a:t>(of</a:t>
            </a:r>
            <a:r>
              <a:rPr sz="18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arbitrary</a:t>
            </a:r>
            <a:r>
              <a:rPr sz="18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complexity)</a:t>
            </a:r>
            <a:r>
              <a:rPr sz="18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25" dirty="0">
                <a:solidFill>
                  <a:srgbClr val="FFFFFF"/>
                </a:solidFill>
                <a:latin typeface="Arial"/>
                <a:cs typeface="Arial"/>
              </a:rPr>
              <a:t>into</a:t>
            </a:r>
            <a:r>
              <a:rPr sz="18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operation</a:t>
            </a:r>
            <a:r>
              <a:rPr sz="18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7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8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system.</a:t>
            </a:r>
            <a:endParaRPr sz="1800">
              <a:latin typeface="Arial"/>
              <a:cs typeface="Arial"/>
            </a:endParaRPr>
          </a:p>
          <a:p>
            <a:pPr marL="379095" indent="-367030">
              <a:lnSpc>
                <a:spcPct val="100000"/>
              </a:lnSpc>
              <a:spcBef>
                <a:spcPts val="315"/>
              </a:spcBef>
              <a:buChar char="●"/>
              <a:tabLst>
                <a:tab pos="379095" algn="l"/>
                <a:tab pos="379730" algn="l"/>
              </a:tabLst>
            </a:pP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Background 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Knowledge </a:t>
            </a:r>
            <a:r>
              <a:rPr sz="1800" spc="-110" dirty="0">
                <a:solidFill>
                  <a:srgbClr val="FFFFFF"/>
                </a:solidFill>
                <a:latin typeface="Arial"/>
                <a:cs typeface="Arial"/>
              </a:rPr>
              <a:t>-- </a:t>
            </a:r>
            <a:r>
              <a:rPr sz="1800" spc="40" dirty="0">
                <a:solidFill>
                  <a:srgbClr val="FFFFFF"/>
                </a:solidFill>
                <a:latin typeface="Arial"/>
                <a:cs typeface="Arial"/>
              </a:rPr>
              <a:t>implicit 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or explicit </a:t>
            </a:r>
            <a:r>
              <a:rPr sz="1800" b="1" spc="-80" dirty="0">
                <a:solidFill>
                  <a:srgbClr val="FFFFFF"/>
                </a:solidFill>
                <a:latin typeface="Arial"/>
                <a:cs typeface="Arial"/>
              </a:rPr>
              <a:t>exogenous</a:t>
            </a:r>
            <a:r>
              <a:rPr sz="1800" b="1" spc="-25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25" dirty="0">
                <a:solidFill>
                  <a:srgbClr val="FFFFFF"/>
                </a:solidFill>
                <a:latin typeface="Arial"/>
                <a:cs typeface="Arial"/>
              </a:rPr>
              <a:t>information.</a:t>
            </a:r>
            <a:endParaRPr sz="1800">
              <a:latin typeface="Arial"/>
              <a:cs typeface="Arial"/>
            </a:endParaRPr>
          </a:p>
          <a:p>
            <a:pPr marL="379095" indent="-367030">
              <a:lnSpc>
                <a:spcPct val="100000"/>
              </a:lnSpc>
              <a:spcBef>
                <a:spcPts val="315"/>
              </a:spcBef>
              <a:buChar char="●"/>
              <a:tabLst>
                <a:tab pos="379095" algn="l"/>
                <a:tab pos="379730" algn="l"/>
              </a:tabLst>
            </a:pP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Reasoning </a:t>
            </a:r>
            <a:r>
              <a:rPr sz="1800" spc="-110" dirty="0">
                <a:solidFill>
                  <a:srgbClr val="FFFFFF"/>
                </a:solidFill>
                <a:latin typeface="Arial"/>
                <a:cs typeface="Arial"/>
              </a:rPr>
              <a:t>-- </a:t>
            </a:r>
            <a:r>
              <a:rPr sz="1800" b="1" spc="-50" dirty="0">
                <a:solidFill>
                  <a:srgbClr val="FFFFFF"/>
                </a:solidFill>
                <a:latin typeface="Arial"/>
                <a:cs typeface="Arial"/>
              </a:rPr>
              <a:t>algorithmic 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or </a:t>
            </a:r>
            <a:r>
              <a:rPr sz="1800" b="1" spc="-40" dirty="0">
                <a:solidFill>
                  <a:srgbClr val="FFFFFF"/>
                </a:solidFill>
                <a:latin typeface="Arial"/>
                <a:cs typeface="Arial"/>
              </a:rPr>
              <a:t>mental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processing </a:t>
            </a:r>
            <a:r>
              <a:rPr sz="1800" spc="7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800" spc="-1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25" dirty="0">
                <a:solidFill>
                  <a:srgbClr val="FFFFFF"/>
                </a:solidFill>
                <a:latin typeface="Arial"/>
                <a:cs typeface="Arial"/>
              </a:rPr>
              <a:t>information.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75432" y="4292981"/>
            <a:ext cx="61931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Explainability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→ </a:t>
            </a:r>
            <a:r>
              <a:rPr sz="1800" b="1" spc="-55" dirty="0">
                <a:solidFill>
                  <a:srgbClr val="FFFFFF"/>
                </a:solidFill>
                <a:latin typeface="Arial"/>
                <a:cs typeface="Arial"/>
              </a:rPr>
              <a:t>explainee 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walking 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away </a:t>
            </a:r>
            <a:r>
              <a:rPr sz="1800" spc="35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1800" spc="-2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65" dirty="0">
                <a:solidFill>
                  <a:srgbClr val="FFFFFF"/>
                </a:solidFill>
                <a:latin typeface="Arial"/>
                <a:cs typeface="Arial"/>
              </a:rPr>
              <a:t>understanding</a:t>
            </a:r>
            <a:r>
              <a:rPr sz="1800" spc="-6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47050" y="1710099"/>
            <a:ext cx="7649876" cy="546249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0925" y="573259"/>
            <a:ext cx="605028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65" dirty="0"/>
              <a:t>Interpretable </a:t>
            </a:r>
            <a:r>
              <a:rPr sz="3000" spc="10" dirty="0"/>
              <a:t>Data</a:t>
            </a:r>
            <a:r>
              <a:rPr sz="3000" spc="-120" dirty="0"/>
              <a:t> </a:t>
            </a:r>
            <a:r>
              <a:rPr sz="3000" spc="95" dirty="0"/>
              <a:t>Representation</a:t>
            </a:r>
            <a:endParaRPr sz="3000"/>
          </a:p>
        </p:txBody>
      </p:sp>
      <p:sp>
        <p:nvSpPr>
          <p:cNvPr id="3" name="object 3"/>
          <p:cNvSpPr/>
          <p:nvPr/>
        </p:nvSpPr>
        <p:spPr>
          <a:xfrm>
            <a:off x="6483025" y="502874"/>
            <a:ext cx="297815" cy="269875"/>
          </a:xfrm>
          <a:custGeom>
            <a:avLst/>
            <a:gdLst/>
            <a:ahLst/>
            <a:cxnLst/>
            <a:rect l="l" t="t" r="r" b="b"/>
            <a:pathLst>
              <a:path w="297815" h="269875">
                <a:moveTo>
                  <a:pt x="183925" y="103016"/>
                </a:moveTo>
                <a:lnTo>
                  <a:pt x="113672" y="103016"/>
                </a:lnTo>
                <a:lnTo>
                  <a:pt x="148799" y="0"/>
                </a:lnTo>
                <a:lnTo>
                  <a:pt x="183925" y="103016"/>
                </a:lnTo>
                <a:close/>
              </a:path>
              <a:path w="297815" h="269875">
                <a:moveTo>
                  <a:pt x="56836" y="269699"/>
                </a:moveTo>
                <a:lnTo>
                  <a:pt x="91964" y="166683"/>
                </a:lnTo>
                <a:lnTo>
                  <a:pt x="0" y="103015"/>
                </a:lnTo>
                <a:lnTo>
                  <a:pt x="297598" y="103016"/>
                </a:lnTo>
                <a:lnTo>
                  <a:pt x="205634" y="166683"/>
                </a:lnTo>
                <a:lnTo>
                  <a:pt x="219052" y="206031"/>
                </a:lnTo>
                <a:lnTo>
                  <a:pt x="148799" y="206031"/>
                </a:lnTo>
                <a:lnTo>
                  <a:pt x="56836" y="269699"/>
                </a:lnTo>
                <a:close/>
              </a:path>
              <a:path w="297815" h="269875">
                <a:moveTo>
                  <a:pt x="297598" y="103016"/>
                </a:moveTo>
                <a:lnTo>
                  <a:pt x="183925" y="103016"/>
                </a:lnTo>
                <a:lnTo>
                  <a:pt x="297599" y="103015"/>
                </a:lnTo>
                <a:close/>
              </a:path>
              <a:path w="297815" h="269875">
                <a:moveTo>
                  <a:pt x="240762" y="269699"/>
                </a:moveTo>
                <a:lnTo>
                  <a:pt x="148799" y="206031"/>
                </a:lnTo>
                <a:lnTo>
                  <a:pt x="219052" y="206031"/>
                </a:lnTo>
                <a:lnTo>
                  <a:pt x="240762" y="269699"/>
                </a:lnTo>
                <a:close/>
              </a:path>
            </a:pathLst>
          </a:custGeom>
          <a:solidFill>
            <a:srgbClr val="CED8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483025" y="502875"/>
            <a:ext cx="297815" cy="269875"/>
          </a:xfrm>
          <a:custGeom>
            <a:avLst/>
            <a:gdLst/>
            <a:ahLst/>
            <a:cxnLst/>
            <a:rect l="l" t="t" r="r" b="b"/>
            <a:pathLst>
              <a:path w="297815" h="269875">
                <a:moveTo>
                  <a:pt x="0" y="103015"/>
                </a:moveTo>
                <a:lnTo>
                  <a:pt x="113672" y="103016"/>
                </a:lnTo>
                <a:lnTo>
                  <a:pt x="148799" y="0"/>
                </a:lnTo>
                <a:lnTo>
                  <a:pt x="183925" y="103016"/>
                </a:lnTo>
                <a:lnTo>
                  <a:pt x="297599" y="103015"/>
                </a:lnTo>
                <a:lnTo>
                  <a:pt x="205634" y="166683"/>
                </a:lnTo>
                <a:lnTo>
                  <a:pt x="240762" y="269699"/>
                </a:lnTo>
                <a:lnTo>
                  <a:pt x="148799" y="206031"/>
                </a:lnTo>
                <a:lnTo>
                  <a:pt x="56836" y="269699"/>
                </a:lnTo>
                <a:lnTo>
                  <a:pt x="91964" y="166683"/>
                </a:lnTo>
                <a:lnTo>
                  <a:pt x="0" y="103015"/>
                </a:lnTo>
                <a:close/>
              </a:path>
            </a:pathLst>
          </a:custGeom>
          <a:ln w="9524">
            <a:solidFill>
              <a:srgbClr val="004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569800" y="3816649"/>
            <a:ext cx="4004399" cy="9640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2400" y="1683262"/>
            <a:ext cx="8839202" cy="1776986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0925" y="573259"/>
            <a:ext cx="265684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10" dirty="0"/>
              <a:t>Data</a:t>
            </a:r>
            <a:r>
              <a:rPr sz="3000" spc="-60" dirty="0"/>
              <a:t> </a:t>
            </a:r>
            <a:r>
              <a:rPr sz="3000" spc="110" dirty="0"/>
              <a:t>Sampling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551449" y="1513700"/>
            <a:ext cx="7324090" cy="1521460"/>
          </a:xfrm>
          <a:prstGeom prst="rect">
            <a:avLst/>
          </a:prstGeom>
        </p:spPr>
        <p:txBody>
          <a:bodyPr vert="horz" wrap="square" lIns="0" tIns="52704" rIns="0" bIns="0" rtlCol="0">
            <a:spAutoFit/>
          </a:bodyPr>
          <a:lstStyle/>
          <a:p>
            <a:pPr marL="379095" indent="-367030">
              <a:lnSpc>
                <a:spcPct val="100000"/>
              </a:lnSpc>
              <a:spcBef>
                <a:spcPts val="414"/>
              </a:spcBef>
              <a:buChar char="●"/>
              <a:tabLst>
                <a:tab pos="379095" algn="l"/>
                <a:tab pos="379730" algn="l"/>
              </a:tabLst>
            </a:pP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Sampling</a:t>
            </a:r>
            <a:r>
              <a:rPr sz="18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50" dirty="0">
                <a:solidFill>
                  <a:srgbClr val="FFFFFF"/>
                </a:solidFill>
                <a:latin typeface="Arial"/>
                <a:cs typeface="Arial"/>
              </a:rPr>
              <a:t>from</a:t>
            </a:r>
            <a:r>
              <a:rPr sz="1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original</a:t>
            </a:r>
            <a:r>
              <a:rPr sz="18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data</a:t>
            </a:r>
            <a:r>
              <a:rPr sz="1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domain</a:t>
            </a:r>
            <a:r>
              <a:rPr sz="1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3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1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ill-deﬁned.</a:t>
            </a:r>
            <a:endParaRPr sz="1800">
              <a:latin typeface="Arial"/>
              <a:cs typeface="Arial"/>
            </a:endParaRPr>
          </a:p>
          <a:p>
            <a:pPr marL="379095" indent="-367030">
              <a:lnSpc>
                <a:spcPct val="100000"/>
              </a:lnSpc>
              <a:spcBef>
                <a:spcPts val="315"/>
              </a:spcBef>
              <a:buChar char="●"/>
              <a:tabLst>
                <a:tab pos="379095" algn="l"/>
                <a:tab pos="379730" algn="l"/>
              </a:tabLst>
            </a:pPr>
            <a:r>
              <a:rPr sz="1800" spc="-90" dirty="0">
                <a:solidFill>
                  <a:srgbClr val="FFFFFF"/>
                </a:solidFill>
                <a:latin typeface="Arial"/>
                <a:cs typeface="Arial"/>
              </a:rPr>
              <a:t>We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have 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sample </a:t>
            </a:r>
            <a:r>
              <a:rPr sz="1800" spc="50" dirty="0">
                <a:solidFill>
                  <a:srgbClr val="FFFFFF"/>
                </a:solidFill>
                <a:latin typeface="Arial"/>
                <a:cs typeface="Arial"/>
              </a:rPr>
              <a:t>from</a:t>
            </a:r>
            <a:r>
              <a:rPr sz="1800" spc="-3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interpretable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representation.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100">
              <a:latin typeface="Arial"/>
              <a:cs typeface="Arial"/>
            </a:endParaRPr>
          </a:p>
          <a:p>
            <a:pPr marL="727710">
              <a:lnSpc>
                <a:spcPct val="100000"/>
              </a:lnSpc>
              <a:spcBef>
                <a:spcPts val="1530"/>
              </a:spcBef>
            </a:pPr>
            <a:r>
              <a:rPr sz="2400" spc="-5" dirty="0">
                <a:solidFill>
                  <a:srgbClr val="8BC34A"/>
                </a:solidFill>
                <a:latin typeface="Courier New"/>
                <a:cs typeface="Courier New"/>
              </a:rPr>
              <a:t>randint(low=0, high=1, shape=(3,</a:t>
            </a:r>
            <a:r>
              <a:rPr sz="2400" spc="-90" dirty="0">
                <a:solidFill>
                  <a:srgbClr val="8BC34A"/>
                </a:solidFill>
                <a:latin typeface="Courier New"/>
                <a:cs typeface="Courier New"/>
              </a:rPr>
              <a:t> </a:t>
            </a:r>
            <a:r>
              <a:rPr sz="2400" spc="-5" dirty="0">
                <a:solidFill>
                  <a:srgbClr val="8BC34A"/>
                </a:solidFill>
                <a:latin typeface="Courier New"/>
                <a:cs typeface="Courier New"/>
              </a:rPr>
              <a:t>4))</a:t>
            </a:r>
            <a:endParaRPr sz="2400">
              <a:latin typeface="Courier New"/>
              <a:cs typeface="Courier New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87900" y="3499450"/>
            <a:ext cx="3159225" cy="6424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979200" y="4260349"/>
            <a:ext cx="3185592" cy="6424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596875" y="3502113"/>
            <a:ext cx="3159225" cy="63714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0925" y="573259"/>
            <a:ext cx="7938134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105" dirty="0"/>
              <a:t>Explanation </a:t>
            </a:r>
            <a:r>
              <a:rPr sz="3000" spc="70" dirty="0"/>
              <a:t>Generation </a:t>
            </a:r>
            <a:r>
              <a:rPr sz="3000" spc="165" dirty="0"/>
              <a:t>-- </a:t>
            </a:r>
            <a:r>
              <a:rPr sz="3000" spc="85" dirty="0"/>
              <a:t>Restoring</a:t>
            </a:r>
            <a:r>
              <a:rPr sz="3000" spc="-380" dirty="0"/>
              <a:t> </a:t>
            </a:r>
            <a:r>
              <a:rPr sz="3000" spc="110" dirty="0"/>
              <a:t>Sample</a:t>
            </a:r>
            <a:endParaRPr sz="3000"/>
          </a:p>
        </p:txBody>
      </p:sp>
      <p:sp>
        <p:nvSpPr>
          <p:cNvPr id="3" name="object 3"/>
          <p:cNvSpPr/>
          <p:nvPr/>
        </p:nvSpPr>
        <p:spPr>
          <a:xfrm>
            <a:off x="387900" y="1443650"/>
            <a:ext cx="2283999" cy="464475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7900" y="2619549"/>
            <a:ext cx="2303017" cy="464474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78337" y="3795446"/>
            <a:ext cx="2303128" cy="464474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363150" y="1332837"/>
            <a:ext cx="5392952" cy="686100"/>
          </a:xfrm>
          <a:prstGeom prst="rect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363150" y="2508725"/>
            <a:ext cx="5392952" cy="686100"/>
          </a:xfrm>
          <a:prstGeom prst="rect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363150" y="3684587"/>
            <a:ext cx="5392952" cy="686100"/>
          </a:xfrm>
          <a:prstGeom prst="rect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0925" y="573259"/>
            <a:ext cx="807529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105" dirty="0"/>
              <a:t>Explanation </a:t>
            </a:r>
            <a:r>
              <a:rPr sz="3000" spc="70" dirty="0"/>
              <a:t>Generation </a:t>
            </a:r>
            <a:r>
              <a:rPr sz="3000" spc="165" dirty="0"/>
              <a:t>-- </a:t>
            </a:r>
            <a:r>
              <a:rPr sz="3000" spc="90" dirty="0"/>
              <a:t>Predicting</a:t>
            </a:r>
            <a:r>
              <a:rPr sz="3000" spc="-375" dirty="0"/>
              <a:t> </a:t>
            </a:r>
            <a:r>
              <a:rPr sz="3000" spc="110" dirty="0"/>
              <a:t>Sample</a:t>
            </a:r>
            <a:endParaRPr sz="3000"/>
          </a:p>
        </p:txBody>
      </p:sp>
      <p:sp>
        <p:nvSpPr>
          <p:cNvPr id="3" name="object 3"/>
          <p:cNvSpPr/>
          <p:nvPr/>
        </p:nvSpPr>
        <p:spPr>
          <a:xfrm>
            <a:off x="3832199" y="2829112"/>
            <a:ext cx="740410" cy="430530"/>
          </a:xfrm>
          <a:custGeom>
            <a:avLst/>
            <a:gdLst/>
            <a:ahLst/>
            <a:cxnLst/>
            <a:rect l="l" t="t" r="r" b="b"/>
            <a:pathLst>
              <a:path w="740410" h="430529">
                <a:moveTo>
                  <a:pt x="524699" y="430199"/>
                </a:moveTo>
                <a:lnTo>
                  <a:pt x="524699" y="322649"/>
                </a:lnTo>
                <a:lnTo>
                  <a:pt x="0" y="322649"/>
                </a:lnTo>
                <a:lnTo>
                  <a:pt x="0" y="107549"/>
                </a:lnTo>
                <a:lnTo>
                  <a:pt x="524699" y="107549"/>
                </a:lnTo>
                <a:lnTo>
                  <a:pt x="524699" y="0"/>
                </a:lnTo>
                <a:lnTo>
                  <a:pt x="739799" y="215099"/>
                </a:lnTo>
                <a:lnTo>
                  <a:pt x="524699" y="430199"/>
                </a:lnTo>
                <a:close/>
              </a:path>
            </a:pathLst>
          </a:custGeom>
          <a:solidFill>
            <a:srgbClr val="CED8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32199" y="2829112"/>
            <a:ext cx="740410" cy="430530"/>
          </a:xfrm>
          <a:custGeom>
            <a:avLst/>
            <a:gdLst/>
            <a:ahLst/>
            <a:cxnLst/>
            <a:rect l="l" t="t" r="r" b="b"/>
            <a:pathLst>
              <a:path w="740410" h="430529">
                <a:moveTo>
                  <a:pt x="0" y="107549"/>
                </a:moveTo>
                <a:lnTo>
                  <a:pt x="524699" y="107549"/>
                </a:lnTo>
                <a:lnTo>
                  <a:pt x="524699" y="0"/>
                </a:lnTo>
                <a:lnTo>
                  <a:pt x="739799" y="215099"/>
                </a:lnTo>
                <a:lnTo>
                  <a:pt x="524699" y="430199"/>
                </a:lnTo>
                <a:lnTo>
                  <a:pt x="524699" y="322649"/>
                </a:lnTo>
                <a:lnTo>
                  <a:pt x="0" y="322649"/>
                </a:lnTo>
                <a:lnTo>
                  <a:pt x="0" y="107549"/>
                </a:lnTo>
                <a:close/>
              </a:path>
            </a:pathLst>
          </a:custGeom>
          <a:ln w="9524">
            <a:solidFill>
              <a:srgbClr val="004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787012" y="2105425"/>
            <a:ext cx="1877575" cy="1877575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745575" y="2829099"/>
            <a:ext cx="740410" cy="430530"/>
          </a:xfrm>
          <a:custGeom>
            <a:avLst/>
            <a:gdLst/>
            <a:ahLst/>
            <a:cxnLst/>
            <a:rect l="l" t="t" r="r" b="b"/>
            <a:pathLst>
              <a:path w="740409" h="430529">
                <a:moveTo>
                  <a:pt x="524699" y="430199"/>
                </a:moveTo>
                <a:lnTo>
                  <a:pt x="524699" y="322649"/>
                </a:lnTo>
                <a:lnTo>
                  <a:pt x="0" y="322649"/>
                </a:lnTo>
                <a:lnTo>
                  <a:pt x="0" y="107549"/>
                </a:lnTo>
                <a:lnTo>
                  <a:pt x="524699" y="107549"/>
                </a:lnTo>
                <a:lnTo>
                  <a:pt x="524699" y="0"/>
                </a:lnTo>
                <a:lnTo>
                  <a:pt x="739799" y="215099"/>
                </a:lnTo>
                <a:lnTo>
                  <a:pt x="524699" y="430199"/>
                </a:lnTo>
                <a:close/>
              </a:path>
            </a:pathLst>
          </a:custGeom>
          <a:solidFill>
            <a:srgbClr val="CED8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745575" y="2829099"/>
            <a:ext cx="740410" cy="430530"/>
          </a:xfrm>
          <a:custGeom>
            <a:avLst/>
            <a:gdLst/>
            <a:ahLst/>
            <a:cxnLst/>
            <a:rect l="l" t="t" r="r" b="b"/>
            <a:pathLst>
              <a:path w="740409" h="430529">
                <a:moveTo>
                  <a:pt x="0" y="107549"/>
                </a:moveTo>
                <a:lnTo>
                  <a:pt x="524699" y="107549"/>
                </a:lnTo>
                <a:lnTo>
                  <a:pt x="524699" y="0"/>
                </a:lnTo>
                <a:lnTo>
                  <a:pt x="739799" y="215099"/>
                </a:lnTo>
                <a:lnTo>
                  <a:pt x="524699" y="430199"/>
                </a:lnTo>
                <a:lnTo>
                  <a:pt x="524699" y="322649"/>
                </a:lnTo>
                <a:lnTo>
                  <a:pt x="0" y="322649"/>
                </a:lnTo>
                <a:lnTo>
                  <a:pt x="0" y="107549"/>
                </a:lnTo>
                <a:close/>
              </a:path>
            </a:pathLst>
          </a:custGeom>
          <a:ln w="9524">
            <a:solidFill>
              <a:srgbClr val="004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485374" y="1528525"/>
            <a:ext cx="1632454" cy="686099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3475" y="1637721"/>
            <a:ext cx="3676324" cy="467699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485374" y="2701175"/>
            <a:ext cx="1632454" cy="686099"/>
          </a:xfrm>
          <a:prstGeom prst="rect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485374" y="3873825"/>
            <a:ext cx="1632454" cy="686099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3500" y="2810350"/>
            <a:ext cx="3676263" cy="467699"/>
          </a:xfrm>
          <a:prstGeom prst="rect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3487" y="3982974"/>
            <a:ext cx="3676297" cy="467699"/>
          </a:xfrm>
          <a:prstGeom prst="rect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29989" y="1954356"/>
            <a:ext cx="9213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60" dirty="0">
                <a:solidFill>
                  <a:srgbClr val="FFFFFF"/>
                </a:solidFill>
                <a:latin typeface="Arial"/>
                <a:cs typeface="Arial"/>
              </a:rPr>
              <a:t>Distance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60925" y="573259"/>
            <a:ext cx="808291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105" dirty="0"/>
              <a:t>Explanation </a:t>
            </a:r>
            <a:r>
              <a:rPr sz="3000" spc="70" dirty="0"/>
              <a:t>Generation </a:t>
            </a:r>
            <a:r>
              <a:rPr sz="3000" spc="165" dirty="0"/>
              <a:t>-- </a:t>
            </a:r>
            <a:r>
              <a:rPr sz="3000" spc="80" dirty="0"/>
              <a:t>Weighting</a:t>
            </a:r>
            <a:r>
              <a:rPr sz="3000" spc="-390" dirty="0"/>
              <a:t> </a:t>
            </a:r>
            <a:r>
              <a:rPr sz="3000" spc="110" dirty="0"/>
              <a:t>Sample</a:t>
            </a:r>
            <a:endParaRPr sz="3000"/>
          </a:p>
        </p:txBody>
      </p:sp>
      <p:sp>
        <p:nvSpPr>
          <p:cNvPr id="4" name="object 4"/>
          <p:cNvSpPr/>
          <p:nvPr/>
        </p:nvSpPr>
        <p:spPr>
          <a:xfrm>
            <a:off x="387900" y="3094425"/>
            <a:ext cx="1996024" cy="403324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66025" y="2510875"/>
            <a:ext cx="1983301" cy="403324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159673" y="3096487"/>
            <a:ext cx="1996025" cy="402563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166023" y="3681324"/>
            <a:ext cx="1983300" cy="399974"/>
          </a:xfrm>
          <a:prstGeom prst="rect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6139879" y="2520299"/>
            <a:ext cx="502920" cy="1531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spc="-40" dirty="0">
                <a:solidFill>
                  <a:srgbClr val="EA9999"/>
                </a:solidFill>
                <a:latin typeface="Arial"/>
                <a:cs typeface="Arial"/>
              </a:rPr>
              <a:t>d=2</a:t>
            </a:r>
            <a:endParaRPr sz="2200">
              <a:latin typeface="Arial"/>
              <a:cs typeface="Arial"/>
            </a:endParaRPr>
          </a:p>
          <a:p>
            <a:pPr marL="12700" marR="5080">
              <a:lnSpc>
                <a:spcPts val="4610"/>
              </a:lnSpc>
              <a:spcBef>
                <a:spcPts val="480"/>
              </a:spcBef>
            </a:pPr>
            <a:r>
              <a:rPr sz="2200" b="1" spc="-35" dirty="0">
                <a:solidFill>
                  <a:srgbClr val="EA9999"/>
                </a:solidFill>
                <a:latin typeface="Arial"/>
                <a:cs typeface="Arial"/>
              </a:rPr>
              <a:t>d=2  d=3</a:t>
            </a:r>
            <a:endParaRPr sz="22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591172" y="1954331"/>
            <a:ext cx="10026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Similarity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738516" y="2520286"/>
            <a:ext cx="897255" cy="1531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0">
              <a:lnSpc>
                <a:spcPct val="100000"/>
              </a:lnSpc>
              <a:spcBef>
                <a:spcPts val="100"/>
              </a:spcBef>
            </a:pPr>
            <a:r>
              <a:rPr sz="2200" b="1" spc="-5" dirty="0">
                <a:solidFill>
                  <a:srgbClr val="EA9999"/>
                </a:solidFill>
                <a:latin typeface="Arial"/>
                <a:cs typeface="Arial"/>
              </a:rPr>
              <a:t>s=0.62</a:t>
            </a:r>
            <a:endParaRPr sz="2200">
              <a:latin typeface="Arial"/>
              <a:cs typeface="Arial"/>
            </a:endParaRPr>
          </a:p>
          <a:p>
            <a:pPr marL="19050" marR="5080" indent="-6985">
              <a:lnSpc>
                <a:spcPct val="174500"/>
              </a:lnSpc>
            </a:pPr>
            <a:r>
              <a:rPr sz="2200" b="1" spc="-5" dirty="0">
                <a:solidFill>
                  <a:srgbClr val="EA9999"/>
                </a:solidFill>
                <a:latin typeface="Arial"/>
                <a:cs typeface="Arial"/>
              </a:rPr>
              <a:t>s=0.62  s=0.23</a:t>
            </a:r>
            <a:endParaRPr sz="2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0925" y="573259"/>
            <a:ext cx="7820659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105" dirty="0"/>
              <a:t>Explanation </a:t>
            </a:r>
            <a:r>
              <a:rPr sz="3000" spc="70" dirty="0"/>
              <a:t>Generation </a:t>
            </a:r>
            <a:r>
              <a:rPr sz="3000" spc="165" dirty="0"/>
              <a:t>-- </a:t>
            </a:r>
            <a:r>
              <a:rPr sz="3000" spc="100" dirty="0"/>
              <a:t>Fitting</a:t>
            </a:r>
            <a:r>
              <a:rPr sz="3000" spc="-385" dirty="0"/>
              <a:t> </a:t>
            </a:r>
            <a:r>
              <a:rPr sz="3000" spc="75" dirty="0"/>
              <a:t>Surrogate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551449" y="1546063"/>
            <a:ext cx="4144645" cy="3035300"/>
          </a:xfrm>
          <a:prstGeom prst="rect">
            <a:avLst/>
          </a:prstGeom>
        </p:spPr>
        <p:txBody>
          <a:bodyPr vert="horz" wrap="square" lIns="0" tIns="52704" rIns="0" bIns="0" rtlCol="0">
            <a:spAutoFit/>
          </a:bodyPr>
          <a:lstStyle/>
          <a:p>
            <a:pPr marL="379095" indent="-367030">
              <a:lnSpc>
                <a:spcPct val="100000"/>
              </a:lnSpc>
              <a:spcBef>
                <a:spcPts val="414"/>
              </a:spcBef>
              <a:buChar char="●"/>
              <a:tabLst>
                <a:tab pos="379095" algn="l"/>
                <a:tab pos="379730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Fit 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sparse linear</a:t>
            </a:r>
            <a:r>
              <a:rPr sz="1800" spc="-2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classiﬁer.</a:t>
            </a:r>
            <a:endParaRPr sz="1800">
              <a:latin typeface="Arial"/>
              <a:cs typeface="Arial"/>
            </a:endParaRPr>
          </a:p>
          <a:p>
            <a:pPr marL="379095" indent="-367030">
              <a:lnSpc>
                <a:spcPct val="100000"/>
              </a:lnSpc>
              <a:spcBef>
                <a:spcPts val="315"/>
              </a:spcBef>
              <a:buChar char="●"/>
              <a:tabLst>
                <a:tab pos="379095" algn="l"/>
                <a:tab pos="379730" algn="l"/>
              </a:tabLst>
            </a:pPr>
            <a:r>
              <a:rPr sz="1800" spc="-55" dirty="0">
                <a:solidFill>
                  <a:srgbClr val="FFFFFF"/>
                </a:solidFill>
                <a:latin typeface="Arial"/>
                <a:cs typeface="Arial"/>
              </a:rPr>
              <a:t>Use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binary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vectors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as</a:t>
            </a:r>
            <a:r>
              <a:rPr sz="1800" spc="-25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data.</a:t>
            </a:r>
            <a:endParaRPr sz="1800">
              <a:latin typeface="Arial"/>
              <a:cs typeface="Arial"/>
            </a:endParaRPr>
          </a:p>
          <a:p>
            <a:pPr marL="379095" marR="5080" indent="-367030">
              <a:lnSpc>
                <a:spcPct val="114599"/>
              </a:lnSpc>
              <a:buChar char="●"/>
              <a:tabLst>
                <a:tab pos="379095" algn="l"/>
                <a:tab pos="379730" algn="l"/>
              </a:tabLst>
            </a:pPr>
            <a:r>
              <a:rPr sz="1800" spc="-55" dirty="0">
                <a:solidFill>
                  <a:srgbClr val="FFFFFF"/>
                </a:solidFill>
                <a:latin typeface="Arial"/>
                <a:cs typeface="Arial"/>
              </a:rPr>
              <a:t>Use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black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box-predictions </a:t>
            </a:r>
            <a:r>
              <a:rPr sz="1800" spc="50" dirty="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the  sampled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reversed 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data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as</a:t>
            </a:r>
            <a:r>
              <a:rPr sz="1800" spc="-3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labels:</a:t>
            </a:r>
            <a:endParaRPr sz="1800">
              <a:latin typeface="Arial"/>
              <a:cs typeface="Arial"/>
            </a:endParaRPr>
          </a:p>
          <a:p>
            <a:pPr marL="836294" lvl="1" indent="-336550">
              <a:lnSpc>
                <a:spcPct val="100000"/>
              </a:lnSpc>
              <a:spcBef>
                <a:spcPts val="330"/>
              </a:spcBef>
              <a:buChar char="○"/>
              <a:tabLst>
                <a:tab pos="836294" algn="l"/>
                <a:tab pos="836930" algn="l"/>
              </a:tabLst>
            </a:pPr>
            <a:r>
              <a:rPr sz="1400" spc="5" dirty="0">
                <a:solidFill>
                  <a:srgbClr val="FFFFFF"/>
                </a:solidFill>
                <a:latin typeface="Arial"/>
                <a:cs typeface="Arial"/>
              </a:rPr>
              <a:t>0 </a:t>
            </a:r>
            <a:r>
              <a:rPr sz="1400" spc="-85" dirty="0">
                <a:solidFill>
                  <a:srgbClr val="FFFFFF"/>
                </a:solidFill>
                <a:latin typeface="Arial"/>
                <a:cs typeface="Arial"/>
              </a:rPr>
              <a:t>--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negative</a:t>
            </a:r>
            <a:r>
              <a:rPr sz="14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sentiment;</a:t>
            </a:r>
            <a:endParaRPr sz="1400">
              <a:latin typeface="Arial"/>
              <a:cs typeface="Arial"/>
            </a:endParaRPr>
          </a:p>
          <a:p>
            <a:pPr marL="836294" lvl="1" indent="-336550">
              <a:lnSpc>
                <a:spcPct val="100000"/>
              </a:lnSpc>
              <a:spcBef>
                <a:spcPts val="270"/>
              </a:spcBef>
              <a:buChar char="○"/>
              <a:tabLst>
                <a:tab pos="836294" algn="l"/>
                <a:tab pos="836930" algn="l"/>
              </a:tabLst>
            </a:pPr>
            <a:r>
              <a:rPr sz="1400" spc="5" dirty="0">
                <a:solidFill>
                  <a:srgbClr val="FFFFFF"/>
                </a:solidFill>
                <a:latin typeface="Arial"/>
                <a:cs typeface="Arial"/>
              </a:rPr>
              <a:t>1 </a:t>
            </a:r>
            <a:r>
              <a:rPr sz="1400" spc="-85" dirty="0">
                <a:solidFill>
                  <a:srgbClr val="FFFFFF"/>
                </a:solidFill>
                <a:latin typeface="Arial"/>
                <a:cs typeface="Arial"/>
              </a:rPr>
              <a:t>-- </a:t>
            </a:r>
            <a:r>
              <a:rPr sz="1400" spc="10" dirty="0">
                <a:solidFill>
                  <a:srgbClr val="FFFFFF"/>
                </a:solidFill>
                <a:latin typeface="Arial"/>
                <a:cs typeface="Arial"/>
              </a:rPr>
              <a:t>positive</a:t>
            </a:r>
            <a:r>
              <a:rPr sz="14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5" dirty="0">
                <a:solidFill>
                  <a:srgbClr val="FFFFFF"/>
                </a:solidFill>
                <a:latin typeface="Arial"/>
                <a:cs typeface="Arial"/>
              </a:rPr>
              <a:t>sentiment.</a:t>
            </a:r>
            <a:endParaRPr sz="1400">
              <a:latin typeface="Arial"/>
              <a:cs typeface="Arial"/>
            </a:endParaRPr>
          </a:p>
          <a:p>
            <a:pPr marL="379095" marR="318770" indent="-367030">
              <a:lnSpc>
                <a:spcPts val="2480"/>
              </a:lnSpc>
              <a:spcBef>
                <a:spcPts val="70"/>
              </a:spcBef>
              <a:buChar char="●"/>
              <a:tabLst>
                <a:tab pos="379095" algn="l"/>
                <a:tab pos="379730" algn="l"/>
              </a:tabLst>
            </a:pP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Weight 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instances according 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800" spc="-3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the  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similarity</a:t>
            </a:r>
            <a:r>
              <a:rPr sz="18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scores.</a:t>
            </a:r>
            <a:endParaRPr sz="1800">
              <a:latin typeface="Arial"/>
              <a:cs typeface="Arial"/>
            </a:endParaRPr>
          </a:p>
          <a:p>
            <a:pPr marL="379095" indent="-367030">
              <a:lnSpc>
                <a:spcPct val="100000"/>
              </a:lnSpc>
              <a:spcBef>
                <a:spcPts val="175"/>
              </a:spcBef>
              <a:buChar char="●"/>
              <a:tabLst>
                <a:tab pos="379095" algn="l"/>
                <a:tab pos="379730" algn="l"/>
              </a:tabLst>
            </a:pP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Extract 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model </a:t>
            </a:r>
            <a:r>
              <a:rPr sz="1800" spc="25" dirty="0">
                <a:solidFill>
                  <a:srgbClr val="FFFFFF"/>
                </a:solidFill>
                <a:latin typeface="Arial"/>
                <a:cs typeface="Arial"/>
              </a:rPr>
              <a:t>coeﬃcients</a:t>
            </a:r>
            <a:r>
              <a:rPr sz="1800" spc="-1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as</a:t>
            </a:r>
            <a:endParaRPr sz="1800">
              <a:latin typeface="Arial"/>
              <a:cs typeface="Arial"/>
            </a:endParaRPr>
          </a:p>
          <a:p>
            <a:pPr marL="379095">
              <a:lnSpc>
                <a:spcPct val="100000"/>
              </a:lnSpc>
              <a:spcBef>
                <a:spcPts val="315"/>
              </a:spcBef>
            </a:pP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importance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scores</a:t>
            </a:r>
            <a:r>
              <a:rPr sz="1800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(explanation).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216100" y="1296525"/>
            <a:ext cx="3694576" cy="3694576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0925" y="573259"/>
            <a:ext cx="7820659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105" dirty="0"/>
              <a:t>Explanation </a:t>
            </a:r>
            <a:r>
              <a:rPr sz="3000" spc="70" dirty="0"/>
              <a:t>Generation </a:t>
            </a:r>
            <a:r>
              <a:rPr sz="3000" spc="165" dirty="0"/>
              <a:t>-- </a:t>
            </a:r>
            <a:r>
              <a:rPr sz="3000" spc="100" dirty="0"/>
              <a:t>Fitting</a:t>
            </a:r>
            <a:r>
              <a:rPr sz="3000" spc="-385" dirty="0"/>
              <a:t> </a:t>
            </a:r>
            <a:r>
              <a:rPr sz="3000" spc="75" dirty="0"/>
              <a:t>Surrogate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551449" y="1546063"/>
            <a:ext cx="4144645" cy="3035300"/>
          </a:xfrm>
          <a:prstGeom prst="rect">
            <a:avLst/>
          </a:prstGeom>
        </p:spPr>
        <p:txBody>
          <a:bodyPr vert="horz" wrap="square" lIns="0" tIns="52704" rIns="0" bIns="0" rtlCol="0">
            <a:spAutoFit/>
          </a:bodyPr>
          <a:lstStyle/>
          <a:p>
            <a:pPr marL="379095" indent="-367030">
              <a:lnSpc>
                <a:spcPct val="100000"/>
              </a:lnSpc>
              <a:spcBef>
                <a:spcPts val="414"/>
              </a:spcBef>
              <a:buChar char="●"/>
              <a:tabLst>
                <a:tab pos="379095" algn="l"/>
                <a:tab pos="379730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Fit 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sparse linear</a:t>
            </a:r>
            <a:r>
              <a:rPr sz="1800" spc="-2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classiﬁer.</a:t>
            </a:r>
            <a:endParaRPr sz="1800">
              <a:latin typeface="Arial"/>
              <a:cs typeface="Arial"/>
            </a:endParaRPr>
          </a:p>
          <a:p>
            <a:pPr marL="379095" indent="-367030">
              <a:lnSpc>
                <a:spcPct val="100000"/>
              </a:lnSpc>
              <a:spcBef>
                <a:spcPts val="315"/>
              </a:spcBef>
              <a:buChar char="●"/>
              <a:tabLst>
                <a:tab pos="379095" algn="l"/>
                <a:tab pos="379730" algn="l"/>
              </a:tabLst>
            </a:pPr>
            <a:r>
              <a:rPr sz="1800" spc="-55" dirty="0">
                <a:solidFill>
                  <a:srgbClr val="FFFFFF"/>
                </a:solidFill>
                <a:latin typeface="Arial"/>
                <a:cs typeface="Arial"/>
              </a:rPr>
              <a:t>Use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binary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vectors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as</a:t>
            </a:r>
            <a:r>
              <a:rPr sz="1800" spc="-25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data.</a:t>
            </a:r>
            <a:endParaRPr sz="1800">
              <a:latin typeface="Arial"/>
              <a:cs typeface="Arial"/>
            </a:endParaRPr>
          </a:p>
          <a:p>
            <a:pPr marL="379095" marR="5080" indent="-367030">
              <a:lnSpc>
                <a:spcPct val="114599"/>
              </a:lnSpc>
              <a:buChar char="●"/>
              <a:tabLst>
                <a:tab pos="379095" algn="l"/>
                <a:tab pos="379730" algn="l"/>
              </a:tabLst>
            </a:pPr>
            <a:r>
              <a:rPr sz="1800" spc="-55" dirty="0">
                <a:solidFill>
                  <a:srgbClr val="FFFFFF"/>
                </a:solidFill>
                <a:latin typeface="Arial"/>
                <a:cs typeface="Arial"/>
              </a:rPr>
              <a:t>Use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black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box-predictions </a:t>
            </a:r>
            <a:r>
              <a:rPr sz="1800" spc="50" dirty="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the  sampled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reversed 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data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as</a:t>
            </a:r>
            <a:r>
              <a:rPr sz="1800" spc="-3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labels:</a:t>
            </a:r>
            <a:endParaRPr sz="1800">
              <a:latin typeface="Arial"/>
              <a:cs typeface="Arial"/>
            </a:endParaRPr>
          </a:p>
          <a:p>
            <a:pPr marL="836294" lvl="1" indent="-336550">
              <a:lnSpc>
                <a:spcPct val="100000"/>
              </a:lnSpc>
              <a:spcBef>
                <a:spcPts val="330"/>
              </a:spcBef>
              <a:buChar char="○"/>
              <a:tabLst>
                <a:tab pos="836294" algn="l"/>
                <a:tab pos="836930" algn="l"/>
              </a:tabLst>
            </a:pPr>
            <a:r>
              <a:rPr sz="1400" spc="5" dirty="0">
                <a:solidFill>
                  <a:srgbClr val="FFFFFF"/>
                </a:solidFill>
                <a:latin typeface="Arial"/>
                <a:cs typeface="Arial"/>
              </a:rPr>
              <a:t>0 </a:t>
            </a:r>
            <a:r>
              <a:rPr sz="1400" spc="-85" dirty="0">
                <a:solidFill>
                  <a:srgbClr val="FFFFFF"/>
                </a:solidFill>
                <a:latin typeface="Arial"/>
                <a:cs typeface="Arial"/>
              </a:rPr>
              <a:t>--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negative</a:t>
            </a:r>
            <a:r>
              <a:rPr sz="14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sentiment;</a:t>
            </a:r>
            <a:endParaRPr sz="1400">
              <a:latin typeface="Arial"/>
              <a:cs typeface="Arial"/>
            </a:endParaRPr>
          </a:p>
          <a:p>
            <a:pPr marL="836294" lvl="1" indent="-336550">
              <a:lnSpc>
                <a:spcPct val="100000"/>
              </a:lnSpc>
              <a:spcBef>
                <a:spcPts val="270"/>
              </a:spcBef>
              <a:buChar char="○"/>
              <a:tabLst>
                <a:tab pos="836294" algn="l"/>
                <a:tab pos="836930" algn="l"/>
              </a:tabLst>
            </a:pPr>
            <a:r>
              <a:rPr sz="1400" spc="5" dirty="0">
                <a:solidFill>
                  <a:srgbClr val="FFFFFF"/>
                </a:solidFill>
                <a:latin typeface="Arial"/>
                <a:cs typeface="Arial"/>
              </a:rPr>
              <a:t>1 </a:t>
            </a:r>
            <a:r>
              <a:rPr sz="1400" spc="-85" dirty="0">
                <a:solidFill>
                  <a:srgbClr val="FFFFFF"/>
                </a:solidFill>
                <a:latin typeface="Arial"/>
                <a:cs typeface="Arial"/>
              </a:rPr>
              <a:t>-- </a:t>
            </a:r>
            <a:r>
              <a:rPr sz="1400" spc="10" dirty="0">
                <a:solidFill>
                  <a:srgbClr val="FFFFFF"/>
                </a:solidFill>
                <a:latin typeface="Arial"/>
                <a:cs typeface="Arial"/>
              </a:rPr>
              <a:t>positive</a:t>
            </a:r>
            <a:r>
              <a:rPr sz="14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5" dirty="0">
                <a:solidFill>
                  <a:srgbClr val="FFFFFF"/>
                </a:solidFill>
                <a:latin typeface="Arial"/>
                <a:cs typeface="Arial"/>
              </a:rPr>
              <a:t>sentiment.</a:t>
            </a:r>
            <a:endParaRPr sz="1400">
              <a:latin typeface="Arial"/>
              <a:cs typeface="Arial"/>
            </a:endParaRPr>
          </a:p>
          <a:p>
            <a:pPr marL="379095" marR="318770" indent="-367030">
              <a:lnSpc>
                <a:spcPts val="2480"/>
              </a:lnSpc>
              <a:spcBef>
                <a:spcPts val="70"/>
              </a:spcBef>
              <a:buChar char="●"/>
              <a:tabLst>
                <a:tab pos="379095" algn="l"/>
                <a:tab pos="379730" algn="l"/>
              </a:tabLst>
            </a:pP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Weight 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instances according 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800" spc="-3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the  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similarity</a:t>
            </a:r>
            <a:r>
              <a:rPr sz="18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scores.</a:t>
            </a:r>
            <a:endParaRPr sz="1800">
              <a:latin typeface="Arial"/>
              <a:cs typeface="Arial"/>
            </a:endParaRPr>
          </a:p>
          <a:p>
            <a:pPr marL="379095" indent="-367030">
              <a:lnSpc>
                <a:spcPct val="100000"/>
              </a:lnSpc>
              <a:spcBef>
                <a:spcPts val="175"/>
              </a:spcBef>
              <a:buChar char="●"/>
              <a:tabLst>
                <a:tab pos="379095" algn="l"/>
                <a:tab pos="379730" algn="l"/>
              </a:tabLst>
            </a:pP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Extract 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model </a:t>
            </a:r>
            <a:r>
              <a:rPr sz="1800" spc="25" dirty="0">
                <a:solidFill>
                  <a:srgbClr val="FFFFFF"/>
                </a:solidFill>
                <a:latin typeface="Arial"/>
                <a:cs typeface="Arial"/>
              </a:rPr>
              <a:t>coeﬃcients</a:t>
            </a:r>
            <a:r>
              <a:rPr sz="1800" spc="-1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as</a:t>
            </a:r>
            <a:endParaRPr sz="1800">
              <a:latin typeface="Arial"/>
              <a:cs typeface="Arial"/>
            </a:endParaRPr>
          </a:p>
          <a:p>
            <a:pPr marL="379095">
              <a:lnSpc>
                <a:spcPct val="100000"/>
              </a:lnSpc>
              <a:spcBef>
                <a:spcPts val="315"/>
              </a:spcBef>
            </a:pP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importance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scores</a:t>
            </a:r>
            <a:r>
              <a:rPr sz="1800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(explanation).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200100" y="1804437"/>
            <a:ext cx="3775500" cy="2816877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0" y="0"/>
                </a:moveTo>
                <a:lnTo>
                  <a:pt x="9143999" y="0"/>
                </a:lnTo>
                <a:lnTo>
                  <a:pt x="9143999" y="5143499"/>
                </a:lnTo>
                <a:lnTo>
                  <a:pt x="0" y="5143499"/>
                </a:lnTo>
                <a:lnTo>
                  <a:pt x="0" y="0"/>
                </a:lnTo>
                <a:close/>
              </a:path>
            </a:pathLst>
          </a:custGeom>
          <a:solidFill>
            <a:srgbClr val="0051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359601" y="2817463"/>
            <a:ext cx="424815" cy="0"/>
          </a:xfrm>
          <a:custGeom>
            <a:avLst/>
            <a:gdLst/>
            <a:ahLst/>
            <a:cxnLst/>
            <a:rect l="l" t="t" r="r" b="b"/>
            <a:pathLst>
              <a:path w="424814">
                <a:moveTo>
                  <a:pt x="0" y="0"/>
                </a:moveTo>
                <a:lnTo>
                  <a:pt x="424799" y="0"/>
                </a:lnTo>
              </a:path>
            </a:pathLst>
          </a:custGeom>
          <a:ln w="38099">
            <a:solidFill>
              <a:srgbClr val="039BE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64647" y="1816216"/>
            <a:ext cx="744728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45" dirty="0"/>
              <a:t>Surrogates </a:t>
            </a:r>
            <a:r>
              <a:rPr spc="60" dirty="0"/>
              <a:t>for </a:t>
            </a:r>
            <a:r>
              <a:rPr spc="165" dirty="0"/>
              <a:t>Image</a:t>
            </a:r>
            <a:r>
              <a:rPr spc="-275" dirty="0"/>
              <a:t> </a:t>
            </a:r>
            <a:r>
              <a:rPr spc="20" dirty="0"/>
              <a:t>Data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0925" y="573259"/>
            <a:ext cx="3792854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130" dirty="0"/>
              <a:t>Black-box</a:t>
            </a:r>
            <a:r>
              <a:rPr sz="3000" spc="-60" dirty="0"/>
              <a:t> </a:t>
            </a:r>
            <a:r>
              <a:rPr sz="3000" spc="90" dirty="0"/>
              <a:t>Prediction</a:t>
            </a:r>
            <a:endParaRPr sz="3000"/>
          </a:p>
        </p:txBody>
      </p:sp>
      <p:sp>
        <p:nvSpPr>
          <p:cNvPr id="3" name="object 3"/>
          <p:cNvSpPr/>
          <p:nvPr/>
        </p:nvSpPr>
        <p:spPr>
          <a:xfrm>
            <a:off x="4145525" y="2353400"/>
            <a:ext cx="1877575" cy="1877575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90712" y="3077087"/>
            <a:ext cx="740410" cy="430530"/>
          </a:xfrm>
          <a:custGeom>
            <a:avLst/>
            <a:gdLst/>
            <a:ahLst/>
            <a:cxnLst/>
            <a:rect l="l" t="t" r="r" b="b"/>
            <a:pathLst>
              <a:path w="740410" h="430529">
                <a:moveTo>
                  <a:pt x="524699" y="430199"/>
                </a:moveTo>
                <a:lnTo>
                  <a:pt x="524699" y="322649"/>
                </a:lnTo>
                <a:lnTo>
                  <a:pt x="0" y="322649"/>
                </a:lnTo>
                <a:lnTo>
                  <a:pt x="0" y="107549"/>
                </a:lnTo>
                <a:lnTo>
                  <a:pt x="524699" y="107549"/>
                </a:lnTo>
                <a:lnTo>
                  <a:pt x="524699" y="0"/>
                </a:lnTo>
                <a:lnTo>
                  <a:pt x="739799" y="215099"/>
                </a:lnTo>
                <a:lnTo>
                  <a:pt x="524699" y="430199"/>
                </a:lnTo>
                <a:close/>
              </a:path>
            </a:pathLst>
          </a:custGeom>
          <a:solidFill>
            <a:srgbClr val="CED8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90712" y="3077087"/>
            <a:ext cx="740410" cy="430530"/>
          </a:xfrm>
          <a:custGeom>
            <a:avLst/>
            <a:gdLst/>
            <a:ahLst/>
            <a:cxnLst/>
            <a:rect l="l" t="t" r="r" b="b"/>
            <a:pathLst>
              <a:path w="740410" h="430529">
                <a:moveTo>
                  <a:pt x="0" y="107549"/>
                </a:moveTo>
                <a:lnTo>
                  <a:pt x="524699" y="107549"/>
                </a:lnTo>
                <a:lnTo>
                  <a:pt x="524699" y="0"/>
                </a:lnTo>
                <a:lnTo>
                  <a:pt x="739799" y="215099"/>
                </a:lnTo>
                <a:lnTo>
                  <a:pt x="524699" y="430199"/>
                </a:lnTo>
                <a:lnTo>
                  <a:pt x="524699" y="322649"/>
                </a:lnTo>
                <a:lnTo>
                  <a:pt x="0" y="322649"/>
                </a:lnTo>
                <a:lnTo>
                  <a:pt x="0" y="107549"/>
                </a:lnTo>
                <a:close/>
              </a:path>
            </a:pathLst>
          </a:custGeom>
          <a:ln w="9524">
            <a:solidFill>
              <a:srgbClr val="004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238137" y="3077099"/>
            <a:ext cx="740410" cy="430530"/>
          </a:xfrm>
          <a:custGeom>
            <a:avLst/>
            <a:gdLst/>
            <a:ahLst/>
            <a:cxnLst/>
            <a:rect l="l" t="t" r="r" b="b"/>
            <a:pathLst>
              <a:path w="740409" h="430529">
                <a:moveTo>
                  <a:pt x="524699" y="430199"/>
                </a:moveTo>
                <a:lnTo>
                  <a:pt x="524699" y="322649"/>
                </a:lnTo>
                <a:lnTo>
                  <a:pt x="0" y="322649"/>
                </a:lnTo>
                <a:lnTo>
                  <a:pt x="0" y="107549"/>
                </a:lnTo>
                <a:lnTo>
                  <a:pt x="524699" y="107549"/>
                </a:lnTo>
                <a:lnTo>
                  <a:pt x="524699" y="0"/>
                </a:lnTo>
                <a:lnTo>
                  <a:pt x="739799" y="215099"/>
                </a:lnTo>
                <a:lnTo>
                  <a:pt x="524699" y="430199"/>
                </a:lnTo>
                <a:close/>
              </a:path>
            </a:pathLst>
          </a:custGeom>
          <a:solidFill>
            <a:srgbClr val="CED8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238137" y="3077099"/>
            <a:ext cx="740410" cy="430530"/>
          </a:xfrm>
          <a:custGeom>
            <a:avLst/>
            <a:gdLst/>
            <a:ahLst/>
            <a:cxnLst/>
            <a:rect l="l" t="t" r="r" b="b"/>
            <a:pathLst>
              <a:path w="740409" h="430529">
                <a:moveTo>
                  <a:pt x="0" y="107549"/>
                </a:moveTo>
                <a:lnTo>
                  <a:pt x="524699" y="107549"/>
                </a:lnTo>
                <a:lnTo>
                  <a:pt x="524699" y="0"/>
                </a:lnTo>
                <a:lnTo>
                  <a:pt x="739799" y="215099"/>
                </a:lnTo>
                <a:lnTo>
                  <a:pt x="524699" y="430199"/>
                </a:lnTo>
                <a:lnTo>
                  <a:pt x="524699" y="322649"/>
                </a:lnTo>
                <a:lnTo>
                  <a:pt x="0" y="322649"/>
                </a:lnTo>
                <a:lnTo>
                  <a:pt x="0" y="107549"/>
                </a:lnTo>
                <a:close/>
              </a:path>
            </a:pathLst>
          </a:custGeom>
          <a:ln w="9524">
            <a:solidFill>
              <a:srgbClr val="004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075745" y="1758188"/>
            <a:ext cx="2016760" cy="448309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857250" marR="5080" indent="-845185">
              <a:lnSpc>
                <a:spcPts val="1650"/>
              </a:lnSpc>
              <a:spcBef>
                <a:spcPts val="180"/>
              </a:spcBef>
            </a:pPr>
            <a:r>
              <a:rPr sz="1400" b="1" spc="-30" dirty="0">
                <a:solidFill>
                  <a:srgbClr val="CED8DC"/>
                </a:solidFill>
                <a:latin typeface="Arial"/>
                <a:cs typeface="Arial"/>
              </a:rPr>
              <a:t>husky/eskimo/malamute  </a:t>
            </a:r>
            <a:r>
              <a:rPr sz="1400" b="1" spc="-70" dirty="0">
                <a:solidFill>
                  <a:srgbClr val="CED8DC"/>
                </a:solidFill>
                <a:latin typeface="Arial"/>
                <a:cs typeface="Arial"/>
              </a:rPr>
              <a:t>dog</a:t>
            </a:r>
            <a:endParaRPr sz="14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23037" y="2215875"/>
            <a:ext cx="2152649" cy="21526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192962" y="3032237"/>
            <a:ext cx="1128395" cy="520065"/>
          </a:xfrm>
          <a:custGeom>
            <a:avLst/>
            <a:gdLst/>
            <a:ahLst/>
            <a:cxnLst/>
            <a:rect l="l" t="t" r="r" b="b"/>
            <a:pathLst>
              <a:path w="1128395" h="520064">
                <a:moveTo>
                  <a:pt x="1041348" y="519899"/>
                </a:move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041348" y="0"/>
                </a:lnTo>
                <a:lnTo>
                  <a:pt x="1089422" y="14558"/>
                </a:lnTo>
                <a:lnTo>
                  <a:pt x="1121403" y="53491"/>
                </a:lnTo>
                <a:lnTo>
                  <a:pt x="1127999" y="86651"/>
                </a:lnTo>
                <a:lnTo>
                  <a:pt x="1127999" y="433248"/>
                </a:lnTo>
                <a:lnTo>
                  <a:pt x="1121190" y="466977"/>
                </a:lnTo>
                <a:lnTo>
                  <a:pt x="1102620" y="494520"/>
                </a:lnTo>
                <a:lnTo>
                  <a:pt x="1075077" y="513090"/>
                </a:lnTo>
                <a:lnTo>
                  <a:pt x="1041348" y="519899"/>
                </a:lnTo>
                <a:close/>
              </a:path>
            </a:pathLst>
          </a:custGeom>
          <a:solidFill>
            <a:srgbClr val="558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192962" y="3032237"/>
            <a:ext cx="1128395" cy="520065"/>
          </a:xfrm>
          <a:custGeom>
            <a:avLst/>
            <a:gdLst/>
            <a:ahLst/>
            <a:cxnLst/>
            <a:rect l="l" t="t" r="r" b="b"/>
            <a:pathLst>
              <a:path w="1128395" h="520064">
                <a:moveTo>
                  <a:pt x="0" y="86651"/>
                </a:move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041348" y="0"/>
                </a:lnTo>
                <a:lnTo>
                  <a:pt x="1089422" y="14558"/>
                </a:lnTo>
                <a:lnTo>
                  <a:pt x="1121403" y="53491"/>
                </a:lnTo>
                <a:lnTo>
                  <a:pt x="1127999" y="86651"/>
                </a:lnTo>
                <a:lnTo>
                  <a:pt x="1127999" y="433248"/>
                </a:lnTo>
                <a:lnTo>
                  <a:pt x="1121190" y="466977"/>
                </a:lnTo>
                <a:lnTo>
                  <a:pt x="1102620" y="494520"/>
                </a:lnTo>
                <a:lnTo>
                  <a:pt x="1075077" y="513090"/>
                </a:lnTo>
                <a:lnTo>
                  <a:pt x="1041348" y="519899"/>
                </a:ln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close/>
              </a:path>
            </a:pathLst>
          </a:custGeom>
          <a:ln w="9524">
            <a:solidFill>
              <a:srgbClr val="004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7350575" y="3132231"/>
            <a:ext cx="8128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Comic Sans MS"/>
                <a:cs typeface="Comic Sans MS"/>
              </a:rPr>
              <a:t>HUSKY</a:t>
            </a:r>
            <a:endParaRPr sz="18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0925" y="573259"/>
            <a:ext cx="605028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65" dirty="0"/>
              <a:t>Interpretable </a:t>
            </a:r>
            <a:r>
              <a:rPr sz="3000" spc="10" dirty="0"/>
              <a:t>Data</a:t>
            </a:r>
            <a:r>
              <a:rPr sz="3000" spc="-120" dirty="0"/>
              <a:t> </a:t>
            </a:r>
            <a:r>
              <a:rPr sz="3000" spc="95" dirty="0"/>
              <a:t>Representation</a:t>
            </a:r>
            <a:endParaRPr sz="3000"/>
          </a:p>
        </p:txBody>
      </p:sp>
      <p:sp>
        <p:nvSpPr>
          <p:cNvPr id="3" name="object 3"/>
          <p:cNvSpPr/>
          <p:nvPr/>
        </p:nvSpPr>
        <p:spPr>
          <a:xfrm>
            <a:off x="1186737" y="1500187"/>
            <a:ext cx="2143124" cy="21431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365912" y="1457325"/>
            <a:ext cx="2800349" cy="22288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98050" y="3941774"/>
            <a:ext cx="8147899" cy="7769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60925" y="2278768"/>
            <a:ext cx="11455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Exemplars: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82193" y="2760860"/>
            <a:ext cx="4667885" cy="768350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348615" indent="-336550">
              <a:lnSpc>
                <a:spcPct val="100000"/>
              </a:lnSpc>
              <a:spcBef>
                <a:spcPts val="370"/>
              </a:spcBef>
              <a:buChar char="●"/>
              <a:tabLst>
                <a:tab pos="347980" algn="l"/>
                <a:tab pos="349250" algn="l"/>
                <a:tab pos="1925320" algn="l"/>
              </a:tabLst>
            </a:pPr>
            <a:r>
              <a:rPr sz="1400" spc="-20" dirty="0">
                <a:solidFill>
                  <a:srgbClr val="8BC34A"/>
                </a:solidFill>
                <a:latin typeface="Arial"/>
                <a:cs typeface="Arial"/>
              </a:rPr>
              <a:t>[humidity=</a:t>
            </a:r>
            <a:r>
              <a:rPr sz="1400" b="1" spc="-20" dirty="0">
                <a:solidFill>
                  <a:srgbClr val="8BC34A"/>
                </a:solidFill>
                <a:latin typeface="Arial"/>
                <a:cs typeface="Arial"/>
              </a:rPr>
              <a:t>low</a:t>
            </a:r>
            <a:r>
              <a:rPr sz="1400" spc="-20" dirty="0">
                <a:solidFill>
                  <a:srgbClr val="8BC34A"/>
                </a:solidFill>
                <a:latin typeface="Arial"/>
                <a:cs typeface="Arial"/>
              </a:rPr>
              <a:t>,	</a:t>
            </a:r>
            <a:r>
              <a:rPr sz="1400" spc="-15" dirty="0">
                <a:solidFill>
                  <a:srgbClr val="8BC34A"/>
                </a:solidFill>
                <a:latin typeface="Arial"/>
                <a:cs typeface="Arial"/>
              </a:rPr>
              <a:t>temperature=23, rain=no] </a:t>
            </a:r>
            <a:r>
              <a:rPr sz="1400" dirty="0">
                <a:solidFill>
                  <a:srgbClr val="8BC34A"/>
                </a:solidFill>
                <a:latin typeface="Arial"/>
                <a:cs typeface="Arial"/>
              </a:rPr>
              <a:t>→</a:t>
            </a:r>
            <a:r>
              <a:rPr sz="1400" spc="-85" dirty="0">
                <a:solidFill>
                  <a:srgbClr val="8BC34A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8BC34A"/>
                </a:solidFill>
                <a:latin typeface="Arial"/>
                <a:cs typeface="Arial"/>
              </a:rPr>
              <a:t>like</a:t>
            </a:r>
            <a:endParaRPr sz="1400">
              <a:latin typeface="Arial"/>
              <a:cs typeface="Arial"/>
            </a:endParaRPr>
          </a:p>
          <a:p>
            <a:pPr marL="348615" indent="-336550">
              <a:lnSpc>
                <a:spcPct val="100000"/>
              </a:lnSpc>
              <a:spcBef>
                <a:spcPts val="270"/>
              </a:spcBef>
              <a:buChar char="●"/>
              <a:tabLst>
                <a:tab pos="347980" algn="l"/>
                <a:tab pos="349250" algn="l"/>
              </a:tabLst>
            </a:pPr>
            <a:r>
              <a:rPr sz="1400" spc="-25" dirty="0">
                <a:solidFill>
                  <a:srgbClr val="FFEB37"/>
                </a:solidFill>
                <a:latin typeface="Arial"/>
                <a:cs typeface="Arial"/>
              </a:rPr>
              <a:t>[humidity=</a:t>
            </a:r>
            <a:r>
              <a:rPr sz="1400" b="1" spc="-25" dirty="0">
                <a:solidFill>
                  <a:srgbClr val="FFEB37"/>
                </a:solidFill>
                <a:latin typeface="Arial"/>
                <a:cs typeface="Arial"/>
              </a:rPr>
              <a:t>medium</a:t>
            </a:r>
            <a:r>
              <a:rPr sz="1400" spc="-25" dirty="0">
                <a:solidFill>
                  <a:srgbClr val="FFEB37"/>
                </a:solidFill>
                <a:latin typeface="Arial"/>
                <a:cs typeface="Arial"/>
              </a:rPr>
              <a:t>, </a:t>
            </a:r>
            <a:r>
              <a:rPr sz="1400" spc="-15" dirty="0">
                <a:solidFill>
                  <a:srgbClr val="FFEB37"/>
                </a:solidFill>
                <a:latin typeface="Arial"/>
                <a:cs typeface="Arial"/>
              </a:rPr>
              <a:t>temperature=23, rain=no] </a:t>
            </a:r>
            <a:r>
              <a:rPr sz="1400" dirty="0">
                <a:solidFill>
                  <a:srgbClr val="FFEB37"/>
                </a:solidFill>
                <a:latin typeface="Arial"/>
                <a:cs typeface="Arial"/>
              </a:rPr>
              <a:t>→</a:t>
            </a:r>
            <a:r>
              <a:rPr sz="1400" spc="-50" dirty="0">
                <a:solidFill>
                  <a:srgbClr val="FFEB37"/>
                </a:solidFill>
                <a:latin typeface="Arial"/>
                <a:cs typeface="Arial"/>
              </a:rPr>
              <a:t> </a:t>
            </a:r>
            <a:r>
              <a:rPr sz="1400" spc="5" dirty="0">
                <a:solidFill>
                  <a:srgbClr val="FFEB37"/>
                </a:solidFill>
                <a:latin typeface="Arial"/>
                <a:cs typeface="Arial"/>
              </a:rPr>
              <a:t>dislike</a:t>
            </a:r>
            <a:endParaRPr sz="1400">
              <a:latin typeface="Arial"/>
              <a:cs typeface="Arial"/>
            </a:endParaRPr>
          </a:p>
          <a:p>
            <a:pPr marL="348615" indent="-336550">
              <a:lnSpc>
                <a:spcPct val="100000"/>
              </a:lnSpc>
              <a:spcBef>
                <a:spcPts val="270"/>
              </a:spcBef>
              <a:buChar char="●"/>
              <a:tabLst>
                <a:tab pos="347980" algn="l"/>
                <a:tab pos="349250" algn="l"/>
                <a:tab pos="1906905" algn="l"/>
              </a:tabLst>
            </a:pPr>
            <a:r>
              <a:rPr sz="1400" spc="-25" dirty="0">
                <a:solidFill>
                  <a:srgbClr val="FFEB37"/>
                </a:solidFill>
                <a:latin typeface="Arial"/>
                <a:cs typeface="Arial"/>
              </a:rPr>
              <a:t>[humidity=</a:t>
            </a:r>
            <a:r>
              <a:rPr sz="1400" b="1" spc="-25" dirty="0">
                <a:solidFill>
                  <a:srgbClr val="FFEB37"/>
                </a:solidFill>
                <a:latin typeface="Arial"/>
                <a:cs typeface="Arial"/>
              </a:rPr>
              <a:t>high</a:t>
            </a:r>
            <a:r>
              <a:rPr sz="1400" spc="-25" dirty="0">
                <a:solidFill>
                  <a:srgbClr val="FFEB37"/>
                </a:solidFill>
                <a:latin typeface="Arial"/>
                <a:cs typeface="Arial"/>
              </a:rPr>
              <a:t>,	</a:t>
            </a:r>
            <a:r>
              <a:rPr sz="1400" spc="-15" dirty="0">
                <a:solidFill>
                  <a:srgbClr val="FFEB37"/>
                </a:solidFill>
                <a:latin typeface="Arial"/>
                <a:cs typeface="Arial"/>
              </a:rPr>
              <a:t>temperature=23, rain=no] </a:t>
            </a:r>
            <a:r>
              <a:rPr sz="1400" dirty="0">
                <a:solidFill>
                  <a:srgbClr val="FFEB37"/>
                </a:solidFill>
                <a:latin typeface="Arial"/>
                <a:cs typeface="Arial"/>
              </a:rPr>
              <a:t>→</a:t>
            </a:r>
            <a:r>
              <a:rPr sz="1400" spc="-85" dirty="0">
                <a:solidFill>
                  <a:srgbClr val="FFEB37"/>
                </a:solidFill>
                <a:latin typeface="Arial"/>
                <a:cs typeface="Arial"/>
              </a:rPr>
              <a:t> </a:t>
            </a:r>
            <a:r>
              <a:rPr sz="1400" spc="5" dirty="0">
                <a:solidFill>
                  <a:srgbClr val="FFEB37"/>
                </a:solidFill>
                <a:latin typeface="Arial"/>
                <a:cs typeface="Arial"/>
              </a:rPr>
              <a:t>dislike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60925" y="573259"/>
            <a:ext cx="250507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105" dirty="0"/>
              <a:t>Explaining</a:t>
            </a:r>
            <a:r>
              <a:rPr sz="3000" spc="-95" dirty="0"/>
              <a:t> </a:t>
            </a:r>
            <a:r>
              <a:rPr sz="3000" spc="-55" dirty="0"/>
              <a:t>AI</a:t>
            </a:r>
            <a:endParaRPr sz="3000"/>
          </a:p>
        </p:txBody>
      </p:sp>
      <p:sp>
        <p:nvSpPr>
          <p:cNvPr id="5" name="object 5"/>
          <p:cNvSpPr txBox="1"/>
          <p:nvPr/>
        </p:nvSpPr>
        <p:spPr>
          <a:xfrm>
            <a:off x="6056400" y="2443497"/>
            <a:ext cx="2771775" cy="112839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With </a:t>
            </a:r>
            <a:r>
              <a:rPr sz="1800" b="1" spc="-25" dirty="0">
                <a:solidFill>
                  <a:srgbClr val="FFFFFF"/>
                </a:solidFill>
                <a:latin typeface="Arial"/>
                <a:cs typeface="Arial"/>
              </a:rPr>
              <a:t>23°C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clear </a:t>
            </a:r>
            <a:r>
              <a:rPr sz="1800" b="1" spc="-95" dirty="0">
                <a:solidFill>
                  <a:srgbClr val="FFFFFF"/>
                </a:solidFill>
                <a:latin typeface="Arial"/>
                <a:cs typeface="Arial"/>
              </a:rPr>
              <a:t>sky</a:t>
            </a:r>
            <a:r>
              <a:rPr sz="1800" spc="-95" dirty="0">
                <a:solidFill>
                  <a:srgbClr val="FFFFFF"/>
                </a:solidFill>
                <a:latin typeface="Arial"/>
                <a:cs typeface="Arial"/>
              </a:rPr>
              <a:t>, 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person </a:t>
            </a:r>
            <a:r>
              <a:rPr sz="1800" i="1" spc="-30" dirty="0">
                <a:solidFill>
                  <a:srgbClr val="FFFFFF"/>
                </a:solidFill>
                <a:latin typeface="Arial"/>
                <a:cs typeface="Arial"/>
              </a:rPr>
              <a:t>enjoys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the 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weather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when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800" spc="-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65" dirty="0">
                <a:solidFill>
                  <a:srgbClr val="FFFFFF"/>
                </a:solidFill>
                <a:latin typeface="Arial"/>
                <a:cs typeface="Arial"/>
              </a:rPr>
              <a:t>humidity  </a:t>
            </a:r>
            <a:r>
              <a:rPr sz="1800" b="1" spc="-55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18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55" dirty="0">
                <a:solidFill>
                  <a:srgbClr val="FFFFFF"/>
                </a:solidFill>
                <a:latin typeface="Arial"/>
                <a:cs typeface="Arial"/>
              </a:rPr>
              <a:t>low</a:t>
            </a:r>
            <a:r>
              <a:rPr sz="1800" spc="-5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0925" y="573259"/>
            <a:ext cx="605028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65" dirty="0"/>
              <a:t>Interpretable </a:t>
            </a:r>
            <a:r>
              <a:rPr sz="3000" spc="10" dirty="0"/>
              <a:t>Data</a:t>
            </a:r>
            <a:r>
              <a:rPr sz="3000" spc="-120" dirty="0"/>
              <a:t> </a:t>
            </a:r>
            <a:r>
              <a:rPr sz="3000" spc="95" dirty="0"/>
              <a:t>Representation</a:t>
            </a:r>
            <a:endParaRPr sz="3000"/>
          </a:p>
        </p:txBody>
      </p:sp>
      <p:sp>
        <p:nvSpPr>
          <p:cNvPr id="3" name="object 3"/>
          <p:cNvSpPr/>
          <p:nvPr/>
        </p:nvSpPr>
        <p:spPr>
          <a:xfrm>
            <a:off x="6483025" y="502874"/>
            <a:ext cx="297815" cy="269875"/>
          </a:xfrm>
          <a:custGeom>
            <a:avLst/>
            <a:gdLst/>
            <a:ahLst/>
            <a:cxnLst/>
            <a:rect l="l" t="t" r="r" b="b"/>
            <a:pathLst>
              <a:path w="297815" h="269875">
                <a:moveTo>
                  <a:pt x="183925" y="103016"/>
                </a:moveTo>
                <a:lnTo>
                  <a:pt x="113672" y="103016"/>
                </a:lnTo>
                <a:lnTo>
                  <a:pt x="148799" y="0"/>
                </a:lnTo>
                <a:lnTo>
                  <a:pt x="183925" y="103016"/>
                </a:lnTo>
                <a:close/>
              </a:path>
              <a:path w="297815" h="269875">
                <a:moveTo>
                  <a:pt x="56836" y="269699"/>
                </a:moveTo>
                <a:lnTo>
                  <a:pt x="91964" y="166683"/>
                </a:lnTo>
                <a:lnTo>
                  <a:pt x="0" y="103015"/>
                </a:lnTo>
                <a:lnTo>
                  <a:pt x="297598" y="103016"/>
                </a:lnTo>
                <a:lnTo>
                  <a:pt x="205634" y="166683"/>
                </a:lnTo>
                <a:lnTo>
                  <a:pt x="219052" y="206031"/>
                </a:lnTo>
                <a:lnTo>
                  <a:pt x="148799" y="206031"/>
                </a:lnTo>
                <a:lnTo>
                  <a:pt x="56836" y="269699"/>
                </a:lnTo>
                <a:close/>
              </a:path>
              <a:path w="297815" h="269875">
                <a:moveTo>
                  <a:pt x="297598" y="103016"/>
                </a:moveTo>
                <a:lnTo>
                  <a:pt x="183925" y="103016"/>
                </a:lnTo>
                <a:lnTo>
                  <a:pt x="297599" y="103015"/>
                </a:lnTo>
                <a:close/>
              </a:path>
              <a:path w="297815" h="269875">
                <a:moveTo>
                  <a:pt x="240762" y="269699"/>
                </a:moveTo>
                <a:lnTo>
                  <a:pt x="148799" y="206031"/>
                </a:lnTo>
                <a:lnTo>
                  <a:pt x="219052" y="206031"/>
                </a:lnTo>
                <a:lnTo>
                  <a:pt x="240762" y="269699"/>
                </a:lnTo>
                <a:close/>
              </a:path>
            </a:pathLst>
          </a:custGeom>
          <a:solidFill>
            <a:srgbClr val="CED8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483025" y="502875"/>
            <a:ext cx="297815" cy="269875"/>
          </a:xfrm>
          <a:custGeom>
            <a:avLst/>
            <a:gdLst/>
            <a:ahLst/>
            <a:cxnLst/>
            <a:rect l="l" t="t" r="r" b="b"/>
            <a:pathLst>
              <a:path w="297815" h="269875">
                <a:moveTo>
                  <a:pt x="0" y="103015"/>
                </a:moveTo>
                <a:lnTo>
                  <a:pt x="113672" y="103016"/>
                </a:lnTo>
                <a:lnTo>
                  <a:pt x="148799" y="0"/>
                </a:lnTo>
                <a:lnTo>
                  <a:pt x="183925" y="103016"/>
                </a:lnTo>
                <a:lnTo>
                  <a:pt x="297599" y="103015"/>
                </a:lnTo>
                <a:lnTo>
                  <a:pt x="205634" y="166683"/>
                </a:lnTo>
                <a:lnTo>
                  <a:pt x="240762" y="269699"/>
                </a:lnTo>
                <a:lnTo>
                  <a:pt x="148799" y="206031"/>
                </a:lnTo>
                <a:lnTo>
                  <a:pt x="56836" y="269699"/>
                </a:lnTo>
                <a:lnTo>
                  <a:pt x="91964" y="166683"/>
                </a:lnTo>
                <a:lnTo>
                  <a:pt x="0" y="103015"/>
                </a:lnTo>
                <a:close/>
              </a:path>
            </a:pathLst>
          </a:custGeom>
          <a:ln w="9524">
            <a:solidFill>
              <a:srgbClr val="004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891437" y="4060275"/>
            <a:ext cx="5361124" cy="7319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457575" y="1487775"/>
            <a:ext cx="2228849" cy="22288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0925" y="573259"/>
            <a:ext cx="265684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10" dirty="0"/>
              <a:t>Data</a:t>
            </a:r>
            <a:r>
              <a:rPr sz="3000" spc="-60" dirty="0"/>
              <a:t> </a:t>
            </a:r>
            <a:r>
              <a:rPr sz="3000" spc="110" dirty="0"/>
              <a:t>Sampling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551449" y="1513700"/>
            <a:ext cx="7324090" cy="1521460"/>
          </a:xfrm>
          <a:prstGeom prst="rect">
            <a:avLst/>
          </a:prstGeom>
        </p:spPr>
        <p:txBody>
          <a:bodyPr vert="horz" wrap="square" lIns="0" tIns="52704" rIns="0" bIns="0" rtlCol="0">
            <a:spAutoFit/>
          </a:bodyPr>
          <a:lstStyle/>
          <a:p>
            <a:pPr marL="379095" indent="-367030">
              <a:lnSpc>
                <a:spcPct val="100000"/>
              </a:lnSpc>
              <a:spcBef>
                <a:spcPts val="414"/>
              </a:spcBef>
              <a:buChar char="●"/>
              <a:tabLst>
                <a:tab pos="379095" algn="l"/>
                <a:tab pos="379730" algn="l"/>
              </a:tabLst>
            </a:pP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Sampling</a:t>
            </a:r>
            <a:r>
              <a:rPr sz="18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50" dirty="0">
                <a:solidFill>
                  <a:srgbClr val="FFFFFF"/>
                </a:solidFill>
                <a:latin typeface="Arial"/>
                <a:cs typeface="Arial"/>
              </a:rPr>
              <a:t>from</a:t>
            </a:r>
            <a:r>
              <a:rPr sz="1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original</a:t>
            </a:r>
            <a:r>
              <a:rPr sz="18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data</a:t>
            </a:r>
            <a:r>
              <a:rPr sz="1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domain</a:t>
            </a:r>
            <a:r>
              <a:rPr sz="1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3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1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ill-deﬁned.</a:t>
            </a:r>
            <a:endParaRPr sz="1800">
              <a:latin typeface="Arial"/>
              <a:cs typeface="Arial"/>
            </a:endParaRPr>
          </a:p>
          <a:p>
            <a:pPr marL="379095" indent="-367030">
              <a:lnSpc>
                <a:spcPct val="100000"/>
              </a:lnSpc>
              <a:spcBef>
                <a:spcPts val="315"/>
              </a:spcBef>
              <a:buChar char="●"/>
              <a:tabLst>
                <a:tab pos="379095" algn="l"/>
                <a:tab pos="379730" algn="l"/>
              </a:tabLst>
            </a:pPr>
            <a:r>
              <a:rPr sz="1800" spc="-90" dirty="0">
                <a:solidFill>
                  <a:srgbClr val="FFFFFF"/>
                </a:solidFill>
                <a:latin typeface="Arial"/>
                <a:cs typeface="Arial"/>
              </a:rPr>
              <a:t>We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have 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sample </a:t>
            </a:r>
            <a:r>
              <a:rPr sz="1800" spc="50" dirty="0">
                <a:solidFill>
                  <a:srgbClr val="FFFFFF"/>
                </a:solidFill>
                <a:latin typeface="Arial"/>
                <a:cs typeface="Arial"/>
              </a:rPr>
              <a:t>from</a:t>
            </a:r>
            <a:r>
              <a:rPr sz="1800" spc="-3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interpretable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representation.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100">
              <a:latin typeface="Arial"/>
              <a:cs typeface="Arial"/>
            </a:endParaRPr>
          </a:p>
          <a:p>
            <a:pPr marL="727710">
              <a:lnSpc>
                <a:spcPct val="100000"/>
              </a:lnSpc>
              <a:spcBef>
                <a:spcPts val="1530"/>
              </a:spcBef>
            </a:pPr>
            <a:r>
              <a:rPr sz="2400" spc="-5" dirty="0">
                <a:solidFill>
                  <a:srgbClr val="8BC34A"/>
                </a:solidFill>
                <a:latin typeface="Courier New"/>
                <a:cs typeface="Courier New"/>
              </a:rPr>
              <a:t>randint(low=0, high=1, shape=(3,</a:t>
            </a:r>
            <a:r>
              <a:rPr sz="2400" spc="-90" dirty="0">
                <a:solidFill>
                  <a:srgbClr val="8BC34A"/>
                </a:solidFill>
                <a:latin typeface="Courier New"/>
                <a:cs typeface="Courier New"/>
              </a:rPr>
              <a:t> </a:t>
            </a:r>
            <a:r>
              <a:rPr sz="2400" spc="-5" dirty="0">
                <a:solidFill>
                  <a:srgbClr val="8BC34A"/>
                </a:solidFill>
                <a:latin typeface="Courier New"/>
                <a:cs typeface="Courier New"/>
              </a:rPr>
              <a:t>7))</a:t>
            </a:r>
            <a:endParaRPr sz="2400">
              <a:latin typeface="Courier New"/>
              <a:cs typeface="Courier New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87900" y="3535050"/>
            <a:ext cx="3855925" cy="534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867975" y="3535050"/>
            <a:ext cx="3888123" cy="5344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627949" y="4325099"/>
            <a:ext cx="3888121" cy="5344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0925" y="573259"/>
            <a:ext cx="7938134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105" dirty="0"/>
              <a:t>Explanation </a:t>
            </a:r>
            <a:r>
              <a:rPr sz="3000" spc="70" dirty="0"/>
              <a:t>Generation </a:t>
            </a:r>
            <a:r>
              <a:rPr sz="3000" spc="165" dirty="0"/>
              <a:t>-- </a:t>
            </a:r>
            <a:r>
              <a:rPr sz="3000" spc="85" dirty="0"/>
              <a:t>Restoring</a:t>
            </a:r>
            <a:r>
              <a:rPr sz="3000" spc="-380" dirty="0"/>
              <a:t> </a:t>
            </a:r>
            <a:r>
              <a:rPr sz="3000" spc="110" dirty="0"/>
              <a:t>Sample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3064693" y="1513700"/>
            <a:ext cx="3012440" cy="654050"/>
          </a:xfrm>
          <a:prstGeom prst="rect">
            <a:avLst/>
          </a:prstGeom>
        </p:spPr>
        <p:txBody>
          <a:bodyPr vert="horz" wrap="square" lIns="0" tIns="5270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14"/>
              </a:spcBef>
            </a:pPr>
            <a:r>
              <a:rPr sz="1800" b="1" spc="-70" dirty="0">
                <a:solidFill>
                  <a:srgbClr val="FFFFFF"/>
                </a:solidFill>
                <a:latin typeface="Arial"/>
                <a:cs typeface="Arial"/>
              </a:rPr>
              <a:t>How </a:t>
            </a:r>
            <a:r>
              <a:rPr sz="1800" b="1" spc="-55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800" b="1" spc="-65" dirty="0">
                <a:solidFill>
                  <a:srgbClr val="FFFFFF"/>
                </a:solidFill>
                <a:latin typeface="Arial"/>
                <a:cs typeface="Arial"/>
              </a:rPr>
              <a:t>remove</a:t>
            </a:r>
            <a:r>
              <a:rPr sz="1800" b="1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65" dirty="0">
                <a:solidFill>
                  <a:srgbClr val="FFFFFF"/>
                </a:solidFill>
                <a:latin typeface="Arial"/>
                <a:cs typeface="Arial"/>
              </a:rPr>
              <a:t>super-pixels?</a:t>
            </a:r>
            <a:endParaRPr sz="1800">
              <a:latin typeface="Arial"/>
              <a:cs typeface="Arial"/>
            </a:endParaRPr>
          </a:p>
          <a:p>
            <a:pPr marL="1905" algn="ctr">
              <a:lnSpc>
                <a:spcPct val="100000"/>
              </a:lnSpc>
              <a:spcBef>
                <a:spcPts val="315"/>
              </a:spcBef>
            </a:pPr>
            <a:r>
              <a:rPr sz="1800" b="1" spc="-80" dirty="0">
                <a:solidFill>
                  <a:srgbClr val="FFFFFF"/>
                </a:solidFill>
                <a:latin typeface="Arial"/>
                <a:cs typeface="Arial"/>
              </a:rPr>
              <a:t>Using</a:t>
            </a:r>
            <a:r>
              <a:rPr sz="18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u="heavy" spc="-6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occlusion</a:t>
            </a:r>
            <a:r>
              <a:rPr sz="1800" b="1" spc="-6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87900" y="2304525"/>
            <a:ext cx="3855925" cy="5344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867975" y="2304525"/>
            <a:ext cx="3888123" cy="5344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316000" y="2991375"/>
            <a:ext cx="1999724" cy="19997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812175" y="2991375"/>
            <a:ext cx="1999724" cy="199972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0925" y="573259"/>
            <a:ext cx="7938134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105" dirty="0"/>
              <a:t>Explanation </a:t>
            </a:r>
            <a:r>
              <a:rPr sz="3000" spc="70" dirty="0"/>
              <a:t>Generation </a:t>
            </a:r>
            <a:r>
              <a:rPr sz="3000" spc="165" dirty="0"/>
              <a:t>-- </a:t>
            </a:r>
            <a:r>
              <a:rPr sz="3000" spc="85" dirty="0"/>
              <a:t>Restoring</a:t>
            </a:r>
            <a:r>
              <a:rPr sz="3000" spc="-380" dirty="0"/>
              <a:t> </a:t>
            </a:r>
            <a:r>
              <a:rPr sz="3000" spc="110" dirty="0"/>
              <a:t>Sample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3018036" y="1553705"/>
            <a:ext cx="31032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65" dirty="0">
                <a:solidFill>
                  <a:srgbClr val="FFFFFF"/>
                </a:solidFill>
                <a:latin typeface="Arial"/>
                <a:cs typeface="Arial"/>
              </a:rPr>
              <a:t>What </a:t>
            </a:r>
            <a:r>
              <a:rPr sz="1800" b="1" spc="-75" dirty="0">
                <a:solidFill>
                  <a:srgbClr val="FFFFFF"/>
                </a:solidFill>
                <a:latin typeface="Arial"/>
                <a:cs typeface="Arial"/>
              </a:rPr>
              <a:t>occlusion </a:t>
            </a:r>
            <a:r>
              <a:rPr sz="1800" b="1" spc="-70" dirty="0">
                <a:solidFill>
                  <a:srgbClr val="FFFFFF"/>
                </a:solidFill>
                <a:latin typeface="Arial"/>
                <a:cs typeface="Arial"/>
              </a:rPr>
              <a:t>colour </a:t>
            </a:r>
            <a:r>
              <a:rPr sz="1800" b="1" spc="-55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8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5" dirty="0">
                <a:solidFill>
                  <a:srgbClr val="FFFFFF"/>
                </a:solidFill>
                <a:latin typeface="Arial"/>
                <a:cs typeface="Arial"/>
              </a:rPr>
              <a:t>use?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66300" y="2024124"/>
            <a:ext cx="2143124" cy="21431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077650" y="2024124"/>
            <a:ext cx="2143124" cy="21431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585199" y="4322412"/>
            <a:ext cx="1128395" cy="520065"/>
          </a:xfrm>
          <a:custGeom>
            <a:avLst/>
            <a:gdLst/>
            <a:ahLst/>
            <a:cxnLst/>
            <a:rect l="l" t="t" r="r" b="b"/>
            <a:pathLst>
              <a:path w="1128395" h="520064">
                <a:moveTo>
                  <a:pt x="1041348" y="519899"/>
                </a:move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041348" y="0"/>
                </a:lnTo>
                <a:lnTo>
                  <a:pt x="1089422" y="14558"/>
                </a:lnTo>
                <a:lnTo>
                  <a:pt x="1121403" y="53491"/>
                </a:lnTo>
                <a:lnTo>
                  <a:pt x="1127999" y="86651"/>
                </a:lnTo>
                <a:lnTo>
                  <a:pt x="1127999" y="433248"/>
                </a:lnTo>
                <a:lnTo>
                  <a:pt x="1121190" y="466977"/>
                </a:lnTo>
                <a:lnTo>
                  <a:pt x="1102620" y="494520"/>
                </a:lnTo>
                <a:lnTo>
                  <a:pt x="1075077" y="513090"/>
                </a:lnTo>
                <a:lnTo>
                  <a:pt x="1041348" y="519899"/>
                </a:lnTo>
                <a:close/>
              </a:path>
            </a:pathLst>
          </a:custGeom>
          <a:solidFill>
            <a:srgbClr val="558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585199" y="4322412"/>
            <a:ext cx="1128395" cy="520065"/>
          </a:xfrm>
          <a:custGeom>
            <a:avLst/>
            <a:gdLst/>
            <a:ahLst/>
            <a:cxnLst/>
            <a:rect l="l" t="t" r="r" b="b"/>
            <a:pathLst>
              <a:path w="1128395" h="520064">
                <a:moveTo>
                  <a:pt x="0" y="86651"/>
                </a:move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041348" y="0"/>
                </a:lnTo>
                <a:lnTo>
                  <a:pt x="1089422" y="14558"/>
                </a:lnTo>
                <a:lnTo>
                  <a:pt x="1121403" y="53491"/>
                </a:lnTo>
                <a:lnTo>
                  <a:pt x="1127999" y="86651"/>
                </a:lnTo>
                <a:lnTo>
                  <a:pt x="1127999" y="433248"/>
                </a:lnTo>
                <a:lnTo>
                  <a:pt x="1121190" y="466977"/>
                </a:lnTo>
                <a:lnTo>
                  <a:pt x="1102620" y="494520"/>
                </a:lnTo>
                <a:lnTo>
                  <a:pt x="1075077" y="513090"/>
                </a:lnTo>
                <a:lnTo>
                  <a:pt x="1041348" y="519899"/>
                </a:ln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close/>
              </a:path>
            </a:pathLst>
          </a:custGeom>
          <a:ln w="9524">
            <a:solidFill>
              <a:srgbClr val="004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6742812" y="4422406"/>
            <a:ext cx="8128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Comic Sans MS"/>
                <a:cs typeface="Comic Sans MS"/>
              </a:rPr>
              <a:t>HUSKY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24812" y="4322424"/>
            <a:ext cx="1826260" cy="520065"/>
          </a:xfrm>
          <a:custGeom>
            <a:avLst/>
            <a:gdLst/>
            <a:ahLst/>
            <a:cxnLst/>
            <a:rect l="l" t="t" r="r" b="b"/>
            <a:pathLst>
              <a:path w="1826260" h="520064">
                <a:moveTo>
                  <a:pt x="1739448" y="519899"/>
                </a:move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739448" y="0"/>
                </a:lnTo>
                <a:lnTo>
                  <a:pt x="1787522" y="14558"/>
                </a:lnTo>
                <a:lnTo>
                  <a:pt x="1819504" y="53491"/>
                </a:lnTo>
                <a:lnTo>
                  <a:pt x="1826099" y="86651"/>
                </a:lnTo>
                <a:lnTo>
                  <a:pt x="1826099" y="433248"/>
                </a:lnTo>
                <a:lnTo>
                  <a:pt x="1819290" y="466977"/>
                </a:lnTo>
                <a:lnTo>
                  <a:pt x="1800720" y="494520"/>
                </a:lnTo>
                <a:lnTo>
                  <a:pt x="1773177" y="513090"/>
                </a:lnTo>
                <a:lnTo>
                  <a:pt x="1739448" y="519899"/>
                </a:lnTo>
                <a:close/>
              </a:path>
            </a:pathLst>
          </a:custGeom>
          <a:solidFill>
            <a:srgbClr val="00968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24812" y="4322424"/>
            <a:ext cx="1826260" cy="520065"/>
          </a:xfrm>
          <a:custGeom>
            <a:avLst/>
            <a:gdLst/>
            <a:ahLst/>
            <a:cxnLst/>
            <a:rect l="l" t="t" r="r" b="b"/>
            <a:pathLst>
              <a:path w="1826260" h="520064">
                <a:moveTo>
                  <a:pt x="0" y="86651"/>
                </a:move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739448" y="0"/>
                </a:lnTo>
                <a:lnTo>
                  <a:pt x="1787522" y="14558"/>
                </a:lnTo>
                <a:lnTo>
                  <a:pt x="1819504" y="53491"/>
                </a:lnTo>
                <a:lnTo>
                  <a:pt x="1826099" y="86651"/>
                </a:lnTo>
                <a:lnTo>
                  <a:pt x="1826099" y="433248"/>
                </a:lnTo>
                <a:lnTo>
                  <a:pt x="1819290" y="466977"/>
                </a:lnTo>
                <a:lnTo>
                  <a:pt x="1800720" y="494520"/>
                </a:lnTo>
                <a:lnTo>
                  <a:pt x="1773177" y="513090"/>
                </a:lnTo>
                <a:lnTo>
                  <a:pt x="1739448" y="519899"/>
                </a:ln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close/>
              </a:path>
            </a:pathLst>
          </a:custGeom>
          <a:ln w="9524">
            <a:solidFill>
              <a:srgbClr val="004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258059" y="4422418"/>
            <a:ext cx="13582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Comic Sans MS"/>
                <a:cs typeface="Comic Sans MS"/>
              </a:rPr>
              <a:t>MALAMUTE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604737" y="2156900"/>
            <a:ext cx="1877575" cy="1877575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111849" y="4207450"/>
            <a:ext cx="960119" cy="623570"/>
          </a:xfrm>
          <a:custGeom>
            <a:avLst/>
            <a:gdLst/>
            <a:ahLst/>
            <a:cxnLst/>
            <a:rect l="l" t="t" r="r" b="b"/>
            <a:pathLst>
              <a:path w="960120" h="623570">
                <a:moveTo>
                  <a:pt x="916137" y="225590"/>
                </a:moveTo>
                <a:lnTo>
                  <a:pt x="239999" y="225590"/>
                </a:lnTo>
                <a:lnTo>
                  <a:pt x="305122" y="218418"/>
                </a:lnTo>
                <a:lnTo>
                  <a:pt x="368243" y="209626"/>
                </a:lnTo>
                <a:lnTo>
                  <a:pt x="429182" y="199276"/>
                </a:lnTo>
                <a:lnTo>
                  <a:pt x="487759" y="187427"/>
                </a:lnTo>
                <a:lnTo>
                  <a:pt x="543795" y="174142"/>
                </a:lnTo>
                <a:lnTo>
                  <a:pt x="597111" y="159481"/>
                </a:lnTo>
                <a:lnTo>
                  <a:pt x="647526" y="143506"/>
                </a:lnTo>
                <a:lnTo>
                  <a:pt x="694860" y="126277"/>
                </a:lnTo>
                <a:lnTo>
                  <a:pt x="738935" y="107856"/>
                </a:lnTo>
                <a:lnTo>
                  <a:pt x="779569" y="88303"/>
                </a:lnTo>
                <a:lnTo>
                  <a:pt x="816646" y="67640"/>
                </a:lnTo>
                <a:lnTo>
                  <a:pt x="849801" y="46048"/>
                </a:lnTo>
                <a:lnTo>
                  <a:pt x="904117" y="0"/>
                </a:lnTo>
                <a:lnTo>
                  <a:pt x="932920" y="35817"/>
                </a:lnTo>
                <a:lnTo>
                  <a:pt x="951378" y="72256"/>
                </a:lnTo>
                <a:lnTo>
                  <a:pt x="959547" y="109019"/>
                </a:lnTo>
                <a:lnTo>
                  <a:pt x="957487" y="145806"/>
                </a:lnTo>
                <a:lnTo>
                  <a:pt x="945255" y="182319"/>
                </a:lnTo>
                <a:lnTo>
                  <a:pt x="922910" y="218259"/>
                </a:lnTo>
                <a:lnTo>
                  <a:pt x="916137" y="225590"/>
                </a:lnTo>
                <a:close/>
              </a:path>
              <a:path w="960120" h="623570">
                <a:moveTo>
                  <a:pt x="239999" y="623540"/>
                </a:moveTo>
                <a:lnTo>
                  <a:pt x="0" y="356924"/>
                </a:lnTo>
                <a:lnTo>
                  <a:pt x="239999" y="67640"/>
                </a:lnTo>
                <a:lnTo>
                  <a:pt x="239999" y="225590"/>
                </a:lnTo>
                <a:lnTo>
                  <a:pt x="916137" y="225590"/>
                </a:lnTo>
                <a:lnTo>
                  <a:pt x="848114" y="287226"/>
                </a:lnTo>
                <a:lnTo>
                  <a:pt x="783302" y="326354"/>
                </a:lnTo>
                <a:lnTo>
                  <a:pt x="746239" y="344541"/>
                </a:lnTo>
                <a:lnTo>
                  <a:pt x="706269" y="361751"/>
                </a:lnTo>
                <a:lnTo>
                  <a:pt x="663538" y="377942"/>
                </a:lnTo>
                <a:lnTo>
                  <a:pt x="618193" y="393071"/>
                </a:lnTo>
                <a:lnTo>
                  <a:pt x="570384" y="407094"/>
                </a:lnTo>
                <a:lnTo>
                  <a:pt x="520255" y="419968"/>
                </a:lnTo>
                <a:lnTo>
                  <a:pt x="467956" y="431650"/>
                </a:lnTo>
                <a:lnTo>
                  <a:pt x="413634" y="442096"/>
                </a:lnTo>
                <a:lnTo>
                  <a:pt x="357435" y="451264"/>
                </a:lnTo>
                <a:lnTo>
                  <a:pt x="299508" y="459110"/>
                </a:lnTo>
                <a:lnTo>
                  <a:pt x="239999" y="465590"/>
                </a:lnTo>
                <a:lnTo>
                  <a:pt x="239999" y="623540"/>
                </a:lnTo>
                <a:close/>
              </a:path>
            </a:pathLst>
          </a:custGeom>
          <a:solidFill>
            <a:srgbClr val="6FA8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111849" y="3730525"/>
            <a:ext cx="960119" cy="597535"/>
          </a:xfrm>
          <a:custGeom>
            <a:avLst/>
            <a:gdLst/>
            <a:ahLst/>
            <a:cxnLst/>
            <a:rect l="l" t="t" r="r" b="b"/>
            <a:pathLst>
              <a:path w="960120" h="597535">
                <a:moveTo>
                  <a:pt x="959999" y="596924"/>
                </a:moveTo>
                <a:lnTo>
                  <a:pt x="950466" y="546428"/>
                </a:lnTo>
                <a:lnTo>
                  <a:pt x="922733" y="498108"/>
                </a:lnTo>
                <a:lnTo>
                  <a:pt x="878099" y="452448"/>
                </a:lnTo>
                <a:lnTo>
                  <a:pt x="817864" y="409930"/>
                </a:lnTo>
                <a:lnTo>
                  <a:pt x="782302" y="390001"/>
                </a:lnTo>
                <a:lnTo>
                  <a:pt x="743328" y="371039"/>
                </a:lnTo>
                <a:lnTo>
                  <a:pt x="701103" y="353104"/>
                </a:lnTo>
                <a:lnTo>
                  <a:pt x="655790" y="336257"/>
                </a:lnTo>
                <a:lnTo>
                  <a:pt x="607551" y="320557"/>
                </a:lnTo>
                <a:lnTo>
                  <a:pt x="556549" y="306067"/>
                </a:lnTo>
                <a:lnTo>
                  <a:pt x="502947" y="292845"/>
                </a:lnTo>
                <a:lnTo>
                  <a:pt x="446907" y="280953"/>
                </a:lnTo>
                <a:lnTo>
                  <a:pt x="388590" y="270450"/>
                </a:lnTo>
                <a:lnTo>
                  <a:pt x="328161" y="261397"/>
                </a:lnTo>
                <a:lnTo>
                  <a:pt x="265780" y="253855"/>
                </a:lnTo>
                <a:lnTo>
                  <a:pt x="201612" y="247884"/>
                </a:lnTo>
                <a:lnTo>
                  <a:pt x="135817" y="243544"/>
                </a:lnTo>
                <a:lnTo>
                  <a:pt x="68559" y="240896"/>
                </a:lnTo>
                <a:lnTo>
                  <a:pt x="0" y="239999"/>
                </a:lnTo>
                <a:lnTo>
                  <a:pt x="0" y="0"/>
                </a:lnTo>
                <a:lnTo>
                  <a:pt x="68559" y="896"/>
                </a:lnTo>
                <a:lnTo>
                  <a:pt x="135817" y="3544"/>
                </a:lnTo>
                <a:lnTo>
                  <a:pt x="201612" y="7884"/>
                </a:lnTo>
                <a:lnTo>
                  <a:pt x="265780" y="13855"/>
                </a:lnTo>
                <a:lnTo>
                  <a:pt x="328161" y="21397"/>
                </a:lnTo>
                <a:lnTo>
                  <a:pt x="388590" y="30450"/>
                </a:lnTo>
                <a:lnTo>
                  <a:pt x="446907" y="40953"/>
                </a:lnTo>
                <a:lnTo>
                  <a:pt x="502947" y="52845"/>
                </a:lnTo>
                <a:lnTo>
                  <a:pt x="556549" y="66067"/>
                </a:lnTo>
                <a:lnTo>
                  <a:pt x="607551" y="80557"/>
                </a:lnTo>
                <a:lnTo>
                  <a:pt x="655790" y="96257"/>
                </a:lnTo>
                <a:lnTo>
                  <a:pt x="701103" y="113104"/>
                </a:lnTo>
                <a:lnTo>
                  <a:pt x="743328" y="131039"/>
                </a:lnTo>
                <a:lnTo>
                  <a:pt x="782302" y="150001"/>
                </a:lnTo>
                <a:lnTo>
                  <a:pt x="817864" y="169930"/>
                </a:lnTo>
                <a:lnTo>
                  <a:pt x="849850" y="190766"/>
                </a:lnTo>
                <a:lnTo>
                  <a:pt x="902447" y="234915"/>
                </a:lnTo>
                <a:lnTo>
                  <a:pt x="938793" y="281966"/>
                </a:lnTo>
                <a:lnTo>
                  <a:pt x="957589" y="331434"/>
                </a:lnTo>
                <a:lnTo>
                  <a:pt x="959999" y="356924"/>
                </a:lnTo>
                <a:lnTo>
                  <a:pt x="959999" y="596924"/>
                </a:lnTo>
                <a:close/>
              </a:path>
            </a:pathLst>
          </a:custGeom>
          <a:solidFill>
            <a:srgbClr val="5886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111849" y="3730525"/>
            <a:ext cx="960119" cy="1101090"/>
          </a:xfrm>
          <a:custGeom>
            <a:avLst/>
            <a:gdLst/>
            <a:ahLst/>
            <a:cxnLst/>
            <a:rect l="l" t="t" r="r" b="b"/>
            <a:pathLst>
              <a:path w="960120" h="1101089">
                <a:moveTo>
                  <a:pt x="959999" y="596924"/>
                </a:moveTo>
                <a:lnTo>
                  <a:pt x="950466" y="546428"/>
                </a:lnTo>
                <a:lnTo>
                  <a:pt x="922733" y="498108"/>
                </a:lnTo>
                <a:lnTo>
                  <a:pt x="878099" y="452448"/>
                </a:lnTo>
                <a:lnTo>
                  <a:pt x="817864" y="409930"/>
                </a:lnTo>
                <a:lnTo>
                  <a:pt x="782302" y="390001"/>
                </a:lnTo>
                <a:lnTo>
                  <a:pt x="743328" y="371039"/>
                </a:lnTo>
                <a:lnTo>
                  <a:pt x="701103" y="353104"/>
                </a:lnTo>
                <a:lnTo>
                  <a:pt x="655790" y="336257"/>
                </a:lnTo>
                <a:lnTo>
                  <a:pt x="607551" y="320557"/>
                </a:lnTo>
                <a:lnTo>
                  <a:pt x="556549" y="306067"/>
                </a:lnTo>
                <a:lnTo>
                  <a:pt x="502947" y="292845"/>
                </a:lnTo>
                <a:lnTo>
                  <a:pt x="446907" y="280953"/>
                </a:lnTo>
                <a:lnTo>
                  <a:pt x="388590" y="270450"/>
                </a:lnTo>
                <a:lnTo>
                  <a:pt x="328161" y="261397"/>
                </a:lnTo>
                <a:lnTo>
                  <a:pt x="265780" y="253855"/>
                </a:lnTo>
                <a:lnTo>
                  <a:pt x="201612" y="247884"/>
                </a:lnTo>
                <a:lnTo>
                  <a:pt x="135817" y="243544"/>
                </a:lnTo>
                <a:lnTo>
                  <a:pt x="68559" y="240896"/>
                </a:lnTo>
                <a:lnTo>
                  <a:pt x="0" y="239999"/>
                </a:lnTo>
                <a:lnTo>
                  <a:pt x="0" y="0"/>
                </a:lnTo>
                <a:lnTo>
                  <a:pt x="68559" y="896"/>
                </a:lnTo>
                <a:lnTo>
                  <a:pt x="135817" y="3544"/>
                </a:lnTo>
                <a:lnTo>
                  <a:pt x="201612" y="7884"/>
                </a:lnTo>
                <a:lnTo>
                  <a:pt x="265780" y="13855"/>
                </a:lnTo>
                <a:lnTo>
                  <a:pt x="328161" y="21397"/>
                </a:lnTo>
                <a:lnTo>
                  <a:pt x="388590" y="30450"/>
                </a:lnTo>
                <a:lnTo>
                  <a:pt x="446907" y="40953"/>
                </a:lnTo>
                <a:lnTo>
                  <a:pt x="502947" y="52845"/>
                </a:lnTo>
                <a:lnTo>
                  <a:pt x="556549" y="66067"/>
                </a:lnTo>
                <a:lnTo>
                  <a:pt x="607551" y="80557"/>
                </a:lnTo>
                <a:lnTo>
                  <a:pt x="655790" y="96257"/>
                </a:lnTo>
                <a:lnTo>
                  <a:pt x="701103" y="113104"/>
                </a:lnTo>
                <a:lnTo>
                  <a:pt x="743328" y="131039"/>
                </a:lnTo>
                <a:lnTo>
                  <a:pt x="782302" y="150001"/>
                </a:lnTo>
                <a:lnTo>
                  <a:pt x="817864" y="169930"/>
                </a:lnTo>
                <a:lnTo>
                  <a:pt x="849850" y="190766"/>
                </a:lnTo>
                <a:lnTo>
                  <a:pt x="902447" y="234915"/>
                </a:lnTo>
                <a:lnTo>
                  <a:pt x="938793" y="281966"/>
                </a:lnTo>
                <a:lnTo>
                  <a:pt x="957589" y="331434"/>
                </a:lnTo>
                <a:lnTo>
                  <a:pt x="959999" y="356924"/>
                </a:lnTo>
                <a:lnTo>
                  <a:pt x="959999" y="596924"/>
                </a:lnTo>
                <a:lnTo>
                  <a:pt x="949262" y="650303"/>
                </a:lnTo>
                <a:lnTo>
                  <a:pt x="917975" y="701488"/>
                </a:lnTo>
                <a:lnTo>
                  <a:pt x="867523" y="749817"/>
                </a:lnTo>
                <a:lnTo>
                  <a:pt x="835544" y="772701"/>
                </a:lnTo>
                <a:lnTo>
                  <a:pt x="799294" y="794622"/>
                </a:lnTo>
                <a:lnTo>
                  <a:pt x="758946" y="815495"/>
                </a:lnTo>
                <a:lnTo>
                  <a:pt x="714673" y="835239"/>
                </a:lnTo>
                <a:lnTo>
                  <a:pt x="666649" y="853769"/>
                </a:lnTo>
                <a:lnTo>
                  <a:pt x="615047" y="871002"/>
                </a:lnTo>
                <a:lnTo>
                  <a:pt x="560041" y="886856"/>
                </a:lnTo>
                <a:lnTo>
                  <a:pt x="501802" y="901246"/>
                </a:lnTo>
                <a:lnTo>
                  <a:pt x="440506" y="914091"/>
                </a:lnTo>
                <a:lnTo>
                  <a:pt x="376324" y="925306"/>
                </a:lnTo>
                <a:lnTo>
                  <a:pt x="309431" y="934808"/>
                </a:lnTo>
                <a:lnTo>
                  <a:pt x="239999" y="942515"/>
                </a:lnTo>
                <a:lnTo>
                  <a:pt x="239999" y="1100465"/>
                </a:lnTo>
                <a:lnTo>
                  <a:pt x="0" y="833849"/>
                </a:lnTo>
                <a:lnTo>
                  <a:pt x="239999" y="544565"/>
                </a:lnTo>
                <a:lnTo>
                  <a:pt x="239999" y="702515"/>
                </a:lnTo>
                <a:lnTo>
                  <a:pt x="305122" y="695343"/>
                </a:lnTo>
                <a:lnTo>
                  <a:pt x="368243" y="686551"/>
                </a:lnTo>
                <a:lnTo>
                  <a:pt x="429182" y="676201"/>
                </a:lnTo>
                <a:lnTo>
                  <a:pt x="487759" y="664352"/>
                </a:lnTo>
                <a:lnTo>
                  <a:pt x="543795" y="651067"/>
                </a:lnTo>
                <a:lnTo>
                  <a:pt x="597111" y="636406"/>
                </a:lnTo>
                <a:lnTo>
                  <a:pt x="647526" y="620431"/>
                </a:lnTo>
                <a:lnTo>
                  <a:pt x="694860" y="603202"/>
                </a:lnTo>
                <a:lnTo>
                  <a:pt x="738935" y="584781"/>
                </a:lnTo>
                <a:lnTo>
                  <a:pt x="779569" y="565228"/>
                </a:lnTo>
                <a:lnTo>
                  <a:pt x="816585" y="544605"/>
                </a:lnTo>
                <a:lnTo>
                  <a:pt x="849801" y="522973"/>
                </a:lnTo>
                <a:lnTo>
                  <a:pt x="879038" y="500392"/>
                </a:lnTo>
                <a:lnTo>
                  <a:pt x="904117" y="476924"/>
                </a:lnTo>
              </a:path>
            </a:pathLst>
          </a:custGeom>
          <a:ln w="9524">
            <a:solidFill>
              <a:srgbClr val="004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976527" y="4207450"/>
            <a:ext cx="960119" cy="623570"/>
          </a:xfrm>
          <a:custGeom>
            <a:avLst/>
            <a:gdLst/>
            <a:ahLst/>
            <a:cxnLst/>
            <a:rect l="l" t="t" r="r" b="b"/>
            <a:pathLst>
              <a:path w="960120" h="623570">
                <a:moveTo>
                  <a:pt x="719547" y="623540"/>
                </a:moveTo>
                <a:lnTo>
                  <a:pt x="719547" y="465590"/>
                </a:lnTo>
                <a:lnTo>
                  <a:pt x="660039" y="459110"/>
                </a:lnTo>
                <a:lnTo>
                  <a:pt x="602111" y="451264"/>
                </a:lnTo>
                <a:lnTo>
                  <a:pt x="545913" y="442096"/>
                </a:lnTo>
                <a:lnTo>
                  <a:pt x="491590" y="431650"/>
                </a:lnTo>
                <a:lnTo>
                  <a:pt x="439291" y="419968"/>
                </a:lnTo>
                <a:lnTo>
                  <a:pt x="389163" y="407094"/>
                </a:lnTo>
                <a:lnTo>
                  <a:pt x="341353" y="393071"/>
                </a:lnTo>
                <a:lnTo>
                  <a:pt x="296009" y="377942"/>
                </a:lnTo>
                <a:lnTo>
                  <a:pt x="253278" y="361751"/>
                </a:lnTo>
                <a:lnTo>
                  <a:pt x="213307" y="344541"/>
                </a:lnTo>
                <a:lnTo>
                  <a:pt x="176245" y="326354"/>
                </a:lnTo>
                <a:lnTo>
                  <a:pt x="142237" y="307235"/>
                </a:lnTo>
                <a:lnTo>
                  <a:pt x="69036" y="253328"/>
                </a:lnTo>
                <a:lnTo>
                  <a:pt x="36636" y="218259"/>
                </a:lnTo>
                <a:lnTo>
                  <a:pt x="14291" y="182319"/>
                </a:lnTo>
                <a:lnTo>
                  <a:pt x="2060" y="145806"/>
                </a:lnTo>
                <a:lnTo>
                  <a:pt x="0" y="109019"/>
                </a:lnTo>
                <a:lnTo>
                  <a:pt x="8169" y="72256"/>
                </a:lnTo>
                <a:lnTo>
                  <a:pt x="26626" y="35817"/>
                </a:lnTo>
                <a:lnTo>
                  <a:pt x="55430" y="0"/>
                </a:lnTo>
                <a:lnTo>
                  <a:pt x="80509" y="23467"/>
                </a:lnTo>
                <a:lnTo>
                  <a:pt x="109746" y="46048"/>
                </a:lnTo>
                <a:lnTo>
                  <a:pt x="142962" y="67680"/>
                </a:lnTo>
                <a:lnTo>
                  <a:pt x="179977" y="88303"/>
                </a:lnTo>
                <a:lnTo>
                  <a:pt x="220612" y="107856"/>
                </a:lnTo>
                <a:lnTo>
                  <a:pt x="264687" y="126277"/>
                </a:lnTo>
                <a:lnTo>
                  <a:pt x="312021" y="143506"/>
                </a:lnTo>
                <a:lnTo>
                  <a:pt x="362436" y="159481"/>
                </a:lnTo>
                <a:lnTo>
                  <a:pt x="415751" y="174142"/>
                </a:lnTo>
                <a:lnTo>
                  <a:pt x="471788" y="187427"/>
                </a:lnTo>
                <a:lnTo>
                  <a:pt x="530365" y="199276"/>
                </a:lnTo>
                <a:lnTo>
                  <a:pt x="591304" y="209626"/>
                </a:lnTo>
                <a:lnTo>
                  <a:pt x="654425" y="218418"/>
                </a:lnTo>
                <a:lnTo>
                  <a:pt x="719547" y="225590"/>
                </a:lnTo>
                <a:lnTo>
                  <a:pt x="850588" y="225590"/>
                </a:lnTo>
                <a:lnTo>
                  <a:pt x="959547" y="356924"/>
                </a:lnTo>
                <a:lnTo>
                  <a:pt x="719547" y="623540"/>
                </a:lnTo>
                <a:close/>
              </a:path>
              <a:path w="960120" h="623570">
                <a:moveTo>
                  <a:pt x="850588" y="225590"/>
                </a:moveTo>
                <a:lnTo>
                  <a:pt x="719547" y="225590"/>
                </a:lnTo>
                <a:lnTo>
                  <a:pt x="719547" y="67640"/>
                </a:lnTo>
                <a:lnTo>
                  <a:pt x="850588" y="225590"/>
                </a:lnTo>
                <a:close/>
              </a:path>
            </a:pathLst>
          </a:custGeom>
          <a:solidFill>
            <a:srgbClr val="6FA8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976074" y="3730525"/>
            <a:ext cx="960119" cy="597535"/>
          </a:xfrm>
          <a:custGeom>
            <a:avLst/>
            <a:gdLst/>
            <a:ahLst/>
            <a:cxnLst/>
            <a:rect l="l" t="t" r="r" b="b"/>
            <a:pathLst>
              <a:path w="960120" h="597535">
                <a:moveTo>
                  <a:pt x="0" y="596924"/>
                </a:moveTo>
                <a:lnTo>
                  <a:pt x="0" y="356924"/>
                </a:lnTo>
                <a:lnTo>
                  <a:pt x="2410" y="331434"/>
                </a:lnTo>
                <a:lnTo>
                  <a:pt x="21206" y="281966"/>
                </a:lnTo>
                <a:lnTo>
                  <a:pt x="57552" y="234915"/>
                </a:lnTo>
                <a:lnTo>
                  <a:pt x="110149" y="190766"/>
                </a:lnTo>
                <a:lnTo>
                  <a:pt x="142135" y="169930"/>
                </a:lnTo>
                <a:lnTo>
                  <a:pt x="177697" y="150001"/>
                </a:lnTo>
                <a:lnTo>
                  <a:pt x="216671" y="131039"/>
                </a:lnTo>
                <a:lnTo>
                  <a:pt x="258896" y="113104"/>
                </a:lnTo>
                <a:lnTo>
                  <a:pt x="304209" y="96257"/>
                </a:lnTo>
                <a:lnTo>
                  <a:pt x="352448" y="80557"/>
                </a:lnTo>
                <a:lnTo>
                  <a:pt x="403450" y="66067"/>
                </a:lnTo>
                <a:lnTo>
                  <a:pt x="457052" y="52845"/>
                </a:lnTo>
                <a:lnTo>
                  <a:pt x="513092" y="40953"/>
                </a:lnTo>
                <a:lnTo>
                  <a:pt x="571409" y="30450"/>
                </a:lnTo>
                <a:lnTo>
                  <a:pt x="631838" y="21397"/>
                </a:lnTo>
                <a:lnTo>
                  <a:pt x="694219" y="13855"/>
                </a:lnTo>
                <a:lnTo>
                  <a:pt x="758387" y="7884"/>
                </a:lnTo>
                <a:lnTo>
                  <a:pt x="824182" y="3544"/>
                </a:lnTo>
                <a:lnTo>
                  <a:pt x="891440" y="896"/>
                </a:lnTo>
                <a:lnTo>
                  <a:pt x="959999" y="0"/>
                </a:lnTo>
                <a:lnTo>
                  <a:pt x="959999" y="239999"/>
                </a:lnTo>
                <a:lnTo>
                  <a:pt x="891440" y="240896"/>
                </a:lnTo>
                <a:lnTo>
                  <a:pt x="824182" y="243544"/>
                </a:lnTo>
                <a:lnTo>
                  <a:pt x="758387" y="247884"/>
                </a:lnTo>
                <a:lnTo>
                  <a:pt x="694219" y="253855"/>
                </a:lnTo>
                <a:lnTo>
                  <a:pt x="631838" y="261397"/>
                </a:lnTo>
                <a:lnTo>
                  <a:pt x="571409" y="270450"/>
                </a:lnTo>
                <a:lnTo>
                  <a:pt x="513092" y="280953"/>
                </a:lnTo>
                <a:lnTo>
                  <a:pt x="457052" y="292845"/>
                </a:lnTo>
                <a:lnTo>
                  <a:pt x="403450" y="306067"/>
                </a:lnTo>
                <a:lnTo>
                  <a:pt x="352448" y="320557"/>
                </a:lnTo>
                <a:lnTo>
                  <a:pt x="304209" y="336257"/>
                </a:lnTo>
                <a:lnTo>
                  <a:pt x="258896" y="353104"/>
                </a:lnTo>
                <a:lnTo>
                  <a:pt x="216671" y="371039"/>
                </a:lnTo>
                <a:lnTo>
                  <a:pt x="177697" y="390001"/>
                </a:lnTo>
                <a:lnTo>
                  <a:pt x="142135" y="409930"/>
                </a:lnTo>
                <a:lnTo>
                  <a:pt x="110149" y="430766"/>
                </a:lnTo>
                <a:lnTo>
                  <a:pt x="57552" y="474915"/>
                </a:lnTo>
                <a:lnTo>
                  <a:pt x="21206" y="521966"/>
                </a:lnTo>
                <a:lnTo>
                  <a:pt x="2410" y="571434"/>
                </a:lnTo>
                <a:lnTo>
                  <a:pt x="0" y="596924"/>
                </a:lnTo>
                <a:close/>
              </a:path>
            </a:pathLst>
          </a:custGeom>
          <a:solidFill>
            <a:srgbClr val="5886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976074" y="3730525"/>
            <a:ext cx="960119" cy="1101090"/>
          </a:xfrm>
          <a:custGeom>
            <a:avLst/>
            <a:gdLst/>
            <a:ahLst/>
            <a:cxnLst/>
            <a:rect l="l" t="t" r="r" b="b"/>
            <a:pathLst>
              <a:path w="960120" h="1101089">
                <a:moveTo>
                  <a:pt x="0" y="596924"/>
                </a:moveTo>
                <a:lnTo>
                  <a:pt x="9533" y="546428"/>
                </a:lnTo>
                <a:lnTo>
                  <a:pt x="37266" y="498108"/>
                </a:lnTo>
                <a:lnTo>
                  <a:pt x="81900" y="452448"/>
                </a:lnTo>
                <a:lnTo>
                  <a:pt x="142135" y="409930"/>
                </a:lnTo>
                <a:lnTo>
                  <a:pt x="177697" y="390001"/>
                </a:lnTo>
                <a:lnTo>
                  <a:pt x="216671" y="371039"/>
                </a:lnTo>
                <a:lnTo>
                  <a:pt x="258896" y="353104"/>
                </a:lnTo>
                <a:lnTo>
                  <a:pt x="304209" y="336257"/>
                </a:lnTo>
                <a:lnTo>
                  <a:pt x="352448" y="320557"/>
                </a:lnTo>
                <a:lnTo>
                  <a:pt x="403450" y="306067"/>
                </a:lnTo>
                <a:lnTo>
                  <a:pt x="457052" y="292845"/>
                </a:lnTo>
                <a:lnTo>
                  <a:pt x="513092" y="280953"/>
                </a:lnTo>
                <a:lnTo>
                  <a:pt x="571409" y="270450"/>
                </a:lnTo>
                <a:lnTo>
                  <a:pt x="631838" y="261397"/>
                </a:lnTo>
                <a:lnTo>
                  <a:pt x="694219" y="253855"/>
                </a:lnTo>
                <a:lnTo>
                  <a:pt x="758387" y="247884"/>
                </a:lnTo>
                <a:lnTo>
                  <a:pt x="824182" y="243544"/>
                </a:lnTo>
                <a:lnTo>
                  <a:pt x="891440" y="240896"/>
                </a:lnTo>
                <a:lnTo>
                  <a:pt x="959999" y="239999"/>
                </a:lnTo>
                <a:lnTo>
                  <a:pt x="959999" y="0"/>
                </a:lnTo>
                <a:lnTo>
                  <a:pt x="891440" y="896"/>
                </a:lnTo>
                <a:lnTo>
                  <a:pt x="824182" y="3544"/>
                </a:lnTo>
                <a:lnTo>
                  <a:pt x="758387" y="7884"/>
                </a:lnTo>
                <a:lnTo>
                  <a:pt x="694219" y="13855"/>
                </a:lnTo>
                <a:lnTo>
                  <a:pt x="631838" y="21397"/>
                </a:lnTo>
                <a:lnTo>
                  <a:pt x="571409" y="30450"/>
                </a:lnTo>
                <a:lnTo>
                  <a:pt x="513092" y="40953"/>
                </a:lnTo>
                <a:lnTo>
                  <a:pt x="457052" y="52845"/>
                </a:lnTo>
                <a:lnTo>
                  <a:pt x="403450" y="66067"/>
                </a:lnTo>
                <a:lnTo>
                  <a:pt x="352448" y="80557"/>
                </a:lnTo>
                <a:lnTo>
                  <a:pt x="304209" y="96257"/>
                </a:lnTo>
                <a:lnTo>
                  <a:pt x="258896" y="113104"/>
                </a:lnTo>
                <a:lnTo>
                  <a:pt x="216671" y="131039"/>
                </a:lnTo>
                <a:lnTo>
                  <a:pt x="177697" y="150001"/>
                </a:lnTo>
                <a:lnTo>
                  <a:pt x="142135" y="169930"/>
                </a:lnTo>
                <a:lnTo>
                  <a:pt x="110149" y="190766"/>
                </a:lnTo>
                <a:lnTo>
                  <a:pt x="57552" y="234915"/>
                </a:lnTo>
                <a:lnTo>
                  <a:pt x="21206" y="281966"/>
                </a:lnTo>
                <a:lnTo>
                  <a:pt x="2410" y="331434"/>
                </a:lnTo>
                <a:lnTo>
                  <a:pt x="0" y="356924"/>
                </a:lnTo>
                <a:lnTo>
                  <a:pt x="0" y="596924"/>
                </a:lnTo>
                <a:lnTo>
                  <a:pt x="10737" y="650303"/>
                </a:lnTo>
                <a:lnTo>
                  <a:pt x="42024" y="701488"/>
                </a:lnTo>
                <a:lnTo>
                  <a:pt x="92476" y="749817"/>
                </a:lnTo>
                <a:lnTo>
                  <a:pt x="124455" y="772701"/>
                </a:lnTo>
                <a:lnTo>
                  <a:pt x="160705" y="794622"/>
                </a:lnTo>
                <a:lnTo>
                  <a:pt x="201053" y="815495"/>
                </a:lnTo>
                <a:lnTo>
                  <a:pt x="245326" y="835239"/>
                </a:lnTo>
                <a:lnTo>
                  <a:pt x="293350" y="853769"/>
                </a:lnTo>
                <a:lnTo>
                  <a:pt x="344952" y="871002"/>
                </a:lnTo>
                <a:lnTo>
                  <a:pt x="399958" y="886856"/>
                </a:lnTo>
                <a:lnTo>
                  <a:pt x="458197" y="901246"/>
                </a:lnTo>
                <a:lnTo>
                  <a:pt x="519493" y="914091"/>
                </a:lnTo>
                <a:lnTo>
                  <a:pt x="583675" y="925306"/>
                </a:lnTo>
                <a:lnTo>
                  <a:pt x="650568" y="934808"/>
                </a:lnTo>
                <a:lnTo>
                  <a:pt x="719999" y="942515"/>
                </a:lnTo>
                <a:lnTo>
                  <a:pt x="719999" y="1100465"/>
                </a:lnTo>
                <a:lnTo>
                  <a:pt x="959999" y="833849"/>
                </a:lnTo>
                <a:lnTo>
                  <a:pt x="719999" y="544565"/>
                </a:lnTo>
                <a:lnTo>
                  <a:pt x="719999" y="702515"/>
                </a:lnTo>
                <a:lnTo>
                  <a:pt x="654877" y="695343"/>
                </a:lnTo>
                <a:lnTo>
                  <a:pt x="591756" y="686551"/>
                </a:lnTo>
                <a:lnTo>
                  <a:pt x="530817" y="676201"/>
                </a:lnTo>
                <a:lnTo>
                  <a:pt x="472240" y="664352"/>
                </a:lnTo>
                <a:lnTo>
                  <a:pt x="416204" y="651067"/>
                </a:lnTo>
                <a:lnTo>
                  <a:pt x="362888" y="636406"/>
                </a:lnTo>
                <a:lnTo>
                  <a:pt x="312473" y="620431"/>
                </a:lnTo>
                <a:lnTo>
                  <a:pt x="265139" y="603202"/>
                </a:lnTo>
                <a:lnTo>
                  <a:pt x="221064" y="584781"/>
                </a:lnTo>
                <a:lnTo>
                  <a:pt x="180430" y="565228"/>
                </a:lnTo>
                <a:lnTo>
                  <a:pt x="143414" y="544605"/>
                </a:lnTo>
                <a:lnTo>
                  <a:pt x="110198" y="522973"/>
                </a:lnTo>
                <a:lnTo>
                  <a:pt x="80961" y="500392"/>
                </a:lnTo>
                <a:lnTo>
                  <a:pt x="55882" y="476924"/>
                </a:lnTo>
              </a:path>
            </a:pathLst>
          </a:custGeom>
          <a:ln w="9524">
            <a:solidFill>
              <a:srgbClr val="004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60925" y="573259"/>
            <a:ext cx="7938134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105" dirty="0">
                <a:solidFill>
                  <a:srgbClr val="FFFFFF"/>
                </a:solidFill>
                <a:latin typeface="Palatino Linotype"/>
                <a:cs typeface="Palatino Linotype"/>
              </a:rPr>
              <a:t>Explanation </a:t>
            </a:r>
            <a:r>
              <a:rPr sz="3000" spc="70" dirty="0">
                <a:solidFill>
                  <a:srgbClr val="FFFFFF"/>
                </a:solidFill>
                <a:latin typeface="Palatino Linotype"/>
                <a:cs typeface="Palatino Linotype"/>
              </a:rPr>
              <a:t>Generation </a:t>
            </a:r>
            <a:r>
              <a:rPr sz="3000" spc="165" dirty="0">
                <a:solidFill>
                  <a:srgbClr val="FFFFFF"/>
                </a:solidFill>
                <a:latin typeface="Palatino Linotype"/>
                <a:cs typeface="Palatino Linotype"/>
              </a:rPr>
              <a:t>-- </a:t>
            </a:r>
            <a:r>
              <a:rPr sz="3000" spc="85" dirty="0">
                <a:solidFill>
                  <a:srgbClr val="FFFFFF"/>
                </a:solidFill>
                <a:latin typeface="Palatino Linotype"/>
                <a:cs typeface="Palatino Linotype"/>
              </a:rPr>
              <a:t>Restoring</a:t>
            </a:r>
            <a:r>
              <a:rPr sz="3000" spc="-380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3000" spc="110" dirty="0">
                <a:solidFill>
                  <a:srgbClr val="FFFFFF"/>
                </a:solidFill>
                <a:latin typeface="Palatino Linotype"/>
                <a:cs typeface="Palatino Linotype"/>
              </a:rPr>
              <a:t>Sample</a:t>
            </a:r>
            <a:endParaRPr sz="3000">
              <a:latin typeface="Palatino Linotype"/>
              <a:cs typeface="Palatino Linotype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80846" y="1553705"/>
            <a:ext cx="61817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65" dirty="0">
                <a:solidFill>
                  <a:srgbClr val="FFFFFF"/>
                </a:solidFill>
                <a:latin typeface="Arial"/>
                <a:cs typeface="Arial"/>
              </a:rPr>
              <a:t>What </a:t>
            </a:r>
            <a:r>
              <a:rPr sz="1800" b="1" spc="-75" dirty="0">
                <a:solidFill>
                  <a:srgbClr val="FFFFFF"/>
                </a:solidFill>
                <a:latin typeface="Arial"/>
                <a:cs typeface="Arial"/>
              </a:rPr>
              <a:t>occlusion </a:t>
            </a:r>
            <a:r>
              <a:rPr sz="1800" b="1" spc="-70" dirty="0">
                <a:solidFill>
                  <a:srgbClr val="FFFFFF"/>
                </a:solidFill>
                <a:latin typeface="Arial"/>
                <a:cs typeface="Arial"/>
              </a:rPr>
              <a:t>colour </a:t>
            </a:r>
            <a:r>
              <a:rPr sz="1800" b="1" spc="-75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1800" b="1" u="heavy" spc="-5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segmentation </a:t>
            </a:r>
            <a:r>
              <a:rPr sz="1800" b="1" u="heavy" spc="-6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granularity</a:t>
            </a:r>
            <a:r>
              <a:rPr sz="18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55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800" b="1" spc="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5" dirty="0">
                <a:solidFill>
                  <a:srgbClr val="FFFFFF"/>
                </a:solidFill>
                <a:latin typeface="Arial"/>
                <a:cs typeface="Arial"/>
              </a:rPr>
              <a:t>use?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87900" y="1947924"/>
            <a:ext cx="4115078" cy="2814574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641028" y="1947924"/>
            <a:ext cx="4115078" cy="2814574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999286" y="4828413"/>
            <a:ext cx="667702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i="1" spc="-25" dirty="0">
                <a:solidFill>
                  <a:srgbClr val="FFFFFF"/>
                </a:solidFill>
                <a:latin typeface="Arial"/>
                <a:cs typeface="Arial"/>
              </a:rPr>
              <a:t>Sokol and </a:t>
            </a:r>
            <a:r>
              <a:rPr sz="1400" i="1" spc="-40" dirty="0">
                <a:solidFill>
                  <a:srgbClr val="FFFFFF"/>
                </a:solidFill>
                <a:latin typeface="Arial"/>
                <a:cs typeface="Arial"/>
              </a:rPr>
              <a:t>Flach, </a:t>
            </a:r>
            <a:r>
              <a:rPr sz="1400" i="1" spc="-25" dirty="0">
                <a:solidFill>
                  <a:srgbClr val="FFFFFF"/>
                </a:solidFill>
                <a:latin typeface="Arial"/>
                <a:cs typeface="Arial"/>
              </a:rPr>
              <a:t>2020.Towards </a:t>
            </a:r>
            <a:r>
              <a:rPr sz="1400" i="1" spc="-5" dirty="0">
                <a:solidFill>
                  <a:srgbClr val="FFFFFF"/>
                </a:solidFill>
                <a:latin typeface="Arial"/>
                <a:cs typeface="Arial"/>
              </a:rPr>
              <a:t>Faithful </a:t>
            </a:r>
            <a:r>
              <a:rPr sz="1400" i="1" spc="-25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1400" i="1" spc="-5" dirty="0">
                <a:solidFill>
                  <a:srgbClr val="FFFFFF"/>
                </a:solidFill>
                <a:latin typeface="Arial"/>
                <a:cs typeface="Arial"/>
              </a:rPr>
              <a:t>Meaningful </a:t>
            </a:r>
            <a:r>
              <a:rPr sz="1400" i="1" spc="-15" dirty="0">
                <a:solidFill>
                  <a:srgbClr val="FFFFFF"/>
                </a:solidFill>
                <a:latin typeface="Arial"/>
                <a:cs typeface="Arial"/>
              </a:rPr>
              <a:t>Interpretable</a:t>
            </a:r>
            <a:r>
              <a:rPr sz="1400" i="1" spc="-1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i="1" spc="-25" dirty="0">
                <a:solidFill>
                  <a:srgbClr val="FFFFFF"/>
                </a:solidFill>
                <a:latin typeface="Arial"/>
                <a:cs typeface="Arial"/>
              </a:rPr>
              <a:t>Representations.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0925" y="573259"/>
            <a:ext cx="807529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105" dirty="0"/>
              <a:t>Explanation </a:t>
            </a:r>
            <a:r>
              <a:rPr sz="3000" spc="70" dirty="0"/>
              <a:t>Generation </a:t>
            </a:r>
            <a:r>
              <a:rPr sz="3000" spc="165" dirty="0"/>
              <a:t>-- </a:t>
            </a:r>
            <a:r>
              <a:rPr sz="3000" spc="90" dirty="0"/>
              <a:t>Predicting</a:t>
            </a:r>
            <a:r>
              <a:rPr sz="3000" spc="-375" dirty="0"/>
              <a:t> </a:t>
            </a:r>
            <a:r>
              <a:rPr sz="3000" spc="110" dirty="0"/>
              <a:t>Sample</a:t>
            </a:r>
            <a:endParaRPr sz="3000"/>
          </a:p>
        </p:txBody>
      </p:sp>
      <p:sp>
        <p:nvSpPr>
          <p:cNvPr id="3" name="object 3"/>
          <p:cNvSpPr/>
          <p:nvPr/>
        </p:nvSpPr>
        <p:spPr>
          <a:xfrm>
            <a:off x="3710899" y="2829112"/>
            <a:ext cx="740410" cy="430530"/>
          </a:xfrm>
          <a:custGeom>
            <a:avLst/>
            <a:gdLst/>
            <a:ahLst/>
            <a:cxnLst/>
            <a:rect l="l" t="t" r="r" b="b"/>
            <a:pathLst>
              <a:path w="740410" h="430529">
                <a:moveTo>
                  <a:pt x="524699" y="430199"/>
                </a:moveTo>
                <a:lnTo>
                  <a:pt x="524699" y="322649"/>
                </a:lnTo>
                <a:lnTo>
                  <a:pt x="0" y="322649"/>
                </a:lnTo>
                <a:lnTo>
                  <a:pt x="0" y="107549"/>
                </a:lnTo>
                <a:lnTo>
                  <a:pt x="524699" y="107549"/>
                </a:lnTo>
                <a:lnTo>
                  <a:pt x="524699" y="0"/>
                </a:lnTo>
                <a:lnTo>
                  <a:pt x="739799" y="215099"/>
                </a:lnTo>
                <a:lnTo>
                  <a:pt x="524699" y="430199"/>
                </a:lnTo>
                <a:close/>
              </a:path>
            </a:pathLst>
          </a:custGeom>
          <a:solidFill>
            <a:srgbClr val="CED8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710899" y="2829112"/>
            <a:ext cx="740410" cy="430530"/>
          </a:xfrm>
          <a:custGeom>
            <a:avLst/>
            <a:gdLst/>
            <a:ahLst/>
            <a:cxnLst/>
            <a:rect l="l" t="t" r="r" b="b"/>
            <a:pathLst>
              <a:path w="740410" h="430529">
                <a:moveTo>
                  <a:pt x="0" y="107549"/>
                </a:moveTo>
                <a:lnTo>
                  <a:pt x="524699" y="107549"/>
                </a:lnTo>
                <a:lnTo>
                  <a:pt x="524699" y="0"/>
                </a:lnTo>
                <a:lnTo>
                  <a:pt x="739799" y="215099"/>
                </a:lnTo>
                <a:lnTo>
                  <a:pt x="524699" y="430199"/>
                </a:lnTo>
                <a:lnTo>
                  <a:pt x="524699" y="322649"/>
                </a:lnTo>
                <a:lnTo>
                  <a:pt x="0" y="322649"/>
                </a:lnTo>
                <a:lnTo>
                  <a:pt x="0" y="107549"/>
                </a:lnTo>
                <a:close/>
              </a:path>
            </a:pathLst>
          </a:custGeom>
          <a:ln w="9524">
            <a:solidFill>
              <a:srgbClr val="004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545150" y="2105425"/>
            <a:ext cx="1877575" cy="1877575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503712" y="2829099"/>
            <a:ext cx="740410" cy="430530"/>
          </a:xfrm>
          <a:custGeom>
            <a:avLst/>
            <a:gdLst/>
            <a:ahLst/>
            <a:cxnLst/>
            <a:rect l="l" t="t" r="r" b="b"/>
            <a:pathLst>
              <a:path w="740409" h="430529">
                <a:moveTo>
                  <a:pt x="524699" y="430199"/>
                </a:moveTo>
                <a:lnTo>
                  <a:pt x="524699" y="322649"/>
                </a:lnTo>
                <a:lnTo>
                  <a:pt x="0" y="322649"/>
                </a:lnTo>
                <a:lnTo>
                  <a:pt x="0" y="107549"/>
                </a:lnTo>
                <a:lnTo>
                  <a:pt x="524699" y="107549"/>
                </a:lnTo>
                <a:lnTo>
                  <a:pt x="524699" y="0"/>
                </a:lnTo>
                <a:lnTo>
                  <a:pt x="739799" y="215099"/>
                </a:lnTo>
                <a:lnTo>
                  <a:pt x="524699" y="430199"/>
                </a:lnTo>
                <a:close/>
              </a:path>
            </a:pathLst>
          </a:custGeom>
          <a:solidFill>
            <a:srgbClr val="CED8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503712" y="2829099"/>
            <a:ext cx="740410" cy="430530"/>
          </a:xfrm>
          <a:custGeom>
            <a:avLst/>
            <a:gdLst/>
            <a:ahLst/>
            <a:cxnLst/>
            <a:rect l="l" t="t" r="r" b="b"/>
            <a:pathLst>
              <a:path w="740409" h="430529">
                <a:moveTo>
                  <a:pt x="0" y="107549"/>
                </a:moveTo>
                <a:lnTo>
                  <a:pt x="524699" y="107549"/>
                </a:lnTo>
                <a:lnTo>
                  <a:pt x="524699" y="0"/>
                </a:lnTo>
                <a:lnTo>
                  <a:pt x="739799" y="215099"/>
                </a:lnTo>
                <a:lnTo>
                  <a:pt x="524699" y="430199"/>
                </a:lnTo>
                <a:lnTo>
                  <a:pt x="524699" y="322649"/>
                </a:lnTo>
                <a:lnTo>
                  <a:pt x="0" y="322649"/>
                </a:lnTo>
                <a:lnTo>
                  <a:pt x="0" y="107549"/>
                </a:lnTo>
                <a:close/>
              </a:path>
            </a:pathLst>
          </a:custGeom>
          <a:ln w="9524">
            <a:solidFill>
              <a:srgbClr val="004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42462" y="1412637"/>
            <a:ext cx="1511849" cy="15118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104612" y="2317387"/>
            <a:ext cx="1511849" cy="15118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42462" y="3163912"/>
            <a:ext cx="1511849" cy="151184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262097" y="3983025"/>
            <a:ext cx="1252855" cy="520065"/>
          </a:xfrm>
          <a:custGeom>
            <a:avLst/>
            <a:gdLst/>
            <a:ahLst/>
            <a:cxnLst/>
            <a:rect l="l" t="t" r="r" b="b"/>
            <a:pathLst>
              <a:path w="1252854" h="520064">
                <a:moveTo>
                  <a:pt x="1166148" y="519899"/>
                </a:moveTo>
                <a:lnTo>
                  <a:pt x="86651" y="519899"/>
                </a:lnTo>
                <a:lnTo>
                  <a:pt x="52923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lnTo>
                  <a:pt x="6809" y="52922"/>
                </a:lnTo>
                <a:lnTo>
                  <a:pt x="25379" y="25379"/>
                </a:lnTo>
                <a:lnTo>
                  <a:pt x="52923" y="6809"/>
                </a:lnTo>
                <a:lnTo>
                  <a:pt x="86651" y="0"/>
                </a:lnTo>
                <a:lnTo>
                  <a:pt x="1166148" y="0"/>
                </a:lnTo>
                <a:lnTo>
                  <a:pt x="1214223" y="14558"/>
                </a:lnTo>
                <a:lnTo>
                  <a:pt x="1246204" y="53491"/>
                </a:lnTo>
                <a:lnTo>
                  <a:pt x="1252799" y="86651"/>
                </a:lnTo>
                <a:lnTo>
                  <a:pt x="1252799" y="433248"/>
                </a:lnTo>
                <a:lnTo>
                  <a:pt x="1245990" y="466977"/>
                </a:lnTo>
                <a:lnTo>
                  <a:pt x="1227420" y="494520"/>
                </a:lnTo>
                <a:lnTo>
                  <a:pt x="1199877" y="513090"/>
                </a:lnTo>
                <a:lnTo>
                  <a:pt x="1166148" y="519899"/>
                </a:lnTo>
                <a:close/>
              </a:path>
            </a:pathLst>
          </a:custGeom>
          <a:solidFill>
            <a:srgbClr val="039B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262097" y="3983025"/>
            <a:ext cx="1252855" cy="520065"/>
          </a:xfrm>
          <a:custGeom>
            <a:avLst/>
            <a:gdLst/>
            <a:ahLst/>
            <a:cxnLst/>
            <a:rect l="l" t="t" r="r" b="b"/>
            <a:pathLst>
              <a:path w="1252854" h="520064">
                <a:moveTo>
                  <a:pt x="0" y="86651"/>
                </a:moveTo>
                <a:lnTo>
                  <a:pt x="6809" y="52922"/>
                </a:lnTo>
                <a:lnTo>
                  <a:pt x="25379" y="25379"/>
                </a:lnTo>
                <a:lnTo>
                  <a:pt x="52923" y="6809"/>
                </a:lnTo>
                <a:lnTo>
                  <a:pt x="86651" y="0"/>
                </a:lnTo>
                <a:lnTo>
                  <a:pt x="1166148" y="0"/>
                </a:lnTo>
                <a:lnTo>
                  <a:pt x="1214223" y="14558"/>
                </a:lnTo>
                <a:lnTo>
                  <a:pt x="1246204" y="53491"/>
                </a:lnTo>
                <a:lnTo>
                  <a:pt x="1252799" y="86651"/>
                </a:lnTo>
                <a:lnTo>
                  <a:pt x="1252799" y="433248"/>
                </a:lnTo>
                <a:lnTo>
                  <a:pt x="1245990" y="466977"/>
                </a:lnTo>
                <a:lnTo>
                  <a:pt x="1227420" y="494520"/>
                </a:lnTo>
                <a:lnTo>
                  <a:pt x="1199877" y="513090"/>
                </a:lnTo>
                <a:lnTo>
                  <a:pt x="1166148" y="519899"/>
                </a:lnTo>
                <a:lnTo>
                  <a:pt x="86651" y="519899"/>
                </a:lnTo>
                <a:lnTo>
                  <a:pt x="52923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close/>
              </a:path>
            </a:pathLst>
          </a:custGeom>
          <a:ln w="9524">
            <a:solidFill>
              <a:srgbClr val="004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7400738" y="4083018"/>
            <a:ext cx="9753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Comic Sans MS"/>
                <a:cs typeface="Comic Sans MS"/>
              </a:rPr>
              <a:t>ESKIMO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324487" y="2784262"/>
            <a:ext cx="1128395" cy="520065"/>
          </a:xfrm>
          <a:custGeom>
            <a:avLst/>
            <a:gdLst/>
            <a:ahLst/>
            <a:cxnLst/>
            <a:rect l="l" t="t" r="r" b="b"/>
            <a:pathLst>
              <a:path w="1128395" h="520064">
                <a:moveTo>
                  <a:pt x="1041348" y="519899"/>
                </a:move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041348" y="0"/>
                </a:lnTo>
                <a:lnTo>
                  <a:pt x="1089422" y="14558"/>
                </a:lnTo>
                <a:lnTo>
                  <a:pt x="1121403" y="53491"/>
                </a:lnTo>
                <a:lnTo>
                  <a:pt x="1127999" y="86651"/>
                </a:lnTo>
                <a:lnTo>
                  <a:pt x="1127999" y="433248"/>
                </a:lnTo>
                <a:lnTo>
                  <a:pt x="1121190" y="466977"/>
                </a:lnTo>
                <a:lnTo>
                  <a:pt x="1102620" y="494520"/>
                </a:lnTo>
                <a:lnTo>
                  <a:pt x="1075077" y="513090"/>
                </a:lnTo>
                <a:lnTo>
                  <a:pt x="1041348" y="519899"/>
                </a:lnTo>
                <a:close/>
              </a:path>
            </a:pathLst>
          </a:custGeom>
          <a:solidFill>
            <a:srgbClr val="558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324487" y="2784262"/>
            <a:ext cx="1128395" cy="520065"/>
          </a:xfrm>
          <a:custGeom>
            <a:avLst/>
            <a:gdLst/>
            <a:ahLst/>
            <a:cxnLst/>
            <a:rect l="l" t="t" r="r" b="b"/>
            <a:pathLst>
              <a:path w="1128395" h="520064">
                <a:moveTo>
                  <a:pt x="0" y="86651"/>
                </a:move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041348" y="0"/>
                </a:lnTo>
                <a:lnTo>
                  <a:pt x="1089422" y="14558"/>
                </a:lnTo>
                <a:lnTo>
                  <a:pt x="1121403" y="53491"/>
                </a:lnTo>
                <a:lnTo>
                  <a:pt x="1127999" y="86651"/>
                </a:lnTo>
                <a:lnTo>
                  <a:pt x="1127999" y="433248"/>
                </a:lnTo>
                <a:lnTo>
                  <a:pt x="1121190" y="466977"/>
                </a:lnTo>
                <a:lnTo>
                  <a:pt x="1102620" y="494520"/>
                </a:lnTo>
                <a:lnTo>
                  <a:pt x="1075077" y="513090"/>
                </a:lnTo>
                <a:lnTo>
                  <a:pt x="1041348" y="519899"/>
                </a:ln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close/>
              </a:path>
            </a:pathLst>
          </a:custGeom>
          <a:ln w="9524">
            <a:solidFill>
              <a:srgbClr val="004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7482100" y="2884255"/>
            <a:ext cx="8128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Comic Sans MS"/>
                <a:cs typeface="Comic Sans MS"/>
              </a:rPr>
              <a:t>HUSKY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975424" y="1585525"/>
            <a:ext cx="1826260" cy="520065"/>
          </a:xfrm>
          <a:custGeom>
            <a:avLst/>
            <a:gdLst/>
            <a:ahLst/>
            <a:cxnLst/>
            <a:rect l="l" t="t" r="r" b="b"/>
            <a:pathLst>
              <a:path w="1826259" h="520064">
                <a:moveTo>
                  <a:pt x="1739448" y="519899"/>
                </a:move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739448" y="0"/>
                </a:lnTo>
                <a:lnTo>
                  <a:pt x="1787522" y="14558"/>
                </a:lnTo>
                <a:lnTo>
                  <a:pt x="1819503" y="53491"/>
                </a:lnTo>
                <a:lnTo>
                  <a:pt x="1826099" y="86651"/>
                </a:lnTo>
                <a:lnTo>
                  <a:pt x="1826099" y="433248"/>
                </a:lnTo>
                <a:lnTo>
                  <a:pt x="1819290" y="466977"/>
                </a:lnTo>
                <a:lnTo>
                  <a:pt x="1800720" y="494520"/>
                </a:lnTo>
                <a:lnTo>
                  <a:pt x="1773177" y="513090"/>
                </a:lnTo>
                <a:lnTo>
                  <a:pt x="1739448" y="519899"/>
                </a:lnTo>
                <a:close/>
              </a:path>
            </a:pathLst>
          </a:custGeom>
          <a:solidFill>
            <a:srgbClr val="00968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975424" y="1585525"/>
            <a:ext cx="1826260" cy="520065"/>
          </a:xfrm>
          <a:custGeom>
            <a:avLst/>
            <a:gdLst/>
            <a:ahLst/>
            <a:cxnLst/>
            <a:rect l="l" t="t" r="r" b="b"/>
            <a:pathLst>
              <a:path w="1826259" h="520064">
                <a:moveTo>
                  <a:pt x="0" y="86651"/>
                </a:move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739448" y="0"/>
                </a:lnTo>
                <a:lnTo>
                  <a:pt x="1787522" y="14558"/>
                </a:lnTo>
                <a:lnTo>
                  <a:pt x="1819503" y="53491"/>
                </a:lnTo>
                <a:lnTo>
                  <a:pt x="1826099" y="86651"/>
                </a:lnTo>
                <a:lnTo>
                  <a:pt x="1826099" y="433248"/>
                </a:lnTo>
                <a:lnTo>
                  <a:pt x="1819290" y="466977"/>
                </a:lnTo>
                <a:lnTo>
                  <a:pt x="1800720" y="494520"/>
                </a:lnTo>
                <a:lnTo>
                  <a:pt x="1773177" y="513090"/>
                </a:lnTo>
                <a:lnTo>
                  <a:pt x="1739448" y="519899"/>
                </a:ln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close/>
              </a:path>
            </a:pathLst>
          </a:custGeom>
          <a:ln w="9524">
            <a:solidFill>
              <a:srgbClr val="004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7208671" y="1685518"/>
            <a:ext cx="13582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Comic Sans MS"/>
                <a:cs typeface="Comic Sans MS"/>
              </a:rPr>
              <a:t>MALAMUTE</a:t>
            </a:r>
            <a:endParaRPr sz="18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548314" y="1914356"/>
            <a:ext cx="9213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60" dirty="0">
                <a:solidFill>
                  <a:srgbClr val="FFFFFF"/>
                </a:solidFill>
                <a:latin typeface="Arial"/>
                <a:cs typeface="Arial"/>
              </a:rPr>
              <a:t>Distance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60925" y="573259"/>
            <a:ext cx="808291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105" dirty="0"/>
              <a:t>Explanation </a:t>
            </a:r>
            <a:r>
              <a:rPr sz="3000" spc="70" dirty="0"/>
              <a:t>Generation </a:t>
            </a:r>
            <a:r>
              <a:rPr sz="3000" spc="165" dirty="0"/>
              <a:t>-- </a:t>
            </a:r>
            <a:r>
              <a:rPr sz="3000" spc="80" dirty="0"/>
              <a:t>Weighting</a:t>
            </a:r>
            <a:r>
              <a:rPr sz="3000" spc="-390" dirty="0"/>
              <a:t> </a:t>
            </a:r>
            <a:r>
              <a:rPr sz="3000" spc="110" dirty="0"/>
              <a:t>Sample</a:t>
            </a:r>
            <a:endParaRPr sz="3000"/>
          </a:p>
        </p:txBody>
      </p:sp>
      <p:sp>
        <p:nvSpPr>
          <p:cNvPr id="4" name="object 4"/>
          <p:cNvSpPr txBox="1"/>
          <p:nvPr/>
        </p:nvSpPr>
        <p:spPr>
          <a:xfrm>
            <a:off x="6758204" y="2480299"/>
            <a:ext cx="502920" cy="1531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spc="-40" dirty="0">
                <a:solidFill>
                  <a:srgbClr val="EA9999"/>
                </a:solidFill>
                <a:latin typeface="Arial"/>
                <a:cs typeface="Arial"/>
              </a:rPr>
              <a:t>d=3</a:t>
            </a:r>
            <a:endParaRPr sz="2200">
              <a:latin typeface="Arial"/>
              <a:cs typeface="Arial"/>
            </a:endParaRPr>
          </a:p>
          <a:p>
            <a:pPr marL="12700" marR="5080">
              <a:lnSpc>
                <a:spcPts val="4610"/>
              </a:lnSpc>
              <a:spcBef>
                <a:spcPts val="480"/>
              </a:spcBef>
            </a:pPr>
            <a:r>
              <a:rPr sz="2200" b="1" spc="-35" dirty="0">
                <a:solidFill>
                  <a:srgbClr val="EA9999"/>
                </a:solidFill>
                <a:latin typeface="Arial"/>
                <a:cs typeface="Arial"/>
              </a:rPr>
              <a:t>d=3  d=1</a:t>
            </a:r>
            <a:endParaRPr sz="22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034597" y="1914356"/>
            <a:ext cx="10026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Similarity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181940" y="2480311"/>
            <a:ext cx="897255" cy="1531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0">
              <a:lnSpc>
                <a:spcPct val="100000"/>
              </a:lnSpc>
              <a:spcBef>
                <a:spcPts val="100"/>
              </a:spcBef>
            </a:pPr>
            <a:r>
              <a:rPr sz="2200" b="1" spc="-5" dirty="0">
                <a:solidFill>
                  <a:srgbClr val="EA9999"/>
                </a:solidFill>
                <a:latin typeface="Arial"/>
                <a:cs typeface="Arial"/>
              </a:rPr>
              <a:t>s=0.57</a:t>
            </a:r>
            <a:endParaRPr sz="2200">
              <a:latin typeface="Arial"/>
              <a:cs typeface="Arial"/>
            </a:endParaRPr>
          </a:p>
          <a:p>
            <a:pPr marL="19050" marR="5080" indent="-6985">
              <a:lnSpc>
                <a:spcPct val="174500"/>
              </a:lnSpc>
            </a:pPr>
            <a:r>
              <a:rPr sz="2200" b="1" spc="-5" dirty="0">
                <a:solidFill>
                  <a:srgbClr val="EA9999"/>
                </a:solidFill>
                <a:latin typeface="Arial"/>
                <a:cs typeface="Arial"/>
              </a:rPr>
              <a:t>s=0.57  s=0.09</a:t>
            </a:r>
            <a:endParaRPr sz="22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3469" y="3112100"/>
            <a:ext cx="2954218" cy="403324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226750" y="2510875"/>
            <a:ext cx="2909890" cy="403324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204575" y="3110725"/>
            <a:ext cx="2954225" cy="406078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214587" y="3713324"/>
            <a:ext cx="2934190" cy="403324"/>
          </a:xfrm>
          <a:prstGeom prst="rect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0925" y="573259"/>
            <a:ext cx="7820659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105" dirty="0"/>
              <a:t>Explanation </a:t>
            </a:r>
            <a:r>
              <a:rPr sz="3000" spc="70" dirty="0"/>
              <a:t>Generation </a:t>
            </a:r>
            <a:r>
              <a:rPr sz="3000" spc="165" dirty="0"/>
              <a:t>-- </a:t>
            </a:r>
            <a:r>
              <a:rPr sz="3000" spc="100" dirty="0"/>
              <a:t>Fitting</a:t>
            </a:r>
            <a:r>
              <a:rPr sz="3000" spc="-385" dirty="0"/>
              <a:t> </a:t>
            </a:r>
            <a:r>
              <a:rPr sz="3000" spc="75" dirty="0"/>
              <a:t>Surrogate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551449" y="1669888"/>
            <a:ext cx="4144645" cy="2787650"/>
          </a:xfrm>
          <a:prstGeom prst="rect">
            <a:avLst/>
          </a:prstGeom>
        </p:spPr>
        <p:txBody>
          <a:bodyPr vert="horz" wrap="square" lIns="0" tIns="52704" rIns="0" bIns="0" rtlCol="0">
            <a:spAutoFit/>
          </a:bodyPr>
          <a:lstStyle/>
          <a:p>
            <a:pPr marL="379095" indent="-367030">
              <a:lnSpc>
                <a:spcPct val="100000"/>
              </a:lnSpc>
              <a:spcBef>
                <a:spcPts val="414"/>
              </a:spcBef>
              <a:buChar char="●"/>
              <a:tabLst>
                <a:tab pos="379095" algn="l"/>
                <a:tab pos="379730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Fit 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sparse linear</a:t>
            </a:r>
            <a:r>
              <a:rPr sz="1800" spc="-2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classiﬁer.</a:t>
            </a:r>
            <a:endParaRPr sz="1800">
              <a:latin typeface="Arial"/>
              <a:cs typeface="Arial"/>
            </a:endParaRPr>
          </a:p>
          <a:p>
            <a:pPr marL="379095" indent="-367030">
              <a:lnSpc>
                <a:spcPct val="100000"/>
              </a:lnSpc>
              <a:spcBef>
                <a:spcPts val="315"/>
              </a:spcBef>
              <a:buChar char="●"/>
              <a:tabLst>
                <a:tab pos="379095" algn="l"/>
                <a:tab pos="379730" algn="l"/>
              </a:tabLst>
            </a:pPr>
            <a:r>
              <a:rPr sz="1800" spc="-55" dirty="0">
                <a:solidFill>
                  <a:srgbClr val="FFFFFF"/>
                </a:solidFill>
                <a:latin typeface="Arial"/>
                <a:cs typeface="Arial"/>
              </a:rPr>
              <a:t>Use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binary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vectors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as</a:t>
            </a:r>
            <a:r>
              <a:rPr sz="1800" spc="-25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data.</a:t>
            </a:r>
            <a:endParaRPr sz="1800">
              <a:latin typeface="Arial"/>
              <a:cs typeface="Arial"/>
            </a:endParaRPr>
          </a:p>
          <a:p>
            <a:pPr marL="379095" marR="5080" indent="-367030">
              <a:lnSpc>
                <a:spcPct val="114599"/>
              </a:lnSpc>
              <a:buChar char="●"/>
              <a:tabLst>
                <a:tab pos="379095" algn="l"/>
                <a:tab pos="379730" algn="l"/>
              </a:tabLst>
            </a:pPr>
            <a:r>
              <a:rPr sz="1800" spc="-55" dirty="0">
                <a:solidFill>
                  <a:srgbClr val="FFFFFF"/>
                </a:solidFill>
                <a:latin typeface="Arial"/>
                <a:cs typeface="Arial"/>
              </a:rPr>
              <a:t>Use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black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box-predictions </a:t>
            </a:r>
            <a:r>
              <a:rPr sz="1800" spc="50" dirty="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the  sampled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reversed 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data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as</a:t>
            </a:r>
            <a:r>
              <a:rPr sz="1800" spc="-3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labels:</a:t>
            </a:r>
            <a:endParaRPr sz="1800">
              <a:latin typeface="Arial"/>
              <a:cs typeface="Arial"/>
            </a:endParaRPr>
          </a:p>
          <a:p>
            <a:pPr marL="836294" lvl="1" indent="-336550">
              <a:lnSpc>
                <a:spcPct val="100000"/>
              </a:lnSpc>
              <a:spcBef>
                <a:spcPts val="330"/>
              </a:spcBef>
              <a:buChar char="○"/>
              <a:tabLst>
                <a:tab pos="836294" algn="l"/>
                <a:tab pos="836930" algn="l"/>
              </a:tabLst>
            </a:pPr>
            <a:r>
              <a:rPr sz="1400" spc="10" dirty="0">
                <a:solidFill>
                  <a:srgbClr val="8BC34A"/>
                </a:solidFill>
                <a:latin typeface="Arial"/>
                <a:cs typeface="Arial"/>
              </a:rPr>
              <a:t>How </a:t>
            </a:r>
            <a:r>
              <a:rPr sz="1400" spc="35" dirty="0">
                <a:solidFill>
                  <a:srgbClr val="8BC34A"/>
                </a:solidFill>
                <a:latin typeface="Arial"/>
                <a:cs typeface="Arial"/>
              </a:rPr>
              <a:t>for </a:t>
            </a:r>
            <a:r>
              <a:rPr sz="1400" spc="10" dirty="0">
                <a:solidFill>
                  <a:srgbClr val="8BC34A"/>
                </a:solidFill>
                <a:latin typeface="Arial"/>
                <a:cs typeface="Arial"/>
              </a:rPr>
              <a:t>multi-class</a:t>
            </a:r>
            <a:r>
              <a:rPr sz="1400" spc="-190" dirty="0">
                <a:solidFill>
                  <a:srgbClr val="8BC34A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8BC34A"/>
                </a:solidFill>
                <a:latin typeface="Arial"/>
                <a:cs typeface="Arial"/>
              </a:rPr>
              <a:t>problems?</a:t>
            </a:r>
            <a:endParaRPr sz="1400">
              <a:latin typeface="Arial"/>
              <a:cs typeface="Arial"/>
            </a:endParaRPr>
          </a:p>
          <a:p>
            <a:pPr marL="379095" marR="318770" indent="-367030">
              <a:lnSpc>
                <a:spcPts val="2480"/>
              </a:lnSpc>
              <a:spcBef>
                <a:spcPts val="70"/>
              </a:spcBef>
              <a:buChar char="●"/>
              <a:tabLst>
                <a:tab pos="379095" algn="l"/>
                <a:tab pos="379730" algn="l"/>
              </a:tabLst>
            </a:pP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Weight 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instances according 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800" spc="-3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the  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similarity</a:t>
            </a:r>
            <a:r>
              <a:rPr sz="18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scores.</a:t>
            </a:r>
            <a:endParaRPr sz="1800">
              <a:latin typeface="Arial"/>
              <a:cs typeface="Arial"/>
            </a:endParaRPr>
          </a:p>
          <a:p>
            <a:pPr marL="379095" indent="-367030">
              <a:lnSpc>
                <a:spcPct val="100000"/>
              </a:lnSpc>
              <a:spcBef>
                <a:spcPts val="175"/>
              </a:spcBef>
              <a:buChar char="●"/>
              <a:tabLst>
                <a:tab pos="379095" algn="l"/>
                <a:tab pos="379730" algn="l"/>
              </a:tabLst>
            </a:pP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Extract 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model </a:t>
            </a:r>
            <a:r>
              <a:rPr sz="1800" spc="25" dirty="0">
                <a:solidFill>
                  <a:srgbClr val="FFFFFF"/>
                </a:solidFill>
                <a:latin typeface="Arial"/>
                <a:cs typeface="Arial"/>
              </a:rPr>
              <a:t>coeﬃcients</a:t>
            </a:r>
            <a:r>
              <a:rPr sz="1800" spc="-1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as</a:t>
            </a:r>
            <a:endParaRPr sz="1800">
              <a:latin typeface="Arial"/>
              <a:cs typeface="Arial"/>
            </a:endParaRPr>
          </a:p>
          <a:p>
            <a:pPr marL="379095">
              <a:lnSpc>
                <a:spcPct val="100000"/>
              </a:lnSpc>
              <a:spcBef>
                <a:spcPts val="315"/>
              </a:spcBef>
            </a:pP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importance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scores</a:t>
            </a:r>
            <a:r>
              <a:rPr sz="1800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(explanation).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174450" y="1254875"/>
            <a:ext cx="3777875" cy="3777876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0925" y="573259"/>
            <a:ext cx="7820659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105" dirty="0"/>
              <a:t>Explanation </a:t>
            </a:r>
            <a:r>
              <a:rPr sz="3000" spc="70" dirty="0"/>
              <a:t>Generation </a:t>
            </a:r>
            <a:r>
              <a:rPr sz="3000" spc="165" dirty="0"/>
              <a:t>-- </a:t>
            </a:r>
            <a:r>
              <a:rPr sz="3000" spc="100" dirty="0"/>
              <a:t>Fitting</a:t>
            </a:r>
            <a:r>
              <a:rPr sz="3000" spc="-385" dirty="0"/>
              <a:t> </a:t>
            </a:r>
            <a:r>
              <a:rPr sz="3000" spc="75" dirty="0"/>
              <a:t>Surrogate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551449" y="1669888"/>
            <a:ext cx="4144645" cy="2787650"/>
          </a:xfrm>
          <a:prstGeom prst="rect">
            <a:avLst/>
          </a:prstGeom>
        </p:spPr>
        <p:txBody>
          <a:bodyPr vert="horz" wrap="square" lIns="0" tIns="52704" rIns="0" bIns="0" rtlCol="0">
            <a:spAutoFit/>
          </a:bodyPr>
          <a:lstStyle/>
          <a:p>
            <a:pPr marL="379095" indent="-367030">
              <a:lnSpc>
                <a:spcPct val="100000"/>
              </a:lnSpc>
              <a:spcBef>
                <a:spcPts val="414"/>
              </a:spcBef>
              <a:buChar char="●"/>
              <a:tabLst>
                <a:tab pos="379095" algn="l"/>
                <a:tab pos="379730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Fit 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sparse linear</a:t>
            </a:r>
            <a:r>
              <a:rPr sz="1800" spc="-2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classiﬁer.</a:t>
            </a:r>
            <a:endParaRPr sz="1800">
              <a:latin typeface="Arial"/>
              <a:cs typeface="Arial"/>
            </a:endParaRPr>
          </a:p>
          <a:p>
            <a:pPr marL="379095" indent="-367030">
              <a:lnSpc>
                <a:spcPct val="100000"/>
              </a:lnSpc>
              <a:spcBef>
                <a:spcPts val="315"/>
              </a:spcBef>
              <a:buChar char="●"/>
              <a:tabLst>
                <a:tab pos="379095" algn="l"/>
                <a:tab pos="379730" algn="l"/>
              </a:tabLst>
            </a:pPr>
            <a:r>
              <a:rPr sz="1800" spc="-55" dirty="0">
                <a:solidFill>
                  <a:srgbClr val="FFFFFF"/>
                </a:solidFill>
                <a:latin typeface="Arial"/>
                <a:cs typeface="Arial"/>
              </a:rPr>
              <a:t>Use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binary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vectors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as</a:t>
            </a:r>
            <a:r>
              <a:rPr sz="1800" spc="-25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data.</a:t>
            </a:r>
            <a:endParaRPr sz="1800">
              <a:latin typeface="Arial"/>
              <a:cs typeface="Arial"/>
            </a:endParaRPr>
          </a:p>
          <a:p>
            <a:pPr marL="379095" marR="5080" indent="-367030">
              <a:lnSpc>
                <a:spcPct val="114599"/>
              </a:lnSpc>
              <a:buChar char="●"/>
              <a:tabLst>
                <a:tab pos="379095" algn="l"/>
                <a:tab pos="379730" algn="l"/>
              </a:tabLst>
            </a:pPr>
            <a:r>
              <a:rPr sz="1800" spc="-55" dirty="0">
                <a:solidFill>
                  <a:srgbClr val="FFFFFF"/>
                </a:solidFill>
                <a:latin typeface="Arial"/>
                <a:cs typeface="Arial"/>
              </a:rPr>
              <a:t>Use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black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box-predictions </a:t>
            </a:r>
            <a:r>
              <a:rPr sz="1800" spc="50" dirty="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the  sampled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reversed 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data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as</a:t>
            </a:r>
            <a:r>
              <a:rPr sz="1800" spc="-3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labels:</a:t>
            </a:r>
            <a:endParaRPr sz="1800">
              <a:latin typeface="Arial"/>
              <a:cs typeface="Arial"/>
            </a:endParaRPr>
          </a:p>
          <a:p>
            <a:pPr marL="836294" lvl="1" indent="-336550">
              <a:lnSpc>
                <a:spcPct val="100000"/>
              </a:lnSpc>
              <a:spcBef>
                <a:spcPts val="330"/>
              </a:spcBef>
              <a:buChar char="○"/>
              <a:tabLst>
                <a:tab pos="836294" algn="l"/>
                <a:tab pos="836930" algn="l"/>
              </a:tabLst>
            </a:pPr>
            <a:r>
              <a:rPr sz="1400" spc="10" dirty="0">
                <a:solidFill>
                  <a:srgbClr val="8BC34A"/>
                </a:solidFill>
                <a:latin typeface="Arial"/>
                <a:cs typeface="Arial"/>
              </a:rPr>
              <a:t>How </a:t>
            </a:r>
            <a:r>
              <a:rPr sz="1400" spc="35" dirty="0">
                <a:solidFill>
                  <a:srgbClr val="8BC34A"/>
                </a:solidFill>
                <a:latin typeface="Arial"/>
                <a:cs typeface="Arial"/>
              </a:rPr>
              <a:t>for </a:t>
            </a:r>
            <a:r>
              <a:rPr sz="1400" spc="10" dirty="0">
                <a:solidFill>
                  <a:srgbClr val="8BC34A"/>
                </a:solidFill>
                <a:latin typeface="Arial"/>
                <a:cs typeface="Arial"/>
              </a:rPr>
              <a:t>multi-class</a:t>
            </a:r>
            <a:r>
              <a:rPr sz="1400" spc="-190" dirty="0">
                <a:solidFill>
                  <a:srgbClr val="8BC34A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8BC34A"/>
                </a:solidFill>
                <a:latin typeface="Arial"/>
                <a:cs typeface="Arial"/>
              </a:rPr>
              <a:t>problems?</a:t>
            </a:r>
            <a:endParaRPr sz="1400">
              <a:latin typeface="Arial"/>
              <a:cs typeface="Arial"/>
            </a:endParaRPr>
          </a:p>
          <a:p>
            <a:pPr marL="379095" marR="318770" indent="-367030">
              <a:lnSpc>
                <a:spcPts val="2480"/>
              </a:lnSpc>
              <a:spcBef>
                <a:spcPts val="70"/>
              </a:spcBef>
              <a:buChar char="●"/>
              <a:tabLst>
                <a:tab pos="379095" algn="l"/>
                <a:tab pos="379730" algn="l"/>
              </a:tabLst>
            </a:pP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Weight 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instances according 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800" spc="-3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the  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similarity</a:t>
            </a:r>
            <a:r>
              <a:rPr sz="18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scores.</a:t>
            </a:r>
            <a:endParaRPr sz="1800">
              <a:latin typeface="Arial"/>
              <a:cs typeface="Arial"/>
            </a:endParaRPr>
          </a:p>
          <a:p>
            <a:pPr marL="379095" indent="-367030">
              <a:lnSpc>
                <a:spcPct val="100000"/>
              </a:lnSpc>
              <a:spcBef>
                <a:spcPts val="175"/>
              </a:spcBef>
              <a:buChar char="●"/>
              <a:tabLst>
                <a:tab pos="379095" algn="l"/>
                <a:tab pos="379730" algn="l"/>
              </a:tabLst>
            </a:pP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Extract 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model </a:t>
            </a:r>
            <a:r>
              <a:rPr sz="1800" spc="25" dirty="0">
                <a:solidFill>
                  <a:srgbClr val="FFFFFF"/>
                </a:solidFill>
                <a:latin typeface="Arial"/>
                <a:cs typeface="Arial"/>
              </a:rPr>
              <a:t>coeﬃcients</a:t>
            </a:r>
            <a:r>
              <a:rPr sz="1800" spc="-1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as</a:t>
            </a:r>
            <a:endParaRPr sz="1800">
              <a:latin typeface="Arial"/>
              <a:cs typeface="Arial"/>
            </a:endParaRPr>
          </a:p>
          <a:p>
            <a:pPr marL="379095">
              <a:lnSpc>
                <a:spcPct val="100000"/>
              </a:lnSpc>
              <a:spcBef>
                <a:spcPts val="315"/>
              </a:spcBef>
            </a:pP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importance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scores</a:t>
            </a:r>
            <a:r>
              <a:rPr sz="1800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(explanation).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063700" y="1751387"/>
            <a:ext cx="3775500" cy="29229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0925" y="573259"/>
            <a:ext cx="7820659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105" dirty="0"/>
              <a:t>Explanation </a:t>
            </a:r>
            <a:r>
              <a:rPr sz="3000" spc="70" dirty="0"/>
              <a:t>Generation </a:t>
            </a:r>
            <a:r>
              <a:rPr sz="3000" spc="165" dirty="0"/>
              <a:t>-- </a:t>
            </a:r>
            <a:r>
              <a:rPr sz="3000" spc="100" dirty="0"/>
              <a:t>Fitting</a:t>
            </a:r>
            <a:r>
              <a:rPr sz="3000" spc="-385" dirty="0"/>
              <a:t> </a:t>
            </a:r>
            <a:r>
              <a:rPr sz="3000" spc="75" dirty="0"/>
              <a:t>Surrogate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2564408" y="1513700"/>
            <a:ext cx="4015740" cy="654050"/>
          </a:xfrm>
          <a:prstGeom prst="rect">
            <a:avLst/>
          </a:prstGeom>
        </p:spPr>
        <p:txBody>
          <a:bodyPr vert="horz" wrap="square" lIns="0" tIns="5270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14"/>
              </a:spcBef>
            </a:pPr>
            <a:r>
              <a:rPr sz="1800" b="1" spc="-70" dirty="0">
                <a:solidFill>
                  <a:srgbClr val="FFFFFF"/>
                </a:solidFill>
                <a:latin typeface="Arial"/>
                <a:cs typeface="Arial"/>
              </a:rPr>
              <a:t>Black </a:t>
            </a:r>
            <a:r>
              <a:rPr sz="1800" b="1" spc="-95" dirty="0">
                <a:solidFill>
                  <a:srgbClr val="FFFFFF"/>
                </a:solidFill>
                <a:latin typeface="Arial"/>
                <a:cs typeface="Arial"/>
              </a:rPr>
              <a:t>box </a:t>
            </a:r>
            <a:r>
              <a:rPr sz="1800" b="1" spc="-55" dirty="0">
                <a:solidFill>
                  <a:srgbClr val="FFFFFF"/>
                </a:solidFill>
                <a:latin typeface="Arial"/>
                <a:cs typeface="Arial"/>
              </a:rPr>
              <a:t>is </a:t>
            </a:r>
            <a:r>
              <a:rPr sz="1800" b="1" spc="-40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1800" b="1" u="heavy" spc="-4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multi-class</a:t>
            </a:r>
            <a:r>
              <a:rPr sz="1800" b="1" u="heavy" spc="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sz="1800" b="1" u="heavy" spc="-4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classiﬁer</a:t>
            </a:r>
            <a:r>
              <a:rPr sz="1800" b="1" spc="-4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18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315"/>
              </a:spcBef>
            </a:pPr>
            <a:r>
              <a:rPr sz="1800" b="1" spc="-65" dirty="0">
                <a:solidFill>
                  <a:srgbClr val="FFFFFF"/>
                </a:solidFill>
                <a:latin typeface="Arial"/>
                <a:cs typeface="Arial"/>
              </a:rPr>
              <a:t>Surrogate </a:t>
            </a:r>
            <a:r>
              <a:rPr sz="1800" b="1" spc="-55" dirty="0">
                <a:solidFill>
                  <a:srgbClr val="FFFFFF"/>
                </a:solidFill>
                <a:latin typeface="Arial"/>
                <a:cs typeface="Arial"/>
              </a:rPr>
              <a:t>is </a:t>
            </a:r>
            <a:r>
              <a:rPr sz="1800" b="1" spc="-40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1800" b="1" spc="-30" dirty="0">
                <a:solidFill>
                  <a:srgbClr val="FFFFFF"/>
                </a:solidFill>
                <a:latin typeface="Arial"/>
                <a:cs typeface="Arial"/>
              </a:rPr>
              <a:t>(linear) </a:t>
            </a:r>
            <a:r>
              <a:rPr sz="1800" b="1" u="heavy" spc="-6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binary</a:t>
            </a:r>
            <a:r>
              <a:rPr sz="1800" b="1" u="heavy" spc="-7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sz="1800" b="1" u="heavy" spc="-4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classiﬁer</a:t>
            </a:r>
            <a:r>
              <a:rPr sz="1800" b="1" spc="-4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87900" y="1323625"/>
            <a:ext cx="966800" cy="966800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87897" y="3497224"/>
            <a:ext cx="1252855" cy="520065"/>
          </a:xfrm>
          <a:custGeom>
            <a:avLst/>
            <a:gdLst/>
            <a:ahLst/>
            <a:cxnLst/>
            <a:rect l="l" t="t" r="r" b="b"/>
            <a:pathLst>
              <a:path w="1252855" h="520064">
                <a:moveTo>
                  <a:pt x="1166148" y="519899"/>
                </a:move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166148" y="0"/>
                </a:lnTo>
                <a:lnTo>
                  <a:pt x="1214222" y="14558"/>
                </a:lnTo>
                <a:lnTo>
                  <a:pt x="1246204" y="53491"/>
                </a:lnTo>
                <a:lnTo>
                  <a:pt x="1252799" y="86651"/>
                </a:lnTo>
                <a:lnTo>
                  <a:pt x="1252799" y="433248"/>
                </a:lnTo>
                <a:lnTo>
                  <a:pt x="1245990" y="466977"/>
                </a:lnTo>
                <a:lnTo>
                  <a:pt x="1227420" y="494520"/>
                </a:lnTo>
                <a:lnTo>
                  <a:pt x="1199876" y="513090"/>
                </a:lnTo>
                <a:lnTo>
                  <a:pt x="1166148" y="519899"/>
                </a:lnTo>
                <a:close/>
              </a:path>
            </a:pathLst>
          </a:custGeom>
          <a:solidFill>
            <a:srgbClr val="039B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87897" y="3497224"/>
            <a:ext cx="1252855" cy="520065"/>
          </a:xfrm>
          <a:custGeom>
            <a:avLst/>
            <a:gdLst/>
            <a:ahLst/>
            <a:cxnLst/>
            <a:rect l="l" t="t" r="r" b="b"/>
            <a:pathLst>
              <a:path w="1252855" h="520064">
                <a:moveTo>
                  <a:pt x="0" y="86651"/>
                </a:move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166148" y="0"/>
                </a:lnTo>
                <a:lnTo>
                  <a:pt x="1214222" y="14558"/>
                </a:lnTo>
                <a:lnTo>
                  <a:pt x="1246204" y="53491"/>
                </a:lnTo>
                <a:lnTo>
                  <a:pt x="1252799" y="86651"/>
                </a:lnTo>
                <a:lnTo>
                  <a:pt x="1252799" y="433248"/>
                </a:lnTo>
                <a:lnTo>
                  <a:pt x="1245990" y="466977"/>
                </a:lnTo>
                <a:lnTo>
                  <a:pt x="1227420" y="494520"/>
                </a:lnTo>
                <a:lnTo>
                  <a:pt x="1199877" y="513090"/>
                </a:lnTo>
                <a:lnTo>
                  <a:pt x="1166148" y="519899"/>
                </a:ln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close/>
              </a:path>
            </a:pathLst>
          </a:custGeom>
          <a:ln w="9524">
            <a:solidFill>
              <a:srgbClr val="004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7887" y="2938387"/>
            <a:ext cx="1128395" cy="520065"/>
          </a:xfrm>
          <a:custGeom>
            <a:avLst/>
            <a:gdLst/>
            <a:ahLst/>
            <a:cxnLst/>
            <a:rect l="l" t="t" r="r" b="b"/>
            <a:pathLst>
              <a:path w="1128395" h="520064">
                <a:moveTo>
                  <a:pt x="1041348" y="519899"/>
                </a:move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041348" y="0"/>
                </a:lnTo>
                <a:lnTo>
                  <a:pt x="1089422" y="14558"/>
                </a:lnTo>
                <a:lnTo>
                  <a:pt x="1121404" y="53491"/>
                </a:lnTo>
                <a:lnTo>
                  <a:pt x="1127999" y="86651"/>
                </a:lnTo>
                <a:lnTo>
                  <a:pt x="1127999" y="433248"/>
                </a:lnTo>
                <a:lnTo>
                  <a:pt x="1121190" y="466977"/>
                </a:lnTo>
                <a:lnTo>
                  <a:pt x="1102620" y="494520"/>
                </a:lnTo>
                <a:lnTo>
                  <a:pt x="1075077" y="513090"/>
                </a:lnTo>
                <a:lnTo>
                  <a:pt x="1041348" y="519899"/>
                </a:lnTo>
                <a:close/>
              </a:path>
            </a:pathLst>
          </a:custGeom>
          <a:solidFill>
            <a:srgbClr val="558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87887" y="2938387"/>
            <a:ext cx="1128395" cy="520065"/>
          </a:xfrm>
          <a:custGeom>
            <a:avLst/>
            <a:gdLst/>
            <a:ahLst/>
            <a:cxnLst/>
            <a:rect l="l" t="t" r="r" b="b"/>
            <a:pathLst>
              <a:path w="1128395" h="520064">
                <a:moveTo>
                  <a:pt x="0" y="86651"/>
                </a:move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041348" y="0"/>
                </a:lnTo>
                <a:lnTo>
                  <a:pt x="1089422" y="14558"/>
                </a:lnTo>
                <a:lnTo>
                  <a:pt x="1121404" y="53491"/>
                </a:lnTo>
                <a:lnTo>
                  <a:pt x="1127999" y="86651"/>
                </a:lnTo>
                <a:lnTo>
                  <a:pt x="1127999" y="433248"/>
                </a:lnTo>
                <a:lnTo>
                  <a:pt x="1121190" y="466977"/>
                </a:lnTo>
                <a:lnTo>
                  <a:pt x="1102620" y="494520"/>
                </a:lnTo>
                <a:lnTo>
                  <a:pt x="1075077" y="513090"/>
                </a:lnTo>
                <a:lnTo>
                  <a:pt x="1041348" y="519899"/>
                </a:ln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close/>
              </a:path>
            </a:pathLst>
          </a:custGeom>
          <a:ln w="9524">
            <a:solidFill>
              <a:srgbClr val="004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87899" y="2379574"/>
            <a:ext cx="1826260" cy="520065"/>
          </a:xfrm>
          <a:custGeom>
            <a:avLst/>
            <a:gdLst/>
            <a:ahLst/>
            <a:cxnLst/>
            <a:rect l="l" t="t" r="r" b="b"/>
            <a:pathLst>
              <a:path w="1826260" h="520064">
                <a:moveTo>
                  <a:pt x="1739448" y="519899"/>
                </a:move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739448" y="0"/>
                </a:lnTo>
                <a:lnTo>
                  <a:pt x="1787522" y="14558"/>
                </a:lnTo>
                <a:lnTo>
                  <a:pt x="1819504" y="53491"/>
                </a:lnTo>
                <a:lnTo>
                  <a:pt x="1826099" y="86651"/>
                </a:lnTo>
                <a:lnTo>
                  <a:pt x="1826099" y="433248"/>
                </a:lnTo>
                <a:lnTo>
                  <a:pt x="1819290" y="466977"/>
                </a:lnTo>
                <a:lnTo>
                  <a:pt x="1800720" y="494520"/>
                </a:lnTo>
                <a:lnTo>
                  <a:pt x="1773177" y="513090"/>
                </a:lnTo>
                <a:lnTo>
                  <a:pt x="1739448" y="519899"/>
                </a:lnTo>
                <a:close/>
              </a:path>
            </a:pathLst>
          </a:custGeom>
          <a:solidFill>
            <a:srgbClr val="00968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87899" y="2379574"/>
            <a:ext cx="1826260" cy="520065"/>
          </a:xfrm>
          <a:custGeom>
            <a:avLst/>
            <a:gdLst/>
            <a:ahLst/>
            <a:cxnLst/>
            <a:rect l="l" t="t" r="r" b="b"/>
            <a:pathLst>
              <a:path w="1826260" h="520064">
                <a:moveTo>
                  <a:pt x="0" y="86651"/>
                </a:move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739448" y="0"/>
                </a:lnTo>
                <a:lnTo>
                  <a:pt x="1787522" y="14558"/>
                </a:lnTo>
                <a:lnTo>
                  <a:pt x="1819504" y="53491"/>
                </a:lnTo>
                <a:lnTo>
                  <a:pt x="1826099" y="86651"/>
                </a:lnTo>
                <a:lnTo>
                  <a:pt x="1826099" y="433248"/>
                </a:lnTo>
                <a:lnTo>
                  <a:pt x="1819290" y="466977"/>
                </a:lnTo>
                <a:lnTo>
                  <a:pt x="1800720" y="494520"/>
                </a:lnTo>
                <a:lnTo>
                  <a:pt x="1773177" y="513090"/>
                </a:lnTo>
                <a:lnTo>
                  <a:pt x="1739448" y="519899"/>
                </a:ln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close/>
              </a:path>
            </a:pathLst>
          </a:custGeom>
          <a:ln w="9524">
            <a:solidFill>
              <a:srgbClr val="004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87897" y="4056050"/>
            <a:ext cx="1252855" cy="520065"/>
          </a:xfrm>
          <a:custGeom>
            <a:avLst/>
            <a:gdLst/>
            <a:ahLst/>
            <a:cxnLst/>
            <a:rect l="l" t="t" r="r" b="b"/>
            <a:pathLst>
              <a:path w="1252855" h="520064">
                <a:moveTo>
                  <a:pt x="1166148" y="519899"/>
                </a:move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166148" y="0"/>
                </a:lnTo>
                <a:lnTo>
                  <a:pt x="1214222" y="14558"/>
                </a:lnTo>
                <a:lnTo>
                  <a:pt x="1246204" y="53491"/>
                </a:lnTo>
                <a:lnTo>
                  <a:pt x="1252799" y="86651"/>
                </a:lnTo>
                <a:lnTo>
                  <a:pt x="1252799" y="433248"/>
                </a:lnTo>
                <a:lnTo>
                  <a:pt x="1245990" y="466977"/>
                </a:lnTo>
                <a:lnTo>
                  <a:pt x="1227420" y="494520"/>
                </a:lnTo>
                <a:lnTo>
                  <a:pt x="1199876" y="513090"/>
                </a:lnTo>
                <a:lnTo>
                  <a:pt x="1166148" y="519899"/>
                </a:lnTo>
                <a:close/>
              </a:path>
            </a:pathLst>
          </a:custGeom>
          <a:solidFill>
            <a:srgbClr val="039B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87897" y="4056050"/>
            <a:ext cx="1252855" cy="520065"/>
          </a:xfrm>
          <a:custGeom>
            <a:avLst/>
            <a:gdLst/>
            <a:ahLst/>
            <a:cxnLst/>
            <a:rect l="l" t="t" r="r" b="b"/>
            <a:pathLst>
              <a:path w="1252855" h="520064">
                <a:moveTo>
                  <a:pt x="0" y="86651"/>
                </a:move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166148" y="0"/>
                </a:lnTo>
                <a:lnTo>
                  <a:pt x="1214222" y="14558"/>
                </a:lnTo>
                <a:lnTo>
                  <a:pt x="1246204" y="53491"/>
                </a:lnTo>
                <a:lnTo>
                  <a:pt x="1252799" y="86651"/>
                </a:lnTo>
                <a:lnTo>
                  <a:pt x="1252799" y="433248"/>
                </a:lnTo>
                <a:lnTo>
                  <a:pt x="1245990" y="466977"/>
                </a:lnTo>
                <a:lnTo>
                  <a:pt x="1227420" y="494520"/>
                </a:lnTo>
                <a:lnTo>
                  <a:pt x="1199877" y="513090"/>
                </a:lnTo>
                <a:lnTo>
                  <a:pt x="1166148" y="519899"/>
                </a:ln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close/>
              </a:path>
            </a:pathLst>
          </a:custGeom>
          <a:ln w="9524">
            <a:solidFill>
              <a:srgbClr val="004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87887" y="4614862"/>
            <a:ext cx="1128395" cy="520065"/>
          </a:xfrm>
          <a:custGeom>
            <a:avLst/>
            <a:gdLst/>
            <a:ahLst/>
            <a:cxnLst/>
            <a:rect l="l" t="t" r="r" b="b"/>
            <a:pathLst>
              <a:path w="1128395" h="520064">
                <a:moveTo>
                  <a:pt x="1041348" y="519899"/>
                </a:move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041348" y="0"/>
                </a:lnTo>
                <a:lnTo>
                  <a:pt x="1089422" y="14558"/>
                </a:lnTo>
                <a:lnTo>
                  <a:pt x="1121404" y="53491"/>
                </a:lnTo>
                <a:lnTo>
                  <a:pt x="1127999" y="86651"/>
                </a:lnTo>
                <a:lnTo>
                  <a:pt x="1127999" y="433248"/>
                </a:lnTo>
                <a:lnTo>
                  <a:pt x="1121190" y="466977"/>
                </a:lnTo>
                <a:lnTo>
                  <a:pt x="1102620" y="494520"/>
                </a:lnTo>
                <a:lnTo>
                  <a:pt x="1075077" y="513090"/>
                </a:lnTo>
                <a:lnTo>
                  <a:pt x="1041348" y="519899"/>
                </a:lnTo>
                <a:close/>
              </a:path>
            </a:pathLst>
          </a:custGeom>
          <a:solidFill>
            <a:srgbClr val="558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87887" y="4614862"/>
            <a:ext cx="1128395" cy="520065"/>
          </a:xfrm>
          <a:custGeom>
            <a:avLst/>
            <a:gdLst/>
            <a:ahLst/>
            <a:cxnLst/>
            <a:rect l="l" t="t" r="r" b="b"/>
            <a:pathLst>
              <a:path w="1128395" h="520064">
                <a:moveTo>
                  <a:pt x="0" y="86651"/>
                </a:move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041348" y="0"/>
                </a:lnTo>
                <a:lnTo>
                  <a:pt x="1089422" y="14558"/>
                </a:lnTo>
                <a:lnTo>
                  <a:pt x="1121404" y="53491"/>
                </a:lnTo>
                <a:lnTo>
                  <a:pt x="1127999" y="86651"/>
                </a:lnTo>
                <a:lnTo>
                  <a:pt x="1127999" y="433248"/>
                </a:lnTo>
                <a:lnTo>
                  <a:pt x="1121190" y="466977"/>
                </a:lnTo>
                <a:lnTo>
                  <a:pt x="1102620" y="494520"/>
                </a:lnTo>
                <a:lnTo>
                  <a:pt x="1075077" y="513090"/>
                </a:lnTo>
                <a:lnTo>
                  <a:pt x="1041348" y="519899"/>
                </a:ln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close/>
              </a:path>
            </a:pathLst>
          </a:custGeom>
          <a:ln w="9524">
            <a:solidFill>
              <a:srgbClr val="004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526538" y="2479568"/>
            <a:ext cx="1452880" cy="2535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668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Comic Sans MS"/>
                <a:cs typeface="Comic Sans MS"/>
              </a:rPr>
              <a:t>MALAMUTE</a:t>
            </a:r>
            <a:endParaRPr sz="1800">
              <a:latin typeface="Comic Sans MS"/>
              <a:cs typeface="Comic Sans MS"/>
            </a:endParaRPr>
          </a:p>
          <a:p>
            <a:pPr marL="12700" marR="482600" indent="18415">
              <a:lnSpc>
                <a:spcPct val="203700"/>
              </a:lnSpc>
            </a:pPr>
            <a:r>
              <a:rPr sz="1800" b="1" spc="-5" dirty="0">
                <a:latin typeface="Comic Sans MS"/>
                <a:cs typeface="Comic Sans MS"/>
              </a:rPr>
              <a:t>HUSKY  ESKIMO  ESKIMO  HUSKY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715779" y="2703693"/>
            <a:ext cx="17100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80" dirty="0">
                <a:solidFill>
                  <a:srgbClr val="8BC34A"/>
                </a:solidFill>
                <a:latin typeface="Arial"/>
                <a:cs typeface="Arial"/>
              </a:rPr>
              <a:t>Explained</a:t>
            </a:r>
            <a:r>
              <a:rPr sz="1800" b="1" spc="-85" dirty="0">
                <a:solidFill>
                  <a:srgbClr val="8BC34A"/>
                </a:solidFill>
                <a:latin typeface="Arial"/>
                <a:cs typeface="Arial"/>
              </a:rPr>
              <a:t> </a:t>
            </a:r>
            <a:r>
              <a:rPr sz="1800" b="1" spc="-80" dirty="0">
                <a:solidFill>
                  <a:srgbClr val="8BC34A"/>
                </a:solidFill>
                <a:latin typeface="Arial"/>
                <a:cs typeface="Arial"/>
              </a:rPr>
              <a:t>Class:</a:t>
            </a:r>
            <a:endParaRPr sz="18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007987" y="3155537"/>
            <a:ext cx="1128395" cy="520065"/>
          </a:xfrm>
          <a:custGeom>
            <a:avLst/>
            <a:gdLst/>
            <a:ahLst/>
            <a:cxnLst/>
            <a:rect l="l" t="t" r="r" b="b"/>
            <a:pathLst>
              <a:path w="1128395" h="520064">
                <a:moveTo>
                  <a:pt x="1041348" y="519899"/>
                </a:move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041348" y="0"/>
                </a:lnTo>
                <a:lnTo>
                  <a:pt x="1089422" y="14558"/>
                </a:lnTo>
                <a:lnTo>
                  <a:pt x="1121404" y="53491"/>
                </a:lnTo>
                <a:lnTo>
                  <a:pt x="1127999" y="86651"/>
                </a:lnTo>
                <a:lnTo>
                  <a:pt x="1127999" y="433248"/>
                </a:lnTo>
                <a:lnTo>
                  <a:pt x="1121190" y="466977"/>
                </a:lnTo>
                <a:lnTo>
                  <a:pt x="1102620" y="494520"/>
                </a:lnTo>
                <a:lnTo>
                  <a:pt x="1075077" y="513090"/>
                </a:lnTo>
                <a:lnTo>
                  <a:pt x="1041348" y="519899"/>
                </a:lnTo>
                <a:close/>
              </a:path>
            </a:pathLst>
          </a:custGeom>
          <a:solidFill>
            <a:srgbClr val="558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007987" y="3155537"/>
            <a:ext cx="1128395" cy="520065"/>
          </a:xfrm>
          <a:custGeom>
            <a:avLst/>
            <a:gdLst/>
            <a:ahLst/>
            <a:cxnLst/>
            <a:rect l="l" t="t" r="r" b="b"/>
            <a:pathLst>
              <a:path w="1128395" h="520064">
                <a:moveTo>
                  <a:pt x="0" y="86651"/>
                </a:move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041348" y="0"/>
                </a:lnTo>
                <a:lnTo>
                  <a:pt x="1089422" y="14558"/>
                </a:lnTo>
                <a:lnTo>
                  <a:pt x="1121404" y="53491"/>
                </a:lnTo>
                <a:lnTo>
                  <a:pt x="1127999" y="86651"/>
                </a:lnTo>
                <a:lnTo>
                  <a:pt x="1127999" y="433248"/>
                </a:lnTo>
                <a:lnTo>
                  <a:pt x="1121190" y="466977"/>
                </a:lnTo>
                <a:lnTo>
                  <a:pt x="1102620" y="494520"/>
                </a:lnTo>
                <a:lnTo>
                  <a:pt x="1075077" y="513090"/>
                </a:lnTo>
                <a:lnTo>
                  <a:pt x="1041348" y="519899"/>
                </a:ln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close/>
              </a:path>
            </a:pathLst>
          </a:custGeom>
          <a:ln w="9524">
            <a:solidFill>
              <a:srgbClr val="004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4165600" y="3255531"/>
            <a:ext cx="8128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Comic Sans MS"/>
                <a:cs typeface="Comic Sans MS"/>
              </a:rPr>
              <a:t>HUSKY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8548499" y="1413624"/>
            <a:ext cx="207645" cy="830580"/>
          </a:xfrm>
          <a:custGeom>
            <a:avLst/>
            <a:gdLst/>
            <a:ahLst/>
            <a:cxnLst/>
            <a:rect l="l" t="t" r="r" b="b"/>
            <a:pathLst>
              <a:path w="207645" h="830580">
                <a:moveTo>
                  <a:pt x="0" y="830399"/>
                </a:moveTo>
                <a:lnTo>
                  <a:pt x="0" y="207599"/>
                </a:lnTo>
                <a:lnTo>
                  <a:pt x="207599" y="0"/>
                </a:lnTo>
                <a:lnTo>
                  <a:pt x="207599" y="622799"/>
                </a:lnTo>
                <a:lnTo>
                  <a:pt x="0" y="830399"/>
                </a:lnTo>
                <a:close/>
              </a:path>
            </a:pathLst>
          </a:custGeom>
          <a:solidFill>
            <a:srgbClr val="CBBB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823699" y="1413624"/>
            <a:ext cx="932815" cy="207645"/>
          </a:xfrm>
          <a:custGeom>
            <a:avLst/>
            <a:gdLst/>
            <a:ahLst/>
            <a:cxnLst/>
            <a:rect l="l" t="t" r="r" b="b"/>
            <a:pathLst>
              <a:path w="932815" h="207644">
                <a:moveTo>
                  <a:pt x="724799" y="207599"/>
                </a:moveTo>
                <a:lnTo>
                  <a:pt x="0" y="207599"/>
                </a:lnTo>
                <a:lnTo>
                  <a:pt x="207599" y="0"/>
                </a:lnTo>
                <a:lnTo>
                  <a:pt x="932399" y="0"/>
                </a:lnTo>
                <a:lnTo>
                  <a:pt x="724799" y="207599"/>
                </a:lnTo>
                <a:close/>
              </a:path>
            </a:pathLst>
          </a:custGeom>
          <a:solidFill>
            <a:srgbClr val="FFEE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823699" y="1413624"/>
            <a:ext cx="932815" cy="830580"/>
          </a:xfrm>
          <a:custGeom>
            <a:avLst/>
            <a:gdLst/>
            <a:ahLst/>
            <a:cxnLst/>
            <a:rect l="l" t="t" r="r" b="b"/>
            <a:pathLst>
              <a:path w="932815" h="830580">
                <a:moveTo>
                  <a:pt x="0" y="207599"/>
                </a:moveTo>
                <a:lnTo>
                  <a:pt x="207599" y="0"/>
                </a:lnTo>
                <a:lnTo>
                  <a:pt x="932399" y="0"/>
                </a:lnTo>
                <a:lnTo>
                  <a:pt x="932399" y="622799"/>
                </a:lnTo>
                <a:lnTo>
                  <a:pt x="724799" y="830399"/>
                </a:lnTo>
                <a:lnTo>
                  <a:pt x="0" y="830399"/>
                </a:lnTo>
                <a:lnTo>
                  <a:pt x="0" y="207599"/>
                </a:lnTo>
                <a:close/>
              </a:path>
            </a:pathLst>
          </a:custGeom>
          <a:ln w="9524">
            <a:solidFill>
              <a:srgbClr val="004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823699" y="1413624"/>
            <a:ext cx="932815" cy="207645"/>
          </a:xfrm>
          <a:custGeom>
            <a:avLst/>
            <a:gdLst/>
            <a:ahLst/>
            <a:cxnLst/>
            <a:rect l="l" t="t" r="r" b="b"/>
            <a:pathLst>
              <a:path w="932815" h="207644">
                <a:moveTo>
                  <a:pt x="0" y="207599"/>
                </a:moveTo>
                <a:lnTo>
                  <a:pt x="724799" y="207599"/>
                </a:lnTo>
                <a:lnTo>
                  <a:pt x="932399" y="0"/>
                </a:lnTo>
              </a:path>
            </a:pathLst>
          </a:custGeom>
          <a:ln w="9524">
            <a:solidFill>
              <a:srgbClr val="004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548499" y="1621224"/>
            <a:ext cx="0" cy="622935"/>
          </a:xfrm>
          <a:custGeom>
            <a:avLst/>
            <a:gdLst/>
            <a:ahLst/>
            <a:cxnLst/>
            <a:rect l="l" t="t" r="r" b="b"/>
            <a:pathLst>
              <a:path h="622935">
                <a:moveTo>
                  <a:pt x="0" y="0"/>
                </a:moveTo>
                <a:lnTo>
                  <a:pt x="0" y="622799"/>
                </a:lnTo>
              </a:path>
            </a:pathLst>
          </a:custGeom>
          <a:ln w="9524">
            <a:solidFill>
              <a:srgbClr val="004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7823699" y="1621224"/>
            <a:ext cx="720090" cy="622935"/>
          </a:xfrm>
          <a:prstGeom prst="rect">
            <a:avLst/>
          </a:prstGeom>
          <a:solidFill>
            <a:srgbClr val="FFEB37"/>
          </a:solidFill>
        </p:spPr>
        <p:txBody>
          <a:bodyPr vert="horz" wrap="square" lIns="0" tIns="571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5"/>
              </a:spcBef>
            </a:pPr>
            <a:endParaRPr sz="1200">
              <a:latin typeface="Times New Roman"/>
              <a:cs typeface="Times New Roman"/>
            </a:endParaRPr>
          </a:p>
          <a:p>
            <a:pPr marL="218440" marR="110489" indent="-95885">
              <a:lnSpc>
                <a:spcPct val="101600"/>
              </a:lnSpc>
              <a:spcBef>
                <a:spcPts val="5"/>
              </a:spcBef>
            </a:pPr>
            <a:r>
              <a:rPr sz="800" b="1" spc="-5" dirty="0">
                <a:latin typeface="Arial"/>
                <a:cs typeface="Arial"/>
              </a:rPr>
              <a:t>Surrogate  </a:t>
            </a:r>
            <a:r>
              <a:rPr sz="800" b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labels</a:t>
            </a:r>
            <a:endParaRPr sz="80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7503297" y="3437875"/>
            <a:ext cx="1252855" cy="520065"/>
          </a:xfrm>
          <a:custGeom>
            <a:avLst/>
            <a:gdLst/>
            <a:ahLst/>
            <a:cxnLst/>
            <a:rect l="l" t="t" r="r" b="b"/>
            <a:pathLst>
              <a:path w="1252854" h="520064">
                <a:moveTo>
                  <a:pt x="1166148" y="519899"/>
                </a:moveTo>
                <a:lnTo>
                  <a:pt x="86651" y="519899"/>
                </a:lnTo>
                <a:lnTo>
                  <a:pt x="52923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lnTo>
                  <a:pt x="6809" y="52922"/>
                </a:lnTo>
                <a:lnTo>
                  <a:pt x="25379" y="25379"/>
                </a:lnTo>
                <a:lnTo>
                  <a:pt x="52923" y="6809"/>
                </a:lnTo>
                <a:lnTo>
                  <a:pt x="86651" y="0"/>
                </a:lnTo>
                <a:lnTo>
                  <a:pt x="1166148" y="0"/>
                </a:lnTo>
                <a:lnTo>
                  <a:pt x="1214223" y="14558"/>
                </a:lnTo>
                <a:lnTo>
                  <a:pt x="1246204" y="53491"/>
                </a:lnTo>
                <a:lnTo>
                  <a:pt x="1252799" y="86651"/>
                </a:lnTo>
                <a:lnTo>
                  <a:pt x="1252799" y="433248"/>
                </a:lnTo>
                <a:lnTo>
                  <a:pt x="1245990" y="466977"/>
                </a:lnTo>
                <a:lnTo>
                  <a:pt x="1227420" y="494520"/>
                </a:lnTo>
                <a:lnTo>
                  <a:pt x="1199877" y="513090"/>
                </a:lnTo>
                <a:lnTo>
                  <a:pt x="1166148" y="519899"/>
                </a:lnTo>
                <a:close/>
              </a:path>
            </a:pathLst>
          </a:custGeom>
          <a:solidFill>
            <a:srgbClr val="039B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503297" y="3437875"/>
            <a:ext cx="1252855" cy="520065"/>
          </a:xfrm>
          <a:custGeom>
            <a:avLst/>
            <a:gdLst/>
            <a:ahLst/>
            <a:cxnLst/>
            <a:rect l="l" t="t" r="r" b="b"/>
            <a:pathLst>
              <a:path w="1252854" h="520064">
                <a:moveTo>
                  <a:pt x="0" y="86651"/>
                </a:moveTo>
                <a:lnTo>
                  <a:pt x="6809" y="52922"/>
                </a:lnTo>
                <a:lnTo>
                  <a:pt x="25379" y="25379"/>
                </a:lnTo>
                <a:lnTo>
                  <a:pt x="52923" y="6809"/>
                </a:lnTo>
                <a:lnTo>
                  <a:pt x="86651" y="0"/>
                </a:lnTo>
                <a:lnTo>
                  <a:pt x="1166148" y="0"/>
                </a:lnTo>
                <a:lnTo>
                  <a:pt x="1214223" y="14558"/>
                </a:lnTo>
                <a:lnTo>
                  <a:pt x="1246204" y="53491"/>
                </a:lnTo>
                <a:lnTo>
                  <a:pt x="1252799" y="86651"/>
                </a:lnTo>
                <a:lnTo>
                  <a:pt x="1252799" y="433248"/>
                </a:lnTo>
                <a:lnTo>
                  <a:pt x="1245990" y="466977"/>
                </a:lnTo>
                <a:lnTo>
                  <a:pt x="1227420" y="494520"/>
                </a:lnTo>
                <a:lnTo>
                  <a:pt x="1199877" y="513090"/>
                </a:lnTo>
                <a:lnTo>
                  <a:pt x="1166148" y="519899"/>
                </a:lnTo>
                <a:lnTo>
                  <a:pt x="86651" y="519899"/>
                </a:lnTo>
                <a:lnTo>
                  <a:pt x="52923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close/>
              </a:path>
            </a:pathLst>
          </a:custGeom>
          <a:ln w="9524">
            <a:solidFill>
              <a:srgbClr val="004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628087" y="2879037"/>
            <a:ext cx="1128395" cy="520065"/>
          </a:xfrm>
          <a:custGeom>
            <a:avLst/>
            <a:gdLst/>
            <a:ahLst/>
            <a:cxnLst/>
            <a:rect l="l" t="t" r="r" b="b"/>
            <a:pathLst>
              <a:path w="1128395" h="520064">
                <a:moveTo>
                  <a:pt x="1041348" y="519899"/>
                </a:move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041348" y="0"/>
                </a:lnTo>
                <a:lnTo>
                  <a:pt x="1089422" y="14558"/>
                </a:lnTo>
                <a:lnTo>
                  <a:pt x="1121403" y="53491"/>
                </a:lnTo>
                <a:lnTo>
                  <a:pt x="1127999" y="86651"/>
                </a:lnTo>
                <a:lnTo>
                  <a:pt x="1127999" y="433248"/>
                </a:lnTo>
                <a:lnTo>
                  <a:pt x="1121190" y="466977"/>
                </a:lnTo>
                <a:lnTo>
                  <a:pt x="1102620" y="494520"/>
                </a:lnTo>
                <a:lnTo>
                  <a:pt x="1075077" y="513090"/>
                </a:lnTo>
                <a:lnTo>
                  <a:pt x="1041348" y="519899"/>
                </a:lnTo>
                <a:close/>
              </a:path>
            </a:pathLst>
          </a:custGeom>
          <a:solidFill>
            <a:srgbClr val="558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628087" y="2879037"/>
            <a:ext cx="1128395" cy="520065"/>
          </a:xfrm>
          <a:custGeom>
            <a:avLst/>
            <a:gdLst/>
            <a:ahLst/>
            <a:cxnLst/>
            <a:rect l="l" t="t" r="r" b="b"/>
            <a:pathLst>
              <a:path w="1128395" h="520064">
                <a:moveTo>
                  <a:pt x="0" y="86651"/>
                </a:move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041348" y="0"/>
                </a:lnTo>
                <a:lnTo>
                  <a:pt x="1089422" y="14558"/>
                </a:lnTo>
                <a:lnTo>
                  <a:pt x="1121403" y="53491"/>
                </a:lnTo>
                <a:lnTo>
                  <a:pt x="1127999" y="86651"/>
                </a:lnTo>
                <a:lnTo>
                  <a:pt x="1127999" y="433248"/>
                </a:lnTo>
                <a:lnTo>
                  <a:pt x="1121190" y="466977"/>
                </a:lnTo>
                <a:lnTo>
                  <a:pt x="1102620" y="494520"/>
                </a:lnTo>
                <a:lnTo>
                  <a:pt x="1075077" y="513090"/>
                </a:lnTo>
                <a:lnTo>
                  <a:pt x="1041348" y="519899"/>
                </a:ln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close/>
              </a:path>
            </a:pathLst>
          </a:custGeom>
          <a:ln w="9524">
            <a:solidFill>
              <a:srgbClr val="004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930000" y="2320225"/>
            <a:ext cx="1826260" cy="520065"/>
          </a:xfrm>
          <a:custGeom>
            <a:avLst/>
            <a:gdLst/>
            <a:ahLst/>
            <a:cxnLst/>
            <a:rect l="l" t="t" r="r" b="b"/>
            <a:pathLst>
              <a:path w="1826259" h="520064">
                <a:moveTo>
                  <a:pt x="1739448" y="519899"/>
                </a:move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739448" y="0"/>
                </a:lnTo>
                <a:lnTo>
                  <a:pt x="1787522" y="14558"/>
                </a:lnTo>
                <a:lnTo>
                  <a:pt x="1819503" y="53491"/>
                </a:lnTo>
                <a:lnTo>
                  <a:pt x="1826099" y="86651"/>
                </a:lnTo>
                <a:lnTo>
                  <a:pt x="1826099" y="433248"/>
                </a:lnTo>
                <a:lnTo>
                  <a:pt x="1819290" y="466977"/>
                </a:lnTo>
                <a:lnTo>
                  <a:pt x="1800720" y="494520"/>
                </a:lnTo>
                <a:lnTo>
                  <a:pt x="1773177" y="513090"/>
                </a:lnTo>
                <a:lnTo>
                  <a:pt x="1739448" y="519899"/>
                </a:lnTo>
                <a:close/>
              </a:path>
            </a:pathLst>
          </a:custGeom>
          <a:solidFill>
            <a:srgbClr val="00968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930000" y="2320225"/>
            <a:ext cx="1826260" cy="520065"/>
          </a:xfrm>
          <a:custGeom>
            <a:avLst/>
            <a:gdLst/>
            <a:ahLst/>
            <a:cxnLst/>
            <a:rect l="l" t="t" r="r" b="b"/>
            <a:pathLst>
              <a:path w="1826259" h="520064">
                <a:moveTo>
                  <a:pt x="0" y="86651"/>
                </a:move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739448" y="0"/>
                </a:lnTo>
                <a:lnTo>
                  <a:pt x="1787522" y="14558"/>
                </a:lnTo>
                <a:lnTo>
                  <a:pt x="1819503" y="53491"/>
                </a:lnTo>
                <a:lnTo>
                  <a:pt x="1826099" y="86651"/>
                </a:lnTo>
                <a:lnTo>
                  <a:pt x="1826099" y="433248"/>
                </a:lnTo>
                <a:lnTo>
                  <a:pt x="1819290" y="466977"/>
                </a:lnTo>
                <a:lnTo>
                  <a:pt x="1800720" y="494520"/>
                </a:lnTo>
                <a:lnTo>
                  <a:pt x="1773177" y="513090"/>
                </a:lnTo>
                <a:lnTo>
                  <a:pt x="1739448" y="519899"/>
                </a:ln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close/>
              </a:path>
            </a:pathLst>
          </a:custGeom>
          <a:ln w="9524">
            <a:solidFill>
              <a:srgbClr val="004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503297" y="3996699"/>
            <a:ext cx="1252855" cy="520065"/>
          </a:xfrm>
          <a:custGeom>
            <a:avLst/>
            <a:gdLst/>
            <a:ahLst/>
            <a:cxnLst/>
            <a:rect l="l" t="t" r="r" b="b"/>
            <a:pathLst>
              <a:path w="1252854" h="520064">
                <a:moveTo>
                  <a:pt x="1166148" y="519899"/>
                </a:moveTo>
                <a:lnTo>
                  <a:pt x="86651" y="519899"/>
                </a:lnTo>
                <a:lnTo>
                  <a:pt x="52923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lnTo>
                  <a:pt x="6809" y="52922"/>
                </a:lnTo>
                <a:lnTo>
                  <a:pt x="25379" y="25379"/>
                </a:lnTo>
                <a:lnTo>
                  <a:pt x="52923" y="6809"/>
                </a:lnTo>
                <a:lnTo>
                  <a:pt x="86651" y="0"/>
                </a:lnTo>
                <a:lnTo>
                  <a:pt x="1166148" y="0"/>
                </a:lnTo>
                <a:lnTo>
                  <a:pt x="1214223" y="14558"/>
                </a:lnTo>
                <a:lnTo>
                  <a:pt x="1246204" y="53491"/>
                </a:lnTo>
                <a:lnTo>
                  <a:pt x="1252799" y="86651"/>
                </a:lnTo>
                <a:lnTo>
                  <a:pt x="1252799" y="433248"/>
                </a:lnTo>
                <a:lnTo>
                  <a:pt x="1245990" y="466977"/>
                </a:lnTo>
                <a:lnTo>
                  <a:pt x="1227420" y="494520"/>
                </a:lnTo>
                <a:lnTo>
                  <a:pt x="1199877" y="513090"/>
                </a:lnTo>
                <a:lnTo>
                  <a:pt x="1166148" y="519899"/>
                </a:lnTo>
                <a:close/>
              </a:path>
            </a:pathLst>
          </a:custGeom>
          <a:solidFill>
            <a:srgbClr val="039B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503297" y="3996699"/>
            <a:ext cx="1252855" cy="520065"/>
          </a:xfrm>
          <a:custGeom>
            <a:avLst/>
            <a:gdLst/>
            <a:ahLst/>
            <a:cxnLst/>
            <a:rect l="l" t="t" r="r" b="b"/>
            <a:pathLst>
              <a:path w="1252854" h="520064">
                <a:moveTo>
                  <a:pt x="0" y="86651"/>
                </a:moveTo>
                <a:lnTo>
                  <a:pt x="6809" y="52922"/>
                </a:lnTo>
                <a:lnTo>
                  <a:pt x="25379" y="25379"/>
                </a:lnTo>
                <a:lnTo>
                  <a:pt x="52923" y="6809"/>
                </a:lnTo>
                <a:lnTo>
                  <a:pt x="86651" y="0"/>
                </a:lnTo>
                <a:lnTo>
                  <a:pt x="1166148" y="0"/>
                </a:lnTo>
                <a:lnTo>
                  <a:pt x="1214223" y="14558"/>
                </a:lnTo>
                <a:lnTo>
                  <a:pt x="1246204" y="53491"/>
                </a:lnTo>
                <a:lnTo>
                  <a:pt x="1252799" y="86651"/>
                </a:lnTo>
                <a:lnTo>
                  <a:pt x="1252799" y="433248"/>
                </a:lnTo>
                <a:lnTo>
                  <a:pt x="1245990" y="466977"/>
                </a:lnTo>
                <a:lnTo>
                  <a:pt x="1227420" y="494520"/>
                </a:lnTo>
                <a:lnTo>
                  <a:pt x="1199877" y="513090"/>
                </a:lnTo>
                <a:lnTo>
                  <a:pt x="1166148" y="519899"/>
                </a:lnTo>
                <a:lnTo>
                  <a:pt x="86651" y="519899"/>
                </a:lnTo>
                <a:lnTo>
                  <a:pt x="52923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close/>
              </a:path>
            </a:pathLst>
          </a:custGeom>
          <a:ln w="9524">
            <a:solidFill>
              <a:srgbClr val="004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628087" y="4555512"/>
            <a:ext cx="1128395" cy="520065"/>
          </a:xfrm>
          <a:custGeom>
            <a:avLst/>
            <a:gdLst/>
            <a:ahLst/>
            <a:cxnLst/>
            <a:rect l="l" t="t" r="r" b="b"/>
            <a:pathLst>
              <a:path w="1128395" h="520064">
                <a:moveTo>
                  <a:pt x="1041348" y="519899"/>
                </a:move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041348" y="0"/>
                </a:lnTo>
                <a:lnTo>
                  <a:pt x="1089422" y="14558"/>
                </a:lnTo>
                <a:lnTo>
                  <a:pt x="1121403" y="53491"/>
                </a:lnTo>
                <a:lnTo>
                  <a:pt x="1127999" y="86651"/>
                </a:lnTo>
                <a:lnTo>
                  <a:pt x="1127999" y="433248"/>
                </a:lnTo>
                <a:lnTo>
                  <a:pt x="1121190" y="466977"/>
                </a:lnTo>
                <a:lnTo>
                  <a:pt x="1102620" y="494520"/>
                </a:lnTo>
                <a:lnTo>
                  <a:pt x="1075077" y="513090"/>
                </a:lnTo>
                <a:lnTo>
                  <a:pt x="1041348" y="519899"/>
                </a:lnTo>
                <a:close/>
              </a:path>
            </a:pathLst>
          </a:custGeom>
          <a:solidFill>
            <a:srgbClr val="558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628087" y="4555512"/>
            <a:ext cx="1128395" cy="520065"/>
          </a:xfrm>
          <a:custGeom>
            <a:avLst/>
            <a:gdLst/>
            <a:ahLst/>
            <a:cxnLst/>
            <a:rect l="l" t="t" r="r" b="b"/>
            <a:pathLst>
              <a:path w="1128395" h="520064">
                <a:moveTo>
                  <a:pt x="0" y="86651"/>
                </a:move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041348" y="0"/>
                </a:lnTo>
                <a:lnTo>
                  <a:pt x="1089422" y="14558"/>
                </a:lnTo>
                <a:lnTo>
                  <a:pt x="1121403" y="53491"/>
                </a:lnTo>
                <a:lnTo>
                  <a:pt x="1127999" y="86651"/>
                </a:lnTo>
                <a:lnTo>
                  <a:pt x="1127999" y="433248"/>
                </a:lnTo>
                <a:lnTo>
                  <a:pt x="1121190" y="466977"/>
                </a:lnTo>
                <a:lnTo>
                  <a:pt x="1102620" y="494520"/>
                </a:lnTo>
                <a:lnTo>
                  <a:pt x="1075077" y="513090"/>
                </a:lnTo>
                <a:lnTo>
                  <a:pt x="1041348" y="519899"/>
                </a:ln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close/>
              </a:path>
            </a:pathLst>
          </a:custGeom>
          <a:ln w="9524">
            <a:solidFill>
              <a:srgbClr val="004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8492756" y="2420218"/>
            <a:ext cx="165100" cy="2535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Comic Sans MS"/>
                <a:cs typeface="Comic Sans MS"/>
              </a:rPr>
              <a:t>0</a:t>
            </a:r>
            <a:endParaRPr sz="1800">
              <a:latin typeface="Comic Sans MS"/>
              <a:cs typeface="Comic Sans MS"/>
            </a:endParaRPr>
          </a:p>
          <a:p>
            <a:pPr marL="12700">
              <a:lnSpc>
                <a:spcPct val="100000"/>
              </a:lnSpc>
              <a:spcBef>
                <a:spcPts val="2240"/>
              </a:spcBef>
            </a:pPr>
            <a:r>
              <a:rPr sz="1800" b="1" dirty="0">
                <a:latin typeface="Comic Sans MS"/>
                <a:cs typeface="Comic Sans MS"/>
              </a:rPr>
              <a:t>1</a:t>
            </a:r>
            <a:endParaRPr sz="1800">
              <a:latin typeface="Comic Sans MS"/>
              <a:cs typeface="Comic Sans MS"/>
            </a:endParaRPr>
          </a:p>
          <a:p>
            <a:pPr marL="12700">
              <a:lnSpc>
                <a:spcPct val="100000"/>
              </a:lnSpc>
              <a:spcBef>
                <a:spcPts val="2240"/>
              </a:spcBef>
            </a:pPr>
            <a:r>
              <a:rPr sz="1800" b="1" dirty="0">
                <a:latin typeface="Comic Sans MS"/>
                <a:cs typeface="Comic Sans MS"/>
              </a:rPr>
              <a:t>0</a:t>
            </a:r>
            <a:endParaRPr sz="1800">
              <a:latin typeface="Comic Sans MS"/>
              <a:cs typeface="Comic Sans MS"/>
            </a:endParaRPr>
          </a:p>
          <a:p>
            <a:pPr marL="12700">
              <a:lnSpc>
                <a:spcPct val="100000"/>
              </a:lnSpc>
              <a:spcBef>
                <a:spcPts val="2240"/>
              </a:spcBef>
            </a:pPr>
            <a:r>
              <a:rPr sz="1800" b="1" dirty="0">
                <a:latin typeface="Comic Sans MS"/>
                <a:cs typeface="Comic Sans MS"/>
              </a:rPr>
              <a:t>0</a:t>
            </a:r>
            <a:endParaRPr sz="1800">
              <a:latin typeface="Comic Sans MS"/>
              <a:cs typeface="Comic Sans MS"/>
            </a:endParaRPr>
          </a:p>
          <a:p>
            <a:pPr marL="12700">
              <a:lnSpc>
                <a:spcPct val="100000"/>
              </a:lnSpc>
              <a:spcBef>
                <a:spcPts val="2240"/>
              </a:spcBef>
            </a:pPr>
            <a:r>
              <a:rPr sz="1800" b="1" dirty="0">
                <a:latin typeface="Comic Sans MS"/>
                <a:cs typeface="Comic Sans MS"/>
              </a:rPr>
              <a:t>1</a:t>
            </a:r>
            <a:endParaRPr sz="18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978125" y="2335918"/>
            <a:ext cx="4031615" cy="1128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Human-centred</a:t>
            </a:r>
            <a:r>
              <a:rPr sz="18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explanations:</a:t>
            </a:r>
            <a:endParaRPr sz="1800">
              <a:latin typeface="Arial"/>
              <a:cs typeface="Arial"/>
            </a:endParaRPr>
          </a:p>
          <a:p>
            <a:pPr marL="469900" indent="-367030">
              <a:lnSpc>
                <a:spcPct val="100000"/>
              </a:lnSpc>
              <a:spcBef>
                <a:spcPts val="1890"/>
              </a:spcBef>
              <a:buChar char="●"/>
              <a:tabLst>
                <a:tab pos="469265" algn="l"/>
                <a:tab pos="469900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interactive dialogue</a:t>
            </a:r>
            <a:r>
              <a:rPr sz="18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(bi-directional);</a:t>
            </a:r>
            <a:endParaRPr sz="1800">
              <a:latin typeface="Arial"/>
              <a:cs typeface="Arial"/>
            </a:endParaRPr>
          </a:p>
          <a:p>
            <a:pPr marL="469900" indent="-367030">
              <a:lnSpc>
                <a:spcPct val="100000"/>
              </a:lnSpc>
              <a:spcBef>
                <a:spcPts val="315"/>
              </a:spcBef>
              <a:buChar char="●"/>
              <a:tabLst>
                <a:tab pos="469265" algn="l"/>
                <a:tab pos="469900" algn="l"/>
              </a:tabLst>
            </a:pP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contrastive</a:t>
            </a:r>
            <a:r>
              <a:rPr sz="18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statements.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60925" y="573259"/>
            <a:ext cx="551624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105" dirty="0"/>
              <a:t>Human-centred</a:t>
            </a:r>
            <a:r>
              <a:rPr sz="3000" spc="-60" dirty="0"/>
              <a:t> </a:t>
            </a:r>
            <a:r>
              <a:rPr sz="3000" spc="90" dirty="0"/>
              <a:t>Explainability</a:t>
            </a:r>
            <a:endParaRPr sz="3000"/>
          </a:p>
        </p:txBody>
      </p:sp>
      <p:sp>
        <p:nvSpPr>
          <p:cNvPr id="4" name="object 4"/>
          <p:cNvSpPr/>
          <p:nvPr/>
        </p:nvSpPr>
        <p:spPr>
          <a:xfrm>
            <a:off x="152400" y="1372725"/>
            <a:ext cx="3600299" cy="3576393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59378" y="1513700"/>
            <a:ext cx="5020945" cy="654050"/>
          </a:xfrm>
          <a:prstGeom prst="rect">
            <a:avLst/>
          </a:prstGeom>
        </p:spPr>
        <p:txBody>
          <a:bodyPr vert="horz" wrap="square" lIns="0" tIns="5270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14"/>
              </a:spcBef>
            </a:pPr>
            <a:r>
              <a:rPr sz="1800" b="1" spc="-70" dirty="0">
                <a:solidFill>
                  <a:srgbClr val="FFFFFF"/>
                </a:solidFill>
                <a:latin typeface="Arial"/>
                <a:cs typeface="Arial"/>
              </a:rPr>
              <a:t>Black </a:t>
            </a:r>
            <a:r>
              <a:rPr sz="1800" b="1" spc="-95" dirty="0">
                <a:solidFill>
                  <a:srgbClr val="FFFFFF"/>
                </a:solidFill>
                <a:latin typeface="Arial"/>
                <a:cs typeface="Arial"/>
              </a:rPr>
              <a:t>box </a:t>
            </a:r>
            <a:r>
              <a:rPr sz="1800" b="1" spc="-55" dirty="0">
                <a:solidFill>
                  <a:srgbClr val="FFFFFF"/>
                </a:solidFill>
                <a:latin typeface="Arial"/>
                <a:cs typeface="Arial"/>
              </a:rPr>
              <a:t>is </a:t>
            </a:r>
            <a:r>
              <a:rPr sz="1800" b="1" spc="-40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1800" b="1" u="heavy" spc="-6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probabilistic</a:t>
            </a:r>
            <a:r>
              <a:rPr sz="18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40" dirty="0">
                <a:solidFill>
                  <a:srgbClr val="FFFFFF"/>
                </a:solidFill>
                <a:latin typeface="Arial"/>
                <a:cs typeface="Arial"/>
              </a:rPr>
              <a:t>multi-class</a:t>
            </a:r>
            <a:r>
              <a:rPr sz="1800" b="1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55" dirty="0">
                <a:solidFill>
                  <a:srgbClr val="FFFFFF"/>
                </a:solidFill>
                <a:latin typeface="Arial"/>
                <a:cs typeface="Arial"/>
              </a:rPr>
              <a:t>classiﬁer.</a:t>
            </a:r>
            <a:endParaRPr sz="1800">
              <a:latin typeface="Arial"/>
              <a:cs typeface="Arial"/>
            </a:endParaRPr>
          </a:p>
          <a:p>
            <a:pPr marL="1270" algn="ctr">
              <a:lnSpc>
                <a:spcPct val="100000"/>
              </a:lnSpc>
              <a:spcBef>
                <a:spcPts val="315"/>
              </a:spcBef>
            </a:pPr>
            <a:r>
              <a:rPr sz="1800" b="1" spc="-65" dirty="0">
                <a:solidFill>
                  <a:srgbClr val="FFFFFF"/>
                </a:solidFill>
                <a:latin typeface="Arial"/>
                <a:cs typeface="Arial"/>
              </a:rPr>
              <a:t>Surrogate </a:t>
            </a:r>
            <a:r>
              <a:rPr sz="1800" b="1" spc="-55" dirty="0">
                <a:solidFill>
                  <a:srgbClr val="FFFFFF"/>
                </a:solidFill>
                <a:latin typeface="Arial"/>
                <a:cs typeface="Arial"/>
              </a:rPr>
              <a:t>is </a:t>
            </a:r>
            <a:r>
              <a:rPr sz="1800" b="1" spc="-40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1800" b="1" spc="-30" dirty="0">
                <a:solidFill>
                  <a:srgbClr val="FFFFFF"/>
                </a:solidFill>
                <a:latin typeface="Arial"/>
                <a:cs typeface="Arial"/>
              </a:rPr>
              <a:t>(linear)</a:t>
            </a:r>
            <a:r>
              <a:rPr sz="1800" b="1" spc="-70" dirty="0">
                <a:solidFill>
                  <a:srgbClr val="FFFFFF"/>
                </a:solidFill>
                <a:latin typeface="Arial"/>
                <a:cs typeface="Arial"/>
              </a:rPr>
              <a:t> regressor.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60925" y="573259"/>
            <a:ext cx="7820659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105" dirty="0"/>
              <a:t>Explanation </a:t>
            </a:r>
            <a:r>
              <a:rPr sz="3000" spc="70" dirty="0"/>
              <a:t>Generation </a:t>
            </a:r>
            <a:r>
              <a:rPr sz="3000" spc="165" dirty="0"/>
              <a:t>-- </a:t>
            </a:r>
            <a:r>
              <a:rPr sz="3000" spc="100" dirty="0"/>
              <a:t>Fitting</a:t>
            </a:r>
            <a:r>
              <a:rPr sz="3000" spc="-385" dirty="0"/>
              <a:t> </a:t>
            </a:r>
            <a:r>
              <a:rPr sz="3000" spc="75" dirty="0"/>
              <a:t>Surrogate</a:t>
            </a:r>
            <a:endParaRPr sz="3000"/>
          </a:p>
        </p:txBody>
      </p:sp>
      <p:sp>
        <p:nvSpPr>
          <p:cNvPr id="4" name="object 4"/>
          <p:cNvSpPr/>
          <p:nvPr/>
        </p:nvSpPr>
        <p:spPr>
          <a:xfrm>
            <a:off x="387900" y="1323625"/>
            <a:ext cx="966800" cy="966800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341997" y="3497224"/>
            <a:ext cx="1252855" cy="520065"/>
          </a:xfrm>
          <a:custGeom>
            <a:avLst/>
            <a:gdLst/>
            <a:ahLst/>
            <a:cxnLst/>
            <a:rect l="l" t="t" r="r" b="b"/>
            <a:pathLst>
              <a:path w="1252854" h="520064">
                <a:moveTo>
                  <a:pt x="1166147" y="519899"/>
                </a:move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166147" y="0"/>
                </a:lnTo>
                <a:lnTo>
                  <a:pt x="1214222" y="14558"/>
                </a:lnTo>
                <a:lnTo>
                  <a:pt x="1246203" y="53491"/>
                </a:lnTo>
                <a:lnTo>
                  <a:pt x="1252799" y="86651"/>
                </a:lnTo>
                <a:lnTo>
                  <a:pt x="1252799" y="433248"/>
                </a:lnTo>
                <a:lnTo>
                  <a:pt x="1245990" y="466977"/>
                </a:lnTo>
                <a:lnTo>
                  <a:pt x="1227420" y="494520"/>
                </a:lnTo>
                <a:lnTo>
                  <a:pt x="1199876" y="513090"/>
                </a:lnTo>
                <a:lnTo>
                  <a:pt x="1166147" y="519899"/>
                </a:lnTo>
                <a:close/>
              </a:path>
            </a:pathLst>
          </a:custGeom>
          <a:solidFill>
            <a:srgbClr val="039B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341997" y="3497224"/>
            <a:ext cx="1252855" cy="520065"/>
          </a:xfrm>
          <a:custGeom>
            <a:avLst/>
            <a:gdLst/>
            <a:ahLst/>
            <a:cxnLst/>
            <a:rect l="l" t="t" r="r" b="b"/>
            <a:pathLst>
              <a:path w="1252854" h="520064">
                <a:moveTo>
                  <a:pt x="0" y="86651"/>
                </a:move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166147" y="0"/>
                </a:lnTo>
                <a:lnTo>
                  <a:pt x="1214222" y="14558"/>
                </a:lnTo>
                <a:lnTo>
                  <a:pt x="1246203" y="53491"/>
                </a:lnTo>
                <a:lnTo>
                  <a:pt x="1252799" y="86651"/>
                </a:lnTo>
                <a:lnTo>
                  <a:pt x="1252799" y="433248"/>
                </a:lnTo>
                <a:lnTo>
                  <a:pt x="1245990" y="466977"/>
                </a:lnTo>
                <a:lnTo>
                  <a:pt x="1227420" y="494520"/>
                </a:lnTo>
                <a:lnTo>
                  <a:pt x="1199876" y="513090"/>
                </a:lnTo>
                <a:lnTo>
                  <a:pt x="1166147" y="519899"/>
                </a:ln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close/>
              </a:path>
            </a:pathLst>
          </a:custGeom>
          <a:ln w="9524">
            <a:solidFill>
              <a:srgbClr val="004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213987" y="2938387"/>
            <a:ext cx="1128395" cy="520065"/>
          </a:xfrm>
          <a:custGeom>
            <a:avLst/>
            <a:gdLst/>
            <a:ahLst/>
            <a:cxnLst/>
            <a:rect l="l" t="t" r="r" b="b"/>
            <a:pathLst>
              <a:path w="1128395" h="520064">
                <a:moveTo>
                  <a:pt x="1041348" y="519899"/>
                </a:move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041348" y="0"/>
                </a:lnTo>
                <a:lnTo>
                  <a:pt x="1089422" y="14558"/>
                </a:lnTo>
                <a:lnTo>
                  <a:pt x="1121404" y="53491"/>
                </a:lnTo>
                <a:lnTo>
                  <a:pt x="1127999" y="86651"/>
                </a:lnTo>
                <a:lnTo>
                  <a:pt x="1127999" y="433248"/>
                </a:lnTo>
                <a:lnTo>
                  <a:pt x="1121190" y="466977"/>
                </a:lnTo>
                <a:lnTo>
                  <a:pt x="1102620" y="494520"/>
                </a:lnTo>
                <a:lnTo>
                  <a:pt x="1075077" y="513090"/>
                </a:lnTo>
                <a:lnTo>
                  <a:pt x="1041348" y="519899"/>
                </a:lnTo>
                <a:close/>
              </a:path>
            </a:pathLst>
          </a:custGeom>
          <a:solidFill>
            <a:srgbClr val="558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213987" y="2938387"/>
            <a:ext cx="1128395" cy="520065"/>
          </a:xfrm>
          <a:custGeom>
            <a:avLst/>
            <a:gdLst/>
            <a:ahLst/>
            <a:cxnLst/>
            <a:rect l="l" t="t" r="r" b="b"/>
            <a:pathLst>
              <a:path w="1128395" h="520064">
                <a:moveTo>
                  <a:pt x="0" y="86651"/>
                </a:move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041348" y="0"/>
                </a:lnTo>
                <a:lnTo>
                  <a:pt x="1089422" y="14558"/>
                </a:lnTo>
                <a:lnTo>
                  <a:pt x="1121404" y="53491"/>
                </a:lnTo>
                <a:lnTo>
                  <a:pt x="1127999" y="86651"/>
                </a:lnTo>
                <a:lnTo>
                  <a:pt x="1127999" y="433248"/>
                </a:lnTo>
                <a:lnTo>
                  <a:pt x="1121190" y="466977"/>
                </a:lnTo>
                <a:lnTo>
                  <a:pt x="1102620" y="494520"/>
                </a:lnTo>
                <a:lnTo>
                  <a:pt x="1075077" y="513090"/>
                </a:lnTo>
                <a:lnTo>
                  <a:pt x="1041348" y="519899"/>
                </a:ln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close/>
              </a:path>
            </a:pathLst>
          </a:custGeom>
          <a:ln w="9524">
            <a:solidFill>
              <a:srgbClr val="004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87899" y="2379574"/>
            <a:ext cx="1826260" cy="520065"/>
          </a:xfrm>
          <a:custGeom>
            <a:avLst/>
            <a:gdLst/>
            <a:ahLst/>
            <a:cxnLst/>
            <a:rect l="l" t="t" r="r" b="b"/>
            <a:pathLst>
              <a:path w="1826260" h="520064">
                <a:moveTo>
                  <a:pt x="1739448" y="519899"/>
                </a:move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739448" y="0"/>
                </a:lnTo>
                <a:lnTo>
                  <a:pt x="1787522" y="14558"/>
                </a:lnTo>
                <a:lnTo>
                  <a:pt x="1819504" y="53491"/>
                </a:lnTo>
                <a:lnTo>
                  <a:pt x="1826099" y="86651"/>
                </a:lnTo>
                <a:lnTo>
                  <a:pt x="1826099" y="433248"/>
                </a:lnTo>
                <a:lnTo>
                  <a:pt x="1819290" y="466977"/>
                </a:lnTo>
                <a:lnTo>
                  <a:pt x="1800720" y="494520"/>
                </a:lnTo>
                <a:lnTo>
                  <a:pt x="1773177" y="513090"/>
                </a:lnTo>
                <a:lnTo>
                  <a:pt x="1739448" y="519899"/>
                </a:lnTo>
                <a:close/>
              </a:path>
            </a:pathLst>
          </a:custGeom>
          <a:solidFill>
            <a:srgbClr val="00968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87899" y="2379574"/>
            <a:ext cx="1826260" cy="520065"/>
          </a:xfrm>
          <a:custGeom>
            <a:avLst/>
            <a:gdLst/>
            <a:ahLst/>
            <a:cxnLst/>
            <a:rect l="l" t="t" r="r" b="b"/>
            <a:pathLst>
              <a:path w="1826260" h="520064">
                <a:moveTo>
                  <a:pt x="0" y="86651"/>
                </a:move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739448" y="0"/>
                </a:lnTo>
                <a:lnTo>
                  <a:pt x="1787522" y="14558"/>
                </a:lnTo>
                <a:lnTo>
                  <a:pt x="1819504" y="53491"/>
                </a:lnTo>
                <a:lnTo>
                  <a:pt x="1826099" y="86651"/>
                </a:lnTo>
                <a:lnTo>
                  <a:pt x="1826099" y="433248"/>
                </a:lnTo>
                <a:lnTo>
                  <a:pt x="1819290" y="466977"/>
                </a:lnTo>
                <a:lnTo>
                  <a:pt x="1800720" y="494520"/>
                </a:lnTo>
                <a:lnTo>
                  <a:pt x="1773177" y="513090"/>
                </a:lnTo>
                <a:lnTo>
                  <a:pt x="1739448" y="519899"/>
                </a:ln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close/>
              </a:path>
            </a:pathLst>
          </a:custGeom>
          <a:ln w="9524">
            <a:solidFill>
              <a:srgbClr val="004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319197" y="4056050"/>
            <a:ext cx="1252855" cy="520065"/>
          </a:xfrm>
          <a:custGeom>
            <a:avLst/>
            <a:gdLst/>
            <a:ahLst/>
            <a:cxnLst/>
            <a:rect l="l" t="t" r="r" b="b"/>
            <a:pathLst>
              <a:path w="1252854" h="520064">
                <a:moveTo>
                  <a:pt x="1166147" y="519899"/>
                </a:move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166147" y="0"/>
                </a:lnTo>
                <a:lnTo>
                  <a:pt x="1214222" y="14558"/>
                </a:lnTo>
                <a:lnTo>
                  <a:pt x="1246203" y="53491"/>
                </a:lnTo>
                <a:lnTo>
                  <a:pt x="1252799" y="86651"/>
                </a:lnTo>
                <a:lnTo>
                  <a:pt x="1252799" y="433248"/>
                </a:lnTo>
                <a:lnTo>
                  <a:pt x="1245990" y="466977"/>
                </a:lnTo>
                <a:lnTo>
                  <a:pt x="1227420" y="494520"/>
                </a:lnTo>
                <a:lnTo>
                  <a:pt x="1199876" y="513090"/>
                </a:lnTo>
                <a:lnTo>
                  <a:pt x="1166147" y="519899"/>
                </a:lnTo>
                <a:close/>
              </a:path>
            </a:pathLst>
          </a:custGeom>
          <a:solidFill>
            <a:srgbClr val="039B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319198" y="4056050"/>
            <a:ext cx="1252855" cy="520065"/>
          </a:xfrm>
          <a:custGeom>
            <a:avLst/>
            <a:gdLst/>
            <a:ahLst/>
            <a:cxnLst/>
            <a:rect l="l" t="t" r="r" b="b"/>
            <a:pathLst>
              <a:path w="1252854" h="520064">
                <a:moveTo>
                  <a:pt x="0" y="86651"/>
                </a:move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166147" y="0"/>
                </a:lnTo>
                <a:lnTo>
                  <a:pt x="1214222" y="14558"/>
                </a:lnTo>
                <a:lnTo>
                  <a:pt x="1246203" y="53491"/>
                </a:lnTo>
                <a:lnTo>
                  <a:pt x="1252799" y="86651"/>
                </a:lnTo>
                <a:lnTo>
                  <a:pt x="1252799" y="433248"/>
                </a:lnTo>
                <a:lnTo>
                  <a:pt x="1245990" y="466977"/>
                </a:lnTo>
                <a:lnTo>
                  <a:pt x="1227420" y="494520"/>
                </a:lnTo>
                <a:lnTo>
                  <a:pt x="1199876" y="513090"/>
                </a:lnTo>
                <a:lnTo>
                  <a:pt x="1166147" y="519899"/>
                </a:ln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close/>
              </a:path>
            </a:pathLst>
          </a:custGeom>
          <a:ln w="9524">
            <a:solidFill>
              <a:srgbClr val="004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213987" y="4614862"/>
            <a:ext cx="1128395" cy="520065"/>
          </a:xfrm>
          <a:custGeom>
            <a:avLst/>
            <a:gdLst/>
            <a:ahLst/>
            <a:cxnLst/>
            <a:rect l="l" t="t" r="r" b="b"/>
            <a:pathLst>
              <a:path w="1128395" h="520064">
                <a:moveTo>
                  <a:pt x="1041348" y="519899"/>
                </a:move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041348" y="0"/>
                </a:lnTo>
                <a:lnTo>
                  <a:pt x="1089422" y="14558"/>
                </a:lnTo>
                <a:lnTo>
                  <a:pt x="1121404" y="53491"/>
                </a:lnTo>
                <a:lnTo>
                  <a:pt x="1127999" y="86651"/>
                </a:lnTo>
                <a:lnTo>
                  <a:pt x="1127999" y="433248"/>
                </a:lnTo>
                <a:lnTo>
                  <a:pt x="1121190" y="466977"/>
                </a:lnTo>
                <a:lnTo>
                  <a:pt x="1102620" y="494520"/>
                </a:lnTo>
                <a:lnTo>
                  <a:pt x="1075077" y="513090"/>
                </a:lnTo>
                <a:lnTo>
                  <a:pt x="1041348" y="519899"/>
                </a:lnTo>
                <a:close/>
              </a:path>
            </a:pathLst>
          </a:custGeom>
          <a:solidFill>
            <a:srgbClr val="558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213987" y="4614862"/>
            <a:ext cx="1128395" cy="520065"/>
          </a:xfrm>
          <a:custGeom>
            <a:avLst/>
            <a:gdLst/>
            <a:ahLst/>
            <a:cxnLst/>
            <a:rect l="l" t="t" r="r" b="b"/>
            <a:pathLst>
              <a:path w="1128395" h="520064">
                <a:moveTo>
                  <a:pt x="0" y="86651"/>
                </a:move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041348" y="0"/>
                </a:lnTo>
                <a:lnTo>
                  <a:pt x="1089422" y="14558"/>
                </a:lnTo>
                <a:lnTo>
                  <a:pt x="1121404" y="53491"/>
                </a:lnTo>
                <a:lnTo>
                  <a:pt x="1127999" y="86651"/>
                </a:lnTo>
                <a:lnTo>
                  <a:pt x="1127999" y="433248"/>
                </a:lnTo>
                <a:lnTo>
                  <a:pt x="1121190" y="466977"/>
                </a:lnTo>
                <a:lnTo>
                  <a:pt x="1102620" y="494520"/>
                </a:lnTo>
                <a:lnTo>
                  <a:pt x="1075077" y="513090"/>
                </a:lnTo>
                <a:lnTo>
                  <a:pt x="1041348" y="519899"/>
                </a:ln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close/>
              </a:path>
            </a:pathLst>
          </a:custGeom>
          <a:ln w="9524">
            <a:solidFill>
              <a:srgbClr val="004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87899" y="2938399"/>
            <a:ext cx="1826260" cy="520065"/>
          </a:xfrm>
          <a:custGeom>
            <a:avLst/>
            <a:gdLst/>
            <a:ahLst/>
            <a:cxnLst/>
            <a:rect l="l" t="t" r="r" b="b"/>
            <a:pathLst>
              <a:path w="1826260" h="520064">
                <a:moveTo>
                  <a:pt x="1739448" y="519899"/>
                </a:move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739448" y="0"/>
                </a:lnTo>
                <a:lnTo>
                  <a:pt x="1787522" y="14558"/>
                </a:lnTo>
                <a:lnTo>
                  <a:pt x="1819504" y="53491"/>
                </a:lnTo>
                <a:lnTo>
                  <a:pt x="1826099" y="86651"/>
                </a:lnTo>
                <a:lnTo>
                  <a:pt x="1826099" y="433248"/>
                </a:lnTo>
                <a:lnTo>
                  <a:pt x="1819290" y="466977"/>
                </a:lnTo>
                <a:lnTo>
                  <a:pt x="1800720" y="494520"/>
                </a:lnTo>
                <a:lnTo>
                  <a:pt x="1773177" y="513090"/>
                </a:lnTo>
                <a:lnTo>
                  <a:pt x="1739448" y="519899"/>
                </a:lnTo>
                <a:close/>
              </a:path>
            </a:pathLst>
          </a:custGeom>
          <a:solidFill>
            <a:srgbClr val="00968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87899" y="2938399"/>
            <a:ext cx="1826260" cy="520065"/>
          </a:xfrm>
          <a:custGeom>
            <a:avLst/>
            <a:gdLst/>
            <a:ahLst/>
            <a:cxnLst/>
            <a:rect l="l" t="t" r="r" b="b"/>
            <a:pathLst>
              <a:path w="1826260" h="520064">
                <a:moveTo>
                  <a:pt x="0" y="86651"/>
                </a:move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739448" y="0"/>
                </a:lnTo>
                <a:lnTo>
                  <a:pt x="1787522" y="14558"/>
                </a:lnTo>
                <a:lnTo>
                  <a:pt x="1819504" y="53491"/>
                </a:lnTo>
                <a:lnTo>
                  <a:pt x="1826099" y="86651"/>
                </a:lnTo>
                <a:lnTo>
                  <a:pt x="1826099" y="433248"/>
                </a:lnTo>
                <a:lnTo>
                  <a:pt x="1819290" y="466977"/>
                </a:lnTo>
                <a:lnTo>
                  <a:pt x="1800720" y="494520"/>
                </a:lnTo>
                <a:lnTo>
                  <a:pt x="1773177" y="513090"/>
                </a:lnTo>
                <a:lnTo>
                  <a:pt x="1739448" y="519899"/>
                </a:ln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close/>
              </a:path>
            </a:pathLst>
          </a:custGeom>
          <a:ln w="9524">
            <a:solidFill>
              <a:srgbClr val="004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213987" y="2379562"/>
            <a:ext cx="1128395" cy="520065"/>
          </a:xfrm>
          <a:custGeom>
            <a:avLst/>
            <a:gdLst/>
            <a:ahLst/>
            <a:cxnLst/>
            <a:rect l="l" t="t" r="r" b="b"/>
            <a:pathLst>
              <a:path w="1128395" h="520064">
                <a:moveTo>
                  <a:pt x="1041348" y="519899"/>
                </a:move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041348" y="0"/>
                </a:lnTo>
                <a:lnTo>
                  <a:pt x="1089422" y="14558"/>
                </a:lnTo>
                <a:lnTo>
                  <a:pt x="1121404" y="53491"/>
                </a:lnTo>
                <a:lnTo>
                  <a:pt x="1127999" y="86651"/>
                </a:lnTo>
                <a:lnTo>
                  <a:pt x="1127999" y="433248"/>
                </a:lnTo>
                <a:lnTo>
                  <a:pt x="1121190" y="466977"/>
                </a:lnTo>
                <a:lnTo>
                  <a:pt x="1102620" y="494520"/>
                </a:lnTo>
                <a:lnTo>
                  <a:pt x="1075077" y="513090"/>
                </a:lnTo>
                <a:lnTo>
                  <a:pt x="1041348" y="519899"/>
                </a:lnTo>
                <a:close/>
              </a:path>
            </a:pathLst>
          </a:custGeom>
          <a:solidFill>
            <a:srgbClr val="558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213987" y="2379562"/>
            <a:ext cx="1128395" cy="520065"/>
          </a:xfrm>
          <a:custGeom>
            <a:avLst/>
            <a:gdLst/>
            <a:ahLst/>
            <a:cxnLst/>
            <a:rect l="l" t="t" r="r" b="b"/>
            <a:pathLst>
              <a:path w="1128395" h="520064">
                <a:moveTo>
                  <a:pt x="0" y="86651"/>
                </a:move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041348" y="0"/>
                </a:lnTo>
                <a:lnTo>
                  <a:pt x="1089422" y="14558"/>
                </a:lnTo>
                <a:lnTo>
                  <a:pt x="1121404" y="53491"/>
                </a:lnTo>
                <a:lnTo>
                  <a:pt x="1127999" y="86651"/>
                </a:lnTo>
                <a:lnTo>
                  <a:pt x="1127999" y="433248"/>
                </a:lnTo>
                <a:lnTo>
                  <a:pt x="1121190" y="466977"/>
                </a:lnTo>
                <a:lnTo>
                  <a:pt x="1102620" y="494520"/>
                </a:lnTo>
                <a:lnTo>
                  <a:pt x="1075077" y="513090"/>
                </a:lnTo>
                <a:lnTo>
                  <a:pt x="1041348" y="519899"/>
                </a:ln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close/>
              </a:path>
            </a:pathLst>
          </a:custGeom>
          <a:ln w="9524">
            <a:solidFill>
              <a:srgbClr val="004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341997" y="2379574"/>
            <a:ext cx="1252855" cy="520065"/>
          </a:xfrm>
          <a:custGeom>
            <a:avLst/>
            <a:gdLst/>
            <a:ahLst/>
            <a:cxnLst/>
            <a:rect l="l" t="t" r="r" b="b"/>
            <a:pathLst>
              <a:path w="1252854" h="520064">
                <a:moveTo>
                  <a:pt x="1166147" y="519899"/>
                </a:move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166147" y="0"/>
                </a:lnTo>
                <a:lnTo>
                  <a:pt x="1214222" y="14558"/>
                </a:lnTo>
                <a:lnTo>
                  <a:pt x="1246203" y="53491"/>
                </a:lnTo>
                <a:lnTo>
                  <a:pt x="1252799" y="86651"/>
                </a:lnTo>
                <a:lnTo>
                  <a:pt x="1252799" y="433248"/>
                </a:lnTo>
                <a:lnTo>
                  <a:pt x="1245990" y="466977"/>
                </a:lnTo>
                <a:lnTo>
                  <a:pt x="1227420" y="494520"/>
                </a:lnTo>
                <a:lnTo>
                  <a:pt x="1199876" y="513090"/>
                </a:lnTo>
                <a:lnTo>
                  <a:pt x="1166147" y="519899"/>
                </a:lnTo>
                <a:close/>
              </a:path>
            </a:pathLst>
          </a:custGeom>
          <a:solidFill>
            <a:srgbClr val="039B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341997" y="2379574"/>
            <a:ext cx="1252855" cy="520065"/>
          </a:xfrm>
          <a:custGeom>
            <a:avLst/>
            <a:gdLst/>
            <a:ahLst/>
            <a:cxnLst/>
            <a:rect l="l" t="t" r="r" b="b"/>
            <a:pathLst>
              <a:path w="1252854" h="520064">
                <a:moveTo>
                  <a:pt x="0" y="86651"/>
                </a:move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166147" y="0"/>
                </a:lnTo>
                <a:lnTo>
                  <a:pt x="1214222" y="14558"/>
                </a:lnTo>
                <a:lnTo>
                  <a:pt x="1246203" y="53491"/>
                </a:lnTo>
                <a:lnTo>
                  <a:pt x="1252799" y="86651"/>
                </a:lnTo>
                <a:lnTo>
                  <a:pt x="1252799" y="433248"/>
                </a:lnTo>
                <a:lnTo>
                  <a:pt x="1245990" y="466977"/>
                </a:lnTo>
                <a:lnTo>
                  <a:pt x="1227420" y="494520"/>
                </a:lnTo>
                <a:lnTo>
                  <a:pt x="1199876" y="513090"/>
                </a:lnTo>
                <a:lnTo>
                  <a:pt x="1166147" y="519899"/>
                </a:ln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close/>
              </a:path>
            </a:pathLst>
          </a:custGeom>
          <a:ln w="9524">
            <a:solidFill>
              <a:srgbClr val="004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341997" y="2938399"/>
            <a:ext cx="1252855" cy="520065"/>
          </a:xfrm>
          <a:custGeom>
            <a:avLst/>
            <a:gdLst/>
            <a:ahLst/>
            <a:cxnLst/>
            <a:rect l="l" t="t" r="r" b="b"/>
            <a:pathLst>
              <a:path w="1252854" h="520064">
                <a:moveTo>
                  <a:pt x="1166147" y="519899"/>
                </a:move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166147" y="0"/>
                </a:lnTo>
                <a:lnTo>
                  <a:pt x="1214222" y="14558"/>
                </a:lnTo>
                <a:lnTo>
                  <a:pt x="1246203" y="53491"/>
                </a:lnTo>
                <a:lnTo>
                  <a:pt x="1252799" y="86651"/>
                </a:lnTo>
                <a:lnTo>
                  <a:pt x="1252799" y="433248"/>
                </a:lnTo>
                <a:lnTo>
                  <a:pt x="1245990" y="466977"/>
                </a:lnTo>
                <a:lnTo>
                  <a:pt x="1227420" y="494520"/>
                </a:lnTo>
                <a:lnTo>
                  <a:pt x="1199876" y="513090"/>
                </a:lnTo>
                <a:lnTo>
                  <a:pt x="1166147" y="519899"/>
                </a:lnTo>
                <a:close/>
              </a:path>
            </a:pathLst>
          </a:custGeom>
          <a:solidFill>
            <a:srgbClr val="039B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341997" y="2938399"/>
            <a:ext cx="1252855" cy="520065"/>
          </a:xfrm>
          <a:custGeom>
            <a:avLst/>
            <a:gdLst/>
            <a:ahLst/>
            <a:cxnLst/>
            <a:rect l="l" t="t" r="r" b="b"/>
            <a:pathLst>
              <a:path w="1252854" h="520064">
                <a:moveTo>
                  <a:pt x="0" y="86651"/>
                </a:move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166147" y="0"/>
                </a:lnTo>
                <a:lnTo>
                  <a:pt x="1214222" y="14558"/>
                </a:lnTo>
                <a:lnTo>
                  <a:pt x="1246203" y="53491"/>
                </a:lnTo>
                <a:lnTo>
                  <a:pt x="1252799" y="86651"/>
                </a:lnTo>
                <a:lnTo>
                  <a:pt x="1252799" y="433248"/>
                </a:lnTo>
                <a:lnTo>
                  <a:pt x="1245990" y="466977"/>
                </a:lnTo>
                <a:lnTo>
                  <a:pt x="1227420" y="494520"/>
                </a:lnTo>
                <a:lnTo>
                  <a:pt x="1199876" y="513090"/>
                </a:lnTo>
                <a:lnTo>
                  <a:pt x="1166147" y="519899"/>
                </a:ln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close/>
              </a:path>
            </a:pathLst>
          </a:custGeom>
          <a:ln w="9524">
            <a:solidFill>
              <a:srgbClr val="004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213987" y="3497212"/>
            <a:ext cx="1128395" cy="520065"/>
          </a:xfrm>
          <a:custGeom>
            <a:avLst/>
            <a:gdLst/>
            <a:ahLst/>
            <a:cxnLst/>
            <a:rect l="l" t="t" r="r" b="b"/>
            <a:pathLst>
              <a:path w="1128395" h="520064">
                <a:moveTo>
                  <a:pt x="1041348" y="519899"/>
                </a:move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041348" y="0"/>
                </a:lnTo>
                <a:lnTo>
                  <a:pt x="1089422" y="14558"/>
                </a:lnTo>
                <a:lnTo>
                  <a:pt x="1121404" y="53491"/>
                </a:lnTo>
                <a:lnTo>
                  <a:pt x="1127999" y="86651"/>
                </a:lnTo>
                <a:lnTo>
                  <a:pt x="1127999" y="433248"/>
                </a:lnTo>
                <a:lnTo>
                  <a:pt x="1121190" y="466977"/>
                </a:lnTo>
                <a:lnTo>
                  <a:pt x="1102620" y="494520"/>
                </a:lnTo>
                <a:lnTo>
                  <a:pt x="1075077" y="513090"/>
                </a:lnTo>
                <a:lnTo>
                  <a:pt x="1041348" y="519899"/>
                </a:lnTo>
                <a:close/>
              </a:path>
            </a:pathLst>
          </a:custGeom>
          <a:solidFill>
            <a:srgbClr val="558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213987" y="3497212"/>
            <a:ext cx="1128395" cy="520065"/>
          </a:xfrm>
          <a:custGeom>
            <a:avLst/>
            <a:gdLst/>
            <a:ahLst/>
            <a:cxnLst/>
            <a:rect l="l" t="t" r="r" b="b"/>
            <a:pathLst>
              <a:path w="1128395" h="520064">
                <a:moveTo>
                  <a:pt x="0" y="86651"/>
                </a:move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041348" y="0"/>
                </a:lnTo>
                <a:lnTo>
                  <a:pt x="1089422" y="14558"/>
                </a:lnTo>
                <a:lnTo>
                  <a:pt x="1121404" y="53491"/>
                </a:lnTo>
                <a:lnTo>
                  <a:pt x="1127999" y="86651"/>
                </a:lnTo>
                <a:lnTo>
                  <a:pt x="1127999" y="433248"/>
                </a:lnTo>
                <a:lnTo>
                  <a:pt x="1121190" y="466977"/>
                </a:lnTo>
                <a:lnTo>
                  <a:pt x="1102620" y="494520"/>
                </a:lnTo>
                <a:lnTo>
                  <a:pt x="1075077" y="513090"/>
                </a:lnTo>
                <a:lnTo>
                  <a:pt x="1041348" y="519899"/>
                </a:ln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close/>
              </a:path>
            </a:pathLst>
          </a:custGeom>
          <a:ln w="9524">
            <a:solidFill>
              <a:srgbClr val="004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87899" y="3497224"/>
            <a:ext cx="1826260" cy="520065"/>
          </a:xfrm>
          <a:custGeom>
            <a:avLst/>
            <a:gdLst/>
            <a:ahLst/>
            <a:cxnLst/>
            <a:rect l="l" t="t" r="r" b="b"/>
            <a:pathLst>
              <a:path w="1826260" h="520064">
                <a:moveTo>
                  <a:pt x="1739448" y="519899"/>
                </a:move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739448" y="0"/>
                </a:lnTo>
                <a:lnTo>
                  <a:pt x="1787522" y="14558"/>
                </a:lnTo>
                <a:lnTo>
                  <a:pt x="1819504" y="53491"/>
                </a:lnTo>
                <a:lnTo>
                  <a:pt x="1826099" y="86651"/>
                </a:lnTo>
                <a:lnTo>
                  <a:pt x="1826099" y="433248"/>
                </a:lnTo>
                <a:lnTo>
                  <a:pt x="1819290" y="466977"/>
                </a:lnTo>
                <a:lnTo>
                  <a:pt x="1800720" y="494520"/>
                </a:lnTo>
                <a:lnTo>
                  <a:pt x="1773177" y="513090"/>
                </a:lnTo>
                <a:lnTo>
                  <a:pt x="1739448" y="519899"/>
                </a:lnTo>
                <a:close/>
              </a:path>
            </a:pathLst>
          </a:custGeom>
          <a:solidFill>
            <a:srgbClr val="00968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87899" y="3497224"/>
            <a:ext cx="1826260" cy="520065"/>
          </a:xfrm>
          <a:custGeom>
            <a:avLst/>
            <a:gdLst/>
            <a:ahLst/>
            <a:cxnLst/>
            <a:rect l="l" t="t" r="r" b="b"/>
            <a:pathLst>
              <a:path w="1826260" h="520064">
                <a:moveTo>
                  <a:pt x="0" y="86651"/>
                </a:move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739448" y="0"/>
                </a:lnTo>
                <a:lnTo>
                  <a:pt x="1787522" y="14558"/>
                </a:lnTo>
                <a:lnTo>
                  <a:pt x="1819504" y="53491"/>
                </a:lnTo>
                <a:lnTo>
                  <a:pt x="1826099" y="86651"/>
                </a:lnTo>
                <a:lnTo>
                  <a:pt x="1826099" y="433248"/>
                </a:lnTo>
                <a:lnTo>
                  <a:pt x="1819290" y="466977"/>
                </a:lnTo>
                <a:lnTo>
                  <a:pt x="1800720" y="494520"/>
                </a:lnTo>
                <a:lnTo>
                  <a:pt x="1773177" y="513090"/>
                </a:lnTo>
                <a:lnTo>
                  <a:pt x="1739448" y="519899"/>
                </a:ln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close/>
              </a:path>
            </a:pathLst>
          </a:custGeom>
          <a:ln w="9524">
            <a:solidFill>
              <a:srgbClr val="004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87899" y="4056050"/>
            <a:ext cx="1826260" cy="520065"/>
          </a:xfrm>
          <a:custGeom>
            <a:avLst/>
            <a:gdLst/>
            <a:ahLst/>
            <a:cxnLst/>
            <a:rect l="l" t="t" r="r" b="b"/>
            <a:pathLst>
              <a:path w="1826260" h="520064">
                <a:moveTo>
                  <a:pt x="1739448" y="519899"/>
                </a:move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739448" y="0"/>
                </a:lnTo>
                <a:lnTo>
                  <a:pt x="1787522" y="14558"/>
                </a:lnTo>
                <a:lnTo>
                  <a:pt x="1819504" y="53491"/>
                </a:lnTo>
                <a:lnTo>
                  <a:pt x="1826099" y="86651"/>
                </a:lnTo>
                <a:lnTo>
                  <a:pt x="1826099" y="433248"/>
                </a:lnTo>
                <a:lnTo>
                  <a:pt x="1819290" y="466977"/>
                </a:lnTo>
                <a:lnTo>
                  <a:pt x="1800720" y="494520"/>
                </a:lnTo>
                <a:lnTo>
                  <a:pt x="1773177" y="513090"/>
                </a:lnTo>
                <a:lnTo>
                  <a:pt x="1739448" y="519899"/>
                </a:lnTo>
                <a:close/>
              </a:path>
            </a:pathLst>
          </a:custGeom>
          <a:solidFill>
            <a:srgbClr val="00968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87899" y="4056050"/>
            <a:ext cx="1826260" cy="520065"/>
          </a:xfrm>
          <a:custGeom>
            <a:avLst/>
            <a:gdLst/>
            <a:ahLst/>
            <a:cxnLst/>
            <a:rect l="l" t="t" r="r" b="b"/>
            <a:pathLst>
              <a:path w="1826260" h="520064">
                <a:moveTo>
                  <a:pt x="0" y="86651"/>
                </a:move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739448" y="0"/>
                </a:lnTo>
                <a:lnTo>
                  <a:pt x="1787522" y="14558"/>
                </a:lnTo>
                <a:lnTo>
                  <a:pt x="1819504" y="53491"/>
                </a:lnTo>
                <a:lnTo>
                  <a:pt x="1826099" y="86651"/>
                </a:lnTo>
                <a:lnTo>
                  <a:pt x="1826099" y="433248"/>
                </a:lnTo>
                <a:lnTo>
                  <a:pt x="1819290" y="466977"/>
                </a:lnTo>
                <a:lnTo>
                  <a:pt x="1800720" y="494520"/>
                </a:lnTo>
                <a:lnTo>
                  <a:pt x="1773177" y="513090"/>
                </a:lnTo>
                <a:lnTo>
                  <a:pt x="1739448" y="519899"/>
                </a:ln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close/>
              </a:path>
            </a:pathLst>
          </a:custGeom>
          <a:ln w="9524">
            <a:solidFill>
              <a:srgbClr val="004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213987" y="4056037"/>
            <a:ext cx="1128395" cy="520065"/>
          </a:xfrm>
          <a:custGeom>
            <a:avLst/>
            <a:gdLst/>
            <a:ahLst/>
            <a:cxnLst/>
            <a:rect l="l" t="t" r="r" b="b"/>
            <a:pathLst>
              <a:path w="1128395" h="520064">
                <a:moveTo>
                  <a:pt x="1041348" y="519899"/>
                </a:move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041348" y="0"/>
                </a:lnTo>
                <a:lnTo>
                  <a:pt x="1089422" y="14558"/>
                </a:lnTo>
                <a:lnTo>
                  <a:pt x="1121404" y="53491"/>
                </a:lnTo>
                <a:lnTo>
                  <a:pt x="1127999" y="86651"/>
                </a:lnTo>
                <a:lnTo>
                  <a:pt x="1127999" y="433248"/>
                </a:lnTo>
                <a:lnTo>
                  <a:pt x="1121190" y="466977"/>
                </a:lnTo>
                <a:lnTo>
                  <a:pt x="1102620" y="494520"/>
                </a:lnTo>
                <a:lnTo>
                  <a:pt x="1075077" y="513090"/>
                </a:lnTo>
                <a:lnTo>
                  <a:pt x="1041348" y="519899"/>
                </a:lnTo>
                <a:close/>
              </a:path>
            </a:pathLst>
          </a:custGeom>
          <a:solidFill>
            <a:srgbClr val="558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213987" y="4056037"/>
            <a:ext cx="1128395" cy="520065"/>
          </a:xfrm>
          <a:custGeom>
            <a:avLst/>
            <a:gdLst/>
            <a:ahLst/>
            <a:cxnLst/>
            <a:rect l="l" t="t" r="r" b="b"/>
            <a:pathLst>
              <a:path w="1128395" h="520064">
                <a:moveTo>
                  <a:pt x="0" y="86651"/>
                </a:move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041348" y="0"/>
                </a:lnTo>
                <a:lnTo>
                  <a:pt x="1089422" y="14558"/>
                </a:lnTo>
                <a:lnTo>
                  <a:pt x="1121404" y="53491"/>
                </a:lnTo>
                <a:lnTo>
                  <a:pt x="1127999" y="86651"/>
                </a:lnTo>
                <a:lnTo>
                  <a:pt x="1127999" y="433248"/>
                </a:lnTo>
                <a:lnTo>
                  <a:pt x="1121190" y="466977"/>
                </a:lnTo>
                <a:lnTo>
                  <a:pt x="1102620" y="494520"/>
                </a:lnTo>
                <a:lnTo>
                  <a:pt x="1075077" y="513090"/>
                </a:lnTo>
                <a:lnTo>
                  <a:pt x="1041348" y="519899"/>
                </a:ln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close/>
              </a:path>
            </a:pathLst>
          </a:custGeom>
          <a:ln w="9524">
            <a:solidFill>
              <a:srgbClr val="004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2371600" y="2341443"/>
            <a:ext cx="812800" cy="28117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717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Comic Sans MS"/>
                <a:cs typeface="Comic Sans MS"/>
              </a:rPr>
              <a:t>.01</a:t>
            </a:r>
            <a:endParaRPr sz="1800">
              <a:latin typeface="Comic Sans MS"/>
              <a:cs typeface="Comic Sans MS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800" b="1" spc="-5" dirty="0">
                <a:latin typeface="Comic Sans MS"/>
                <a:cs typeface="Comic Sans MS"/>
              </a:rPr>
              <a:t>HUSKY</a:t>
            </a:r>
            <a:endParaRPr sz="1800">
              <a:latin typeface="Comic Sans MS"/>
              <a:cs typeface="Comic Sans MS"/>
            </a:endParaRPr>
          </a:p>
          <a:p>
            <a:pPr marL="217170">
              <a:lnSpc>
                <a:spcPct val="100000"/>
              </a:lnSpc>
              <a:spcBef>
                <a:spcPts val="65"/>
              </a:spcBef>
            </a:pPr>
            <a:r>
              <a:rPr sz="1800" b="1" spc="-5" dirty="0">
                <a:latin typeface="Comic Sans MS"/>
                <a:cs typeface="Comic Sans MS"/>
              </a:rPr>
              <a:t>.88</a:t>
            </a:r>
            <a:endParaRPr sz="1800">
              <a:latin typeface="Comic Sans MS"/>
              <a:cs typeface="Comic Sans MS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800" b="1" spc="-5" dirty="0">
                <a:latin typeface="Comic Sans MS"/>
                <a:cs typeface="Comic Sans MS"/>
              </a:rPr>
              <a:t>HUSKY</a:t>
            </a:r>
            <a:endParaRPr sz="1800">
              <a:latin typeface="Comic Sans MS"/>
              <a:cs typeface="Comic Sans MS"/>
            </a:endParaRPr>
          </a:p>
          <a:p>
            <a:pPr marL="217170">
              <a:lnSpc>
                <a:spcPct val="100000"/>
              </a:lnSpc>
              <a:spcBef>
                <a:spcPts val="65"/>
              </a:spcBef>
            </a:pPr>
            <a:r>
              <a:rPr sz="1800" b="1" spc="-5" dirty="0">
                <a:latin typeface="Comic Sans MS"/>
                <a:cs typeface="Comic Sans MS"/>
              </a:rPr>
              <a:t>.23</a:t>
            </a:r>
            <a:endParaRPr sz="1800">
              <a:latin typeface="Comic Sans MS"/>
              <a:cs typeface="Comic Sans MS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800" b="1" spc="-5" dirty="0">
                <a:latin typeface="Comic Sans MS"/>
                <a:cs typeface="Comic Sans MS"/>
              </a:rPr>
              <a:t>HUSKY</a:t>
            </a:r>
            <a:endParaRPr sz="1800">
              <a:latin typeface="Comic Sans MS"/>
              <a:cs typeface="Comic Sans MS"/>
            </a:endParaRPr>
          </a:p>
          <a:p>
            <a:pPr marL="217170">
              <a:lnSpc>
                <a:spcPct val="100000"/>
              </a:lnSpc>
              <a:spcBef>
                <a:spcPts val="65"/>
              </a:spcBef>
            </a:pPr>
            <a:r>
              <a:rPr sz="1800" b="1" spc="-5" dirty="0">
                <a:latin typeface="Comic Sans MS"/>
                <a:cs typeface="Comic Sans MS"/>
              </a:rPr>
              <a:t>.10</a:t>
            </a:r>
            <a:endParaRPr sz="1800">
              <a:latin typeface="Comic Sans MS"/>
              <a:cs typeface="Comic Sans MS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800" b="1" spc="-5" dirty="0">
                <a:latin typeface="Comic Sans MS"/>
                <a:cs typeface="Comic Sans MS"/>
              </a:rPr>
              <a:t>HUSKY</a:t>
            </a:r>
            <a:endParaRPr sz="1800">
              <a:latin typeface="Comic Sans MS"/>
              <a:cs typeface="Comic Sans MS"/>
            </a:endParaRPr>
          </a:p>
          <a:p>
            <a:pPr marL="217170">
              <a:lnSpc>
                <a:spcPct val="100000"/>
              </a:lnSpc>
              <a:spcBef>
                <a:spcPts val="65"/>
              </a:spcBef>
            </a:pPr>
            <a:r>
              <a:rPr sz="1800" b="1" spc="-5" dirty="0">
                <a:latin typeface="Comic Sans MS"/>
                <a:cs typeface="Comic Sans MS"/>
              </a:rPr>
              <a:t>.58</a:t>
            </a:r>
            <a:endParaRPr sz="1800">
              <a:latin typeface="Comic Sans MS"/>
              <a:cs typeface="Comic Sans MS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800" b="1" spc="-5" dirty="0">
                <a:latin typeface="Comic Sans MS"/>
                <a:cs typeface="Comic Sans MS"/>
              </a:rPr>
              <a:t>HUSKY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387899" y="4614874"/>
            <a:ext cx="1826260" cy="520065"/>
          </a:xfrm>
          <a:custGeom>
            <a:avLst/>
            <a:gdLst/>
            <a:ahLst/>
            <a:cxnLst/>
            <a:rect l="l" t="t" r="r" b="b"/>
            <a:pathLst>
              <a:path w="1826260" h="520064">
                <a:moveTo>
                  <a:pt x="1739448" y="519899"/>
                </a:move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739448" y="0"/>
                </a:lnTo>
                <a:lnTo>
                  <a:pt x="1787522" y="14558"/>
                </a:lnTo>
                <a:lnTo>
                  <a:pt x="1819504" y="53491"/>
                </a:lnTo>
                <a:lnTo>
                  <a:pt x="1826099" y="86651"/>
                </a:lnTo>
                <a:lnTo>
                  <a:pt x="1826099" y="433248"/>
                </a:lnTo>
                <a:lnTo>
                  <a:pt x="1819290" y="466977"/>
                </a:lnTo>
                <a:lnTo>
                  <a:pt x="1800720" y="494520"/>
                </a:lnTo>
                <a:lnTo>
                  <a:pt x="1773177" y="513090"/>
                </a:lnTo>
                <a:lnTo>
                  <a:pt x="1739448" y="519899"/>
                </a:lnTo>
                <a:close/>
              </a:path>
            </a:pathLst>
          </a:custGeom>
          <a:solidFill>
            <a:srgbClr val="00968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87899" y="4614874"/>
            <a:ext cx="1826260" cy="520065"/>
          </a:xfrm>
          <a:custGeom>
            <a:avLst/>
            <a:gdLst/>
            <a:ahLst/>
            <a:cxnLst/>
            <a:rect l="l" t="t" r="r" b="b"/>
            <a:pathLst>
              <a:path w="1826260" h="520064">
                <a:moveTo>
                  <a:pt x="0" y="86651"/>
                </a:move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739448" y="0"/>
                </a:lnTo>
                <a:lnTo>
                  <a:pt x="1787522" y="14558"/>
                </a:lnTo>
                <a:lnTo>
                  <a:pt x="1819504" y="53491"/>
                </a:lnTo>
                <a:lnTo>
                  <a:pt x="1826099" y="86651"/>
                </a:lnTo>
                <a:lnTo>
                  <a:pt x="1826099" y="433248"/>
                </a:lnTo>
                <a:lnTo>
                  <a:pt x="1819290" y="466977"/>
                </a:lnTo>
                <a:lnTo>
                  <a:pt x="1800720" y="494520"/>
                </a:lnTo>
                <a:lnTo>
                  <a:pt x="1773177" y="513090"/>
                </a:lnTo>
                <a:lnTo>
                  <a:pt x="1739448" y="519899"/>
                </a:ln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close/>
              </a:path>
            </a:pathLst>
          </a:custGeom>
          <a:ln w="9524">
            <a:solidFill>
              <a:srgbClr val="004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621146" y="2341456"/>
            <a:ext cx="1358265" cy="28117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Comic Sans MS"/>
                <a:cs typeface="Comic Sans MS"/>
              </a:rPr>
              <a:t>.97</a:t>
            </a:r>
            <a:endParaRPr sz="1800">
              <a:latin typeface="Comic Sans MS"/>
              <a:cs typeface="Comic Sans MS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800" b="1" spc="-5" dirty="0">
                <a:latin typeface="Comic Sans MS"/>
                <a:cs typeface="Comic Sans MS"/>
              </a:rPr>
              <a:t>MALAMUTE</a:t>
            </a:r>
            <a:endParaRPr sz="1800">
              <a:latin typeface="Comic Sans MS"/>
              <a:cs typeface="Comic Sans MS"/>
            </a:endParaRPr>
          </a:p>
          <a:p>
            <a:pPr marL="635" algn="ctr">
              <a:lnSpc>
                <a:spcPct val="100000"/>
              </a:lnSpc>
              <a:spcBef>
                <a:spcPts val="65"/>
              </a:spcBef>
            </a:pPr>
            <a:r>
              <a:rPr sz="1800" b="1" spc="-5" dirty="0">
                <a:latin typeface="Comic Sans MS"/>
                <a:cs typeface="Comic Sans MS"/>
              </a:rPr>
              <a:t>.06</a:t>
            </a:r>
            <a:endParaRPr sz="1800">
              <a:latin typeface="Comic Sans MS"/>
              <a:cs typeface="Comic Sans MS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800" b="1" spc="-5" dirty="0">
                <a:latin typeface="Comic Sans MS"/>
                <a:cs typeface="Comic Sans MS"/>
              </a:rPr>
              <a:t>MALAMUTE</a:t>
            </a:r>
            <a:endParaRPr sz="1800">
              <a:latin typeface="Comic Sans MS"/>
              <a:cs typeface="Comic Sans MS"/>
            </a:endParaRPr>
          </a:p>
          <a:p>
            <a:pPr marL="635" algn="ctr">
              <a:lnSpc>
                <a:spcPct val="100000"/>
              </a:lnSpc>
              <a:spcBef>
                <a:spcPts val="65"/>
              </a:spcBef>
            </a:pPr>
            <a:r>
              <a:rPr sz="1800" b="1" spc="-5" dirty="0">
                <a:latin typeface="Comic Sans MS"/>
                <a:cs typeface="Comic Sans MS"/>
              </a:rPr>
              <a:t>.13</a:t>
            </a:r>
            <a:endParaRPr sz="1800">
              <a:latin typeface="Comic Sans MS"/>
              <a:cs typeface="Comic Sans MS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800" b="1" spc="-5" dirty="0">
                <a:latin typeface="Comic Sans MS"/>
                <a:cs typeface="Comic Sans MS"/>
              </a:rPr>
              <a:t>MALAMUTE</a:t>
            </a:r>
            <a:endParaRPr sz="1800">
              <a:latin typeface="Comic Sans MS"/>
              <a:cs typeface="Comic Sans MS"/>
            </a:endParaRPr>
          </a:p>
          <a:p>
            <a:pPr marL="635" algn="ctr">
              <a:lnSpc>
                <a:spcPct val="100000"/>
              </a:lnSpc>
              <a:spcBef>
                <a:spcPts val="65"/>
              </a:spcBef>
            </a:pPr>
            <a:r>
              <a:rPr sz="1800" b="1" spc="-5" dirty="0">
                <a:latin typeface="Comic Sans MS"/>
                <a:cs typeface="Comic Sans MS"/>
              </a:rPr>
              <a:t>.11</a:t>
            </a:r>
            <a:endParaRPr sz="1800">
              <a:latin typeface="Comic Sans MS"/>
              <a:cs typeface="Comic Sans MS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800" b="1" spc="-5" dirty="0">
                <a:latin typeface="Comic Sans MS"/>
                <a:cs typeface="Comic Sans MS"/>
              </a:rPr>
              <a:t>MALAMUTE</a:t>
            </a:r>
            <a:endParaRPr sz="1800">
              <a:latin typeface="Comic Sans MS"/>
              <a:cs typeface="Comic Sans MS"/>
            </a:endParaRPr>
          </a:p>
          <a:p>
            <a:pPr marL="635" algn="ctr">
              <a:lnSpc>
                <a:spcPct val="100000"/>
              </a:lnSpc>
              <a:spcBef>
                <a:spcPts val="65"/>
              </a:spcBef>
            </a:pPr>
            <a:r>
              <a:rPr sz="1800" b="1" spc="-5" dirty="0">
                <a:latin typeface="Comic Sans MS"/>
                <a:cs typeface="Comic Sans MS"/>
              </a:rPr>
              <a:t>.42</a:t>
            </a:r>
            <a:endParaRPr sz="1800">
              <a:latin typeface="Comic Sans MS"/>
              <a:cs typeface="Comic Sans MS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800" b="1" spc="-5" dirty="0">
                <a:latin typeface="Comic Sans MS"/>
                <a:cs typeface="Comic Sans MS"/>
              </a:rPr>
              <a:t>MALAMUTE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3341997" y="4614874"/>
            <a:ext cx="1252855" cy="520065"/>
          </a:xfrm>
          <a:custGeom>
            <a:avLst/>
            <a:gdLst/>
            <a:ahLst/>
            <a:cxnLst/>
            <a:rect l="l" t="t" r="r" b="b"/>
            <a:pathLst>
              <a:path w="1252854" h="520064">
                <a:moveTo>
                  <a:pt x="1166147" y="519899"/>
                </a:move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166147" y="0"/>
                </a:lnTo>
                <a:lnTo>
                  <a:pt x="1214222" y="14558"/>
                </a:lnTo>
                <a:lnTo>
                  <a:pt x="1246203" y="53491"/>
                </a:lnTo>
                <a:lnTo>
                  <a:pt x="1252799" y="86651"/>
                </a:lnTo>
                <a:lnTo>
                  <a:pt x="1252799" y="433248"/>
                </a:lnTo>
                <a:lnTo>
                  <a:pt x="1245990" y="466977"/>
                </a:lnTo>
                <a:lnTo>
                  <a:pt x="1227420" y="494520"/>
                </a:lnTo>
                <a:lnTo>
                  <a:pt x="1199876" y="513090"/>
                </a:lnTo>
                <a:lnTo>
                  <a:pt x="1166147" y="519899"/>
                </a:lnTo>
                <a:close/>
              </a:path>
            </a:pathLst>
          </a:custGeom>
          <a:solidFill>
            <a:srgbClr val="039B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341997" y="4614874"/>
            <a:ext cx="1252855" cy="520065"/>
          </a:xfrm>
          <a:custGeom>
            <a:avLst/>
            <a:gdLst/>
            <a:ahLst/>
            <a:cxnLst/>
            <a:rect l="l" t="t" r="r" b="b"/>
            <a:pathLst>
              <a:path w="1252854" h="520064">
                <a:moveTo>
                  <a:pt x="0" y="86651"/>
                </a:move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166147" y="0"/>
                </a:lnTo>
                <a:lnTo>
                  <a:pt x="1214222" y="14558"/>
                </a:lnTo>
                <a:lnTo>
                  <a:pt x="1246203" y="53491"/>
                </a:lnTo>
                <a:lnTo>
                  <a:pt x="1252799" y="86651"/>
                </a:lnTo>
                <a:lnTo>
                  <a:pt x="1252799" y="433248"/>
                </a:lnTo>
                <a:lnTo>
                  <a:pt x="1245990" y="466977"/>
                </a:lnTo>
                <a:lnTo>
                  <a:pt x="1227420" y="494520"/>
                </a:lnTo>
                <a:lnTo>
                  <a:pt x="1199876" y="513090"/>
                </a:lnTo>
                <a:lnTo>
                  <a:pt x="1166147" y="519899"/>
                </a:ln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close/>
              </a:path>
            </a:pathLst>
          </a:custGeom>
          <a:ln w="9524">
            <a:solidFill>
              <a:srgbClr val="004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3457838" y="2341456"/>
            <a:ext cx="998219" cy="28117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2131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Comic Sans MS"/>
                <a:cs typeface="Comic Sans MS"/>
              </a:rPr>
              <a:t>.02</a:t>
            </a:r>
            <a:endParaRPr sz="1800">
              <a:latin typeface="Comic Sans MS"/>
              <a:cs typeface="Comic Sans MS"/>
            </a:endParaRPr>
          </a:p>
          <a:p>
            <a:pPr marL="34925">
              <a:lnSpc>
                <a:spcPct val="100000"/>
              </a:lnSpc>
              <a:spcBef>
                <a:spcPts val="15"/>
              </a:spcBef>
            </a:pPr>
            <a:r>
              <a:rPr sz="1800" b="1" spc="-5" dirty="0">
                <a:latin typeface="Comic Sans MS"/>
                <a:cs typeface="Comic Sans MS"/>
              </a:rPr>
              <a:t>ESKIMO</a:t>
            </a:r>
            <a:endParaRPr sz="1800">
              <a:latin typeface="Comic Sans MS"/>
              <a:cs typeface="Comic Sans MS"/>
            </a:endParaRPr>
          </a:p>
          <a:p>
            <a:pPr marL="321310">
              <a:lnSpc>
                <a:spcPct val="100000"/>
              </a:lnSpc>
              <a:spcBef>
                <a:spcPts val="65"/>
              </a:spcBef>
            </a:pPr>
            <a:r>
              <a:rPr sz="1800" b="1" spc="-5" dirty="0">
                <a:latin typeface="Comic Sans MS"/>
                <a:cs typeface="Comic Sans MS"/>
              </a:rPr>
              <a:t>.06</a:t>
            </a:r>
            <a:endParaRPr sz="1800">
              <a:latin typeface="Comic Sans MS"/>
              <a:cs typeface="Comic Sans MS"/>
            </a:endParaRPr>
          </a:p>
          <a:p>
            <a:pPr marL="34925">
              <a:lnSpc>
                <a:spcPct val="100000"/>
              </a:lnSpc>
              <a:spcBef>
                <a:spcPts val="15"/>
              </a:spcBef>
            </a:pPr>
            <a:r>
              <a:rPr sz="1800" b="1" spc="-5" dirty="0">
                <a:latin typeface="Comic Sans MS"/>
                <a:cs typeface="Comic Sans MS"/>
              </a:rPr>
              <a:t>ESKIMO</a:t>
            </a:r>
            <a:endParaRPr sz="1800">
              <a:latin typeface="Comic Sans MS"/>
              <a:cs typeface="Comic Sans MS"/>
            </a:endParaRPr>
          </a:p>
          <a:p>
            <a:pPr marL="321310">
              <a:lnSpc>
                <a:spcPct val="100000"/>
              </a:lnSpc>
              <a:spcBef>
                <a:spcPts val="65"/>
              </a:spcBef>
            </a:pPr>
            <a:r>
              <a:rPr sz="1800" b="1" spc="-5" dirty="0">
                <a:latin typeface="Comic Sans MS"/>
                <a:cs typeface="Comic Sans MS"/>
              </a:rPr>
              <a:t>.64</a:t>
            </a:r>
            <a:endParaRPr sz="1800">
              <a:latin typeface="Comic Sans MS"/>
              <a:cs typeface="Comic Sans MS"/>
            </a:endParaRPr>
          </a:p>
          <a:p>
            <a:pPr marL="34925">
              <a:lnSpc>
                <a:spcPct val="100000"/>
              </a:lnSpc>
              <a:spcBef>
                <a:spcPts val="15"/>
              </a:spcBef>
            </a:pPr>
            <a:r>
              <a:rPr sz="1800" b="1" spc="-5" dirty="0">
                <a:latin typeface="Comic Sans MS"/>
                <a:cs typeface="Comic Sans MS"/>
              </a:rPr>
              <a:t>ESKIMO</a:t>
            </a:r>
            <a:endParaRPr sz="1800">
              <a:latin typeface="Comic Sans MS"/>
              <a:cs typeface="Comic Sans MS"/>
            </a:endParaRPr>
          </a:p>
          <a:p>
            <a:pPr marL="298450">
              <a:lnSpc>
                <a:spcPct val="100000"/>
              </a:lnSpc>
              <a:spcBef>
                <a:spcPts val="65"/>
              </a:spcBef>
            </a:pPr>
            <a:r>
              <a:rPr sz="1800" b="1" spc="-5" dirty="0">
                <a:latin typeface="Comic Sans MS"/>
                <a:cs typeface="Comic Sans MS"/>
              </a:rPr>
              <a:t>.79</a:t>
            </a:r>
            <a:endParaRPr sz="1800">
              <a:latin typeface="Comic Sans MS"/>
              <a:cs typeface="Comic Sans MS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800" b="1" spc="-5" dirty="0">
                <a:latin typeface="Comic Sans MS"/>
                <a:cs typeface="Comic Sans MS"/>
              </a:rPr>
              <a:t>ESKIMO</a:t>
            </a:r>
            <a:endParaRPr sz="1800">
              <a:latin typeface="Comic Sans MS"/>
              <a:cs typeface="Comic Sans MS"/>
            </a:endParaRPr>
          </a:p>
          <a:p>
            <a:pPr marL="321310">
              <a:lnSpc>
                <a:spcPct val="100000"/>
              </a:lnSpc>
              <a:spcBef>
                <a:spcPts val="65"/>
              </a:spcBef>
            </a:pPr>
            <a:r>
              <a:rPr sz="1800" b="1" spc="-5" dirty="0">
                <a:latin typeface="Comic Sans MS"/>
                <a:cs typeface="Comic Sans MS"/>
              </a:rPr>
              <a:t>.00</a:t>
            </a:r>
            <a:endParaRPr sz="1800">
              <a:latin typeface="Comic Sans MS"/>
              <a:cs typeface="Comic Sans MS"/>
            </a:endParaRPr>
          </a:p>
          <a:p>
            <a:pPr marL="34925">
              <a:lnSpc>
                <a:spcPct val="100000"/>
              </a:lnSpc>
              <a:spcBef>
                <a:spcPts val="15"/>
              </a:spcBef>
            </a:pPr>
            <a:r>
              <a:rPr sz="1800" b="1" spc="-5" dirty="0">
                <a:latin typeface="Comic Sans MS"/>
                <a:cs typeface="Comic Sans MS"/>
              </a:rPr>
              <a:t>ESKIMO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292729" y="3228918"/>
            <a:ext cx="17100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80" dirty="0">
                <a:solidFill>
                  <a:srgbClr val="8BC34A"/>
                </a:solidFill>
                <a:latin typeface="Arial"/>
                <a:cs typeface="Arial"/>
              </a:rPr>
              <a:t>Explained</a:t>
            </a:r>
            <a:r>
              <a:rPr sz="1800" b="1" spc="-85" dirty="0">
                <a:solidFill>
                  <a:srgbClr val="8BC34A"/>
                </a:solidFill>
                <a:latin typeface="Arial"/>
                <a:cs typeface="Arial"/>
              </a:rPr>
              <a:t> </a:t>
            </a:r>
            <a:r>
              <a:rPr sz="1800" b="1" spc="-80" dirty="0">
                <a:solidFill>
                  <a:srgbClr val="8BC34A"/>
                </a:solidFill>
                <a:latin typeface="Arial"/>
                <a:cs typeface="Arial"/>
              </a:rPr>
              <a:t>Class:</a:t>
            </a:r>
            <a:endParaRPr sz="1800">
              <a:latin typeface="Arial"/>
              <a:cs typeface="Arial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5584937" y="3680762"/>
            <a:ext cx="1128395" cy="520065"/>
          </a:xfrm>
          <a:custGeom>
            <a:avLst/>
            <a:gdLst/>
            <a:ahLst/>
            <a:cxnLst/>
            <a:rect l="l" t="t" r="r" b="b"/>
            <a:pathLst>
              <a:path w="1128395" h="520064">
                <a:moveTo>
                  <a:pt x="1041348" y="519899"/>
                </a:move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041348" y="0"/>
                </a:lnTo>
                <a:lnTo>
                  <a:pt x="1089422" y="14558"/>
                </a:lnTo>
                <a:lnTo>
                  <a:pt x="1121403" y="53491"/>
                </a:lnTo>
                <a:lnTo>
                  <a:pt x="1127999" y="86651"/>
                </a:lnTo>
                <a:lnTo>
                  <a:pt x="1127999" y="433248"/>
                </a:lnTo>
                <a:lnTo>
                  <a:pt x="1121190" y="466977"/>
                </a:lnTo>
                <a:lnTo>
                  <a:pt x="1102620" y="494520"/>
                </a:lnTo>
                <a:lnTo>
                  <a:pt x="1075077" y="513090"/>
                </a:lnTo>
                <a:lnTo>
                  <a:pt x="1041348" y="519899"/>
                </a:lnTo>
                <a:close/>
              </a:path>
            </a:pathLst>
          </a:custGeom>
          <a:solidFill>
            <a:srgbClr val="558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584937" y="3680762"/>
            <a:ext cx="1128395" cy="520065"/>
          </a:xfrm>
          <a:custGeom>
            <a:avLst/>
            <a:gdLst/>
            <a:ahLst/>
            <a:cxnLst/>
            <a:rect l="l" t="t" r="r" b="b"/>
            <a:pathLst>
              <a:path w="1128395" h="520064">
                <a:moveTo>
                  <a:pt x="0" y="86651"/>
                </a:move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041348" y="0"/>
                </a:lnTo>
                <a:lnTo>
                  <a:pt x="1089422" y="14558"/>
                </a:lnTo>
                <a:lnTo>
                  <a:pt x="1121403" y="53491"/>
                </a:lnTo>
                <a:lnTo>
                  <a:pt x="1127999" y="86651"/>
                </a:lnTo>
                <a:lnTo>
                  <a:pt x="1127999" y="433248"/>
                </a:lnTo>
                <a:lnTo>
                  <a:pt x="1121190" y="466977"/>
                </a:lnTo>
                <a:lnTo>
                  <a:pt x="1102620" y="494520"/>
                </a:lnTo>
                <a:lnTo>
                  <a:pt x="1075077" y="513090"/>
                </a:lnTo>
                <a:lnTo>
                  <a:pt x="1041348" y="519899"/>
                </a:ln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close/>
              </a:path>
            </a:pathLst>
          </a:custGeom>
          <a:ln w="9524">
            <a:solidFill>
              <a:srgbClr val="004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5742549" y="3780756"/>
            <a:ext cx="8128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Comic Sans MS"/>
                <a:cs typeface="Comic Sans MS"/>
              </a:rPr>
              <a:t>HUSKY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8548499" y="1413624"/>
            <a:ext cx="207645" cy="830580"/>
          </a:xfrm>
          <a:custGeom>
            <a:avLst/>
            <a:gdLst/>
            <a:ahLst/>
            <a:cxnLst/>
            <a:rect l="l" t="t" r="r" b="b"/>
            <a:pathLst>
              <a:path w="207645" h="830580">
                <a:moveTo>
                  <a:pt x="0" y="830399"/>
                </a:moveTo>
                <a:lnTo>
                  <a:pt x="0" y="207599"/>
                </a:lnTo>
                <a:lnTo>
                  <a:pt x="207599" y="0"/>
                </a:lnTo>
                <a:lnTo>
                  <a:pt x="207599" y="622799"/>
                </a:lnTo>
                <a:lnTo>
                  <a:pt x="0" y="830399"/>
                </a:lnTo>
                <a:close/>
              </a:path>
            </a:pathLst>
          </a:custGeom>
          <a:solidFill>
            <a:srgbClr val="CBBB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7823699" y="1413624"/>
            <a:ext cx="932815" cy="207645"/>
          </a:xfrm>
          <a:custGeom>
            <a:avLst/>
            <a:gdLst/>
            <a:ahLst/>
            <a:cxnLst/>
            <a:rect l="l" t="t" r="r" b="b"/>
            <a:pathLst>
              <a:path w="932815" h="207644">
                <a:moveTo>
                  <a:pt x="724799" y="207599"/>
                </a:moveTo>
                <a:lnTo>
                  <a:pt x="0" y="207599"/>
                </a:lnTo>
                <a:lnTo>
                  <a:pt x="207599" y="0"/>
                </a:lnTo>
                <a:lnTo>
                  <a:pt x="932399" y="0"/>
                </a:lnTo>
                <a:lnTo>
                  <a:pt x="724799" y="207599"/>
                </a:lnTo>
                <a:close/>
              </a:path>
            </a:pathLst>
          </a:custGeom>
          <a:solidFill>
            <a:srgbClr val="FFEE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7823699" y="1413624"/>
            <a:ext cx="932815" cy="830580"/>
          </a:xfrm>
          <a:custGeom>
            <a:avLst/>
            <a:gdLst/>
            <a:ahLst/>
            <a:cxnLst/>
            <a:rect l="l" t="t" r="r" b="b"/>
            <a:pathLst>
              <a:path w="932815" h="830580">
                <a:moveTo>
                  <a:pt x="0" y="207599"/>
                </a:moveTo>
                <a:lnTo>
                  <a:pt x="207599" y="0"/>
                </a:lnTo>
                <a:lnTo>
                  <a:pt x="932399" y="0"/>
                </a:lnTo>
                <a:lnTo>
                  <a:pt x="932399" y="622799"/>
                </a:lnTo>
                <a:lnTo>
                  <a:pt x="724799" y="830399"/>
                </a:lnTo>
                <a:lnTo>
                  <a:pt x="0" y="830399"/>
                </a:lnTo>
                <a:lnTo>
                  <a:pt x="0" y="207599"/>
                </a:lnTo>
                <a:close/>
              </a:path>
            </a:pathLst>
          </a:custGeom>
          <a:ln w="9524">
            <a:solidFill>
              <a:srgbClr val="004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7823699" y="1413624"/>
            <a:ext cx="932815" cy="207645"/>
          </a:xfrm>
          <a:custGeom>
            <a:avLst/>
            <a:gdLst/>
            <a:ahLst/>
            <a:cxnLst/>
            <a:rect l="l" t="t" r="r" b="b"/>
            <a:pathLst>
              <a:path w="932815" h="207644">
                <a:moveTo>
                  <a:pt x="0" y="207599"/>
                </a:moveTo>
                <a:lnTo>
                  <a:pt x="724799" y="207599"/>
                </a:lnTo>
                <a:lnTo>
                  <a:pt x="932399" y="0"/>
                </a:lnTo>
              </a:path>
            </a:pathLst>
          </a:custGeom>
          <a:ln w="9524">
            <a:solidFill>
              <a:srgbClr val="004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8548499" y="1621224"/>
            <a:ext cx="0" cy="622935"/>
          </a:xfrm>
          <a:custGeom>
            <a:avLst/>
            <a:gdLst/>
            <a:ahLst/>
            <a:cxnLst/>
            <a:rect l="l" t="t" r="r" b="b"/>
            <a:pathLst>
              <a:path h="622935">
                <a:moveTo>
                  <a:pt x="0" y="0"/>
                </a:moveTo>
                <a:lnTo>
                  <a:pt x="0" y="622799"/>
                </a:lnTo>
              </a:path>
            </a:pathLst>
          </a:custGeom>
          <a:ln w="9524">
            <a:solidFill>
              <a:srgbClr val="004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 txBox="1"/>
          <p:nvPr/>
        </p:nvSpPr>
        <p:spPr>
          <a:xfrm>
            <a:off x="7823699" y="1621224"/>
            <a:ext cx="720090" cy="622935"/>
          </a:xfrm>
          <a:prstGeom prst="rect">
            <a:avLst/>
          </a:prstGeom>
          <a:solidFill>
            <a:srgbClr val="FFEB37"/>
          </a:solidFill>
        </p:spPr>
        <p:txBody>
          <a:bodyPr vert="horz" wrap="square" lIns="0" tIns="571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5"/>
              </a:spcBef>
            </a:pPr>
            <a:endParaRPr sz="1200">
              <a:latin typeface="Times New Roman"/>
              <a:cs typeface="Times New Roman"/>
            </a:endParaRPr>
          </a:p>
          <a:p>
            <a:pPr marL="220979" marR="110489" indent="-99060">
              <a:lnSpc>
                <a:spcPct val="101600"/>
              </a:lnSpc>
              <a:spcBef>
                <a:spcPts val="5"/>
              </a:spcBef>
            </a:pPr>
            <a:r>
              <a:rPr sz="800" b="1" spc="-5" dirty="0">
                <a:latin typeface="Arial"/>
                <a:cs typeface="Arial"/>
              </a:rPr>
              <a:t>Surrogate  </a:t>
            </a:r>
            <a:r>
              <a:rPr sz="8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target</a:t>
            </a:r>
            <a:endParaRPr sz="800">
              <a:latin typeface="Arial"/>
              <a:cs typeface="Arial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7725887" y="2938387"/>
            <a:ext cx="1128395" cy="520065"/>
          </a:xfrm>
          <a:custGeom>
            <a:avLst/>
            <a:gdLst/>
            <a:ahLst/>
            <a:cxnLst/>
            <a:rect l="l" t="t" r="r" b="b"/>
            <a:pathLst>
              <a:path w="1128395" h="520064">
                <a:moveTo>
                  <a:pt x="1041348" y="519899"/>
                </a:move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041348" y="0"/>
                </a:lnTo>
                <a:lnTo>
                  <a:pt x="1089422" y="14558"/>
                </a:lnTo>
                <a:lnTo>
                  <a:pt x="1121403" y="53491"/>
                </a:lnTo>
                <a:lnTo>
                  <a:pt x="1127999" y="86651"/>
                </a:lnTo>
                <a:lnTo>
                  <a:pt x="1127999" y="433248"/>
                </a:lnTo>
                <a:lnTo>
                  <a:pt x="1121190" y="466977"/>
                </a:lnTo>
                <a:lnTo>
                  <a:pt x="1102620" y="494520"/>
                </a:lnTo>
                <a:lnTo>
                  <a:pt x="1075077" y="513090"/>
                </a:lnTo>
                <a:lnTo>
                  <a:pt x="1041348" y="519899"/>
                </a:lnTo>
                <a:close/>
              </a:path>
            </a:pathLst>
          </a:custGeom>
          <a:solidFill>
            <a:srgbClr val="558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7725887" y="2938387"/>
            <a:ext cx="1128395" cy="520065"/>
          </a:xfrm>
          <a:custGeom>
            <a:avLst/>
            <a:gdLst/>
            <a:ahLst/>
            <a:cxnLst/>
            <a:rect l="l" t="t" r="r" b="b"/>
            <a:pathLst>
              <a:path w="1128395" h="520064">
                <a:moveTo>
                  <a:pt x="0" y="86651"/>
                </a:move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041348" y="0"/>
                </a:lnTo>
                <a:lnTo>
                  <a:pt x="1089422" y="14558"/>
                </a:lnTo>
                <a:lnTo>
                  <a:pt x="1121403" y="53491"/>
                </a:lnTo>
                <a:lnTo>
                  <a:pt x="1127999" y="86651"/>
                </a:lnTo>
                <a:lnTo>
                  <a:pt x="1127999" y="433248"/>
                </a:lnTo>
                <a:lnTo>
                  <a:pt x="1121190" y="466977"/>
                </a:lnTo>
                <a:lnTo>
                  <a:pt x="1102620" y="494520"/>
                </a:lnTo>
                <a:lnTo>
                  <a:pt x="1075077" y="513090"/>
                </a:lnTo>
                <a:lnTo>
                  <a:pt x="1041348" y="519899"/>
                </a:ln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close/>
              </a:path>
            </a:pathLst>
          </a:custGeom>
          <a:ln w="9524">
            <a:solidFill>
              <a:srgbClr val="004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7725887" y="4614862"/>
            <a:ext cx="1128395" cy="520065"/>
          </a:xfrm>
          <a:custGeom>
            <a:avLst/>
            <a:gdLst/>
            <a:ahLst/>
            <a:cxnLst/>
            <a:rect l="l" t="t" r="r" b="b"/>
            <a:pathLst>
              <a:path w="1128395" h="520064">
                <a:moveTo>
                  <a:pt x="1041348" y="519899"/>
                </a:move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041348" y="0"/>
                </a:lnTo>
                <a:lnTo>
                  <a:pt x="1089422" y="14558"/>
                </a:lnTo>
                <a:lnTo>
                  <a:pt x="1121403" y="53491"/>
                </a:lnTo>
                <a:lnTo>
                  <a:pt x="1127999" y="86651"/>
                </a:lnTo>
                <a:lnTo>
                  <a:pt x="1127999" y="433248"/>
                </a:lnTo>
                <a:lnTo>
                  <a:pt x="1121190" y="466977"/>
                </a:lnTo>
                <a:lnTo>
                  <a:pt x="1102620" y="494520"/>
                </a:lnTo>
                <a:lnTo>
                  <a:pt x="1075077" y="513090"/>
                </a:lnTo>
                <a:lnTo>
                  <a:pt x="1041348" y="519899"/>
                </a:lnTo>
                <a:close/>
              </a:path>
            </a:pathLst>
          </a:custGeom>
          <a:solidFill>
            <a:srgbClr val="558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7725887" y="4614862"/>
            <a:ext cx="1128395" cy="520065"/>
          </a:xfrm>
          <a:custGeom>
            <a:avLst/>
            <a:gdLst/>
            <a:ahLst/>
            <a:cxnLst/>
            <a:rect l="l" t="t" r="r" b="b"/>
            <a:pathLst>
              <a:path w="1128395" h="520064">
                <a:moveTo>
                  <a:pt x="0" y="86651"/>
                </a:move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041348" y="0"/>
                </a:lnTo>
                <a:lnTo>
                  <a:pt x="1089422" y="14558"/>
                </a:lnTo>
                <a:lnTo>
                  <a:pt x="1121403" y="53491"/>
                </a:lnTo>
                <a:lnTo>
                  <a:pt x="1127999" y="86651"/>
                </a:lnTo>
                <a:lnTo>
                  <a:pt x="1127999" y="433248"/>
                </a:lnTo>
                <a:lnTo>
                  <a:pt x="1121190" y="466977"/>
                </a:lnTo>
                <a:lnTo>
                  <a:pt x="1102620" y="494520"/>
                </a:lnTo>
                <a:lnTo>
                  <a:pt x="1075077" y="513090"/>
                </a:lnTo>
                <a:lnTo>
                  <a:pt x="1041348" y="519899"/>
                </a:ln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close/>
              </a:path>
            </a:pathLst>
          </a:custGeom>
          <a:ln w="9524">
            <a:solidFill>
              <a:srgbClr val="004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7725887" y="2379562"/>
            <a:ext cx="1128395" cy="520065"/>
          </a:xfrm>
          <a:custGeom>
            <a:avLst/>
            <a:gdLst/>
            <a:ahLst/>
            <a:cxnLst/>
            <a:rect l="l" t="t" r="r" b="b"/>
            <a:pathLst>
              <a:path w="1128395" h="520064">
                <a:moveTo>
                  <a:pt x="1041348" y="519899"/>
                </a:move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041348" y="0"/>
                </a:lnTo>
                <a:lnTo>
                  <a:pt x="1089422" y="14558"/>
                </a:lnTo>
                <a:lnTo>
                  <a:pt x="1121403" y="53491"/>
                </a:lnTo>
                <a:lnTo>
                  <a:pt x="1127999" y="86651"/>
                </a:lnTo>
                <a:lnTo>
                  <a:pt x="1127999" y="433248"/>
                </a:lnTo>
                <a:lnTo>
                  <a:pt x="1121190" y="466977"/>
                </a:lnTo>
                <a:lnTo>
                  <a:pt x="1102620" y="494520"/>
                </a:lnTo>
                <a:lnTo>
                  <a:pt x="1075077" y="513090"/>
                </a:lnTo>
                <a:lnTo>
                  <a:pt x="1041348" y="519899"/>
                </a:lnTo>
                <a:close/>
              </a:path>
            </a:pathLst>
          </a:custGeom>
          <a:solidFill>
            <a:srgbClr val="558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7725887" y="2379562"/>
            <a:ext cx="1128395" cy="520065"/>
          </a:xfrm>
          <a:custGeom>
            <a:avLst/>
            <a:gdLst/>
            <a:ahLst/>
            <a:cxnLst/>
            <a:rect l="l" t="t" r="r" b="b"/>
            <a:pathLst>
              <a:path w="1128395" h="520064">
                <a:moveTo>
                  <a:pt x="0" y="86651"/>
                </a:move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041348" y="0"/>
                </a:lnTo>
                <a:lnTo>
                  <a:pt x="1089422" y="14558"/>
                </a:lnTo>
                <a:lnTo>
                  <a:pt x="1121403" y="53491"/>
                </a:lnTo>
                <a:lnTo>
                  <a:pt x="1127999" y="86651"/>
                </a:lnTo>
                <a:lnTo>
                  <a:pt x="1127999" y="433248"/>
                </a:lnTo>
                <a:lnTo>
                  <a:pt x="1121190" y="466977"/>
                </a:lnTo>
                <a:lnTo>
                  <a:pt x="1102620" y="494520"/>
                </a:lnTo>
                <a:lnTo>
                  <a:pt x="1075077" y="513090"/>
                </a:lnTo>
                <a:lnTo>
                  <a:pt x="1041348" y="519899"/>
                </a:ln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close/>
              </a:path>
            </a:pathLst>
          </a:custGeom>
          <a:ln w="9524">
            <a:solidFill>
              <a:srgbClr val="004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7725887" y="3497212"/>
            <a:ext cx="1128395" cy="520065"/>
          </a:xfrm>
          <a:custGeom>
            <a:avLst/>
            <a:gdLst/>
            <a:ahLst/>
            <a:cxnLst/>
            <a:rect l="l" t="t" r="r" b="b"/>
            <a:pathLst>
              <a:path w="1128395" h="520064">
                <a:moveTo>
                  <a:pt x="1041348" y="519899"/>
                </a:move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041348" y="0"/>
                </a:lnTo>
                <a:lnTo>
                  <a:pt x="1089422" y="14558"/>
                </a:lnTo>
                <a:lnTo>
                  <a:pt x="1121403" y="53491"/>
                </a:lnTo>
                <a:lnTo>
                  <a:pt x="1127999" y="86651"/>
                </a:lnTo>
                <a:lnTo>
                  <a:pt x="1127999" y="433248"/>
                </a:lnTo>
                <a:lnTo>
                  <a:pt x="1121190" y="466977"/>
                </a:lnTo>
                <a:lnTo>
                  <a:pt x="1102620" y="494520"/>
                </a:lnTo>
                <a:lnTo>
                  <a:pt x="1075077" y="513090"/>
                </a:lnTo>
                <a:lnTo>
                  <a:pt x="1041348" y="519899"/>
                </a:lnTo>
                <a:close/>
              </a:path>
            </a:pathLst>
          </a:custGeom>
          <a:solidFill>
            <a:srgbClr val="558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7725887" y="3497212"/>
            <a:ext cx="1128395" cy="520065"/>
          </a:xfrm>
          <a:custGeom>
            <a:avLst/>
            <a:gdLst/>
            <a:ahLst/>
            <a:cxnLst/>
            <a:rect l="l" t="t" r="r" b="b"/>
            <a:pathLst>
              <a:path w="1128395" h="520064">
                <a:moveTo>
                  <a:pt x="0" y="86651"/>
                </a:move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041348" y="0"/>
                </a:lnTo>
                <a:lnTo>
                  <a:pt x="1089422" y="14558"/>
                </a:lnTo>
                <a:lnTo>
                  <a:pt x="1121403" y="53491"/>
                </a:lnTo>
                <a:lnTo>
                  <a:pt x="1127999" y="86651"/>
                </a:lnTo>
                <a:lnTo>
                  <a:pt x="1127999" y="433248"/>
                </a:lnTo>
                <a:lnTo>
                  <a:pt x="1121190" y="466977"/>
                </a:lnTo>
                <a:lnTo>
                  <a:pt x="1102620" y="494520"/>
                </a:lnTo>
                <a:lnTo>
                  <a:pt x="1075077" y="513090"/>
                </a:lnTo>
                <a:lnTo>
                  <a:pt x="1041348" y="519899"/>
                </a:ln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close/>
              </a:path>
            </a:pathLst>
          </a:custGeom>
          <a:ln w="9524">
            <a:solidFill>
              <a:srgbClr val="004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7725887" y="4056037"/>
            <a:ext cx="1128395" cy="520065"/>
          </a:xfrm>
          <a:custGeom>
            <a:avLst/>
            <a:gdLst/>
            <a:ahLst/>
            <a:cxnLst/>
            <a:rect l="l" t="t" r="r" b="b"/>
            <a:pathLst>
              <a:path w="1128395" h="520064">
                <a:moveTo>
                  <a:pt x="1041348" y="519899"/>
                </a:move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041348" y="0"/>
                </a:lnTo>
                <a:lnTo>
                  <a:pt x="1089422" y="14558"/>
                </a:lnTo>
                <a:lnTo>
                  <a:pt x="1121403" y="53491"/>
                </a:lnTo>
                <a:lnTo>
                  <a:pt x="1127999" y="86651"/>
                </a:lnTo>
                <a:lnTo>
                  <a:pt x="1127999" y="433248"/>
                </a:lnTo>
                <a:lnTo>
                  <a:pt x="1121190" y="466977"/>
                </a:lnTo>
                <a:lnTo>
                  <a:pt x="1102620" y="494520"/>
                </a:lnTo>
                <a:lnTo>
                  <a:pt x="1075077" y="513090"/>
                </a:lnTo>
                <a:lnTo>
                  <a:pt x="1041348" y="519899"/>
                </a:lnTo>
                <a:close/>
              </a:path>
            </a:pathLst>
          </a:custGeom>
          <a:solidFill>
            <a:srgbClr val="558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7725887" y="4056037"/>
            <a:ext cx="1128395" cy="520065"/>
          </a:xfrm>
          <a:custGeom>
            <a:avLst/>
            <a:gdLst/>
            <a:ahLst/>
            <a:cxnLst/>
            <a:rect l="l" t="t" r="r" b="b"/>
            <a:pathLst>
              <a:path w="1128395" h="520064">
                <a:moveTo>
                  <a:pt x="0" y="86651"/>
                </a:move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041348" y="0"/>
                </a:lnTo>
                <a:lnTo>
                  <a:pt x="1089422" y="14558"/>
                </a:lnTo>
                <a:lnTo>
                  <a:pt x="1121403" y="53491"/>
                </a:lnTo>
                <a:lnTo>
                  <a:pt x="1127999" y="86651"/>
                </a:lnTo>
                <a:lnTo>
                  <a:pt x="1127999" y="433248"/>
                </a:lnTo>
                <a:lnTo>
                  <a:pt x="1121190" y="466977"/>
                </a:lnTo>
                <a:lnTo>
                  <a:pt x="1102620" y="494520"/>
                </a:lnTo>
                <a:lnTo>
                  <a:pt x="1075077" y="513090"/>
                </a:lnTo>
                <a:lnTo>
                  <a:pt x="1041348" y="519899"/>
                </a:ln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close/>
              </a:path>
            </a:pathLst>
          </a:custGeom>
          <a:ln w="9524">
            <a:solidFill>
              <a:srgbClr val="004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 txBox="1"/>
          <p:nvPr/>
        </p:nvSpPr>
        <p:spPr>
          <a:xfrm>
            <a:off x="7883500" y="2341443"/>
            <a:ext cx="812800" cy="28117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717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Comic Sans MS"/>
                <a:cs typeface="Comic Sans MS"/>
              </a:rPr>
              <a:t>.01</a:t>
            </a:r>
            <a:endParaRPr sz="1800">
              <a:latin typeface="Comic Sans MS"/>
              <a:cs typeface="Comic Sans MS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800" b="1" spc="-5" dirty="0">
                <a:latin typeface="Comic Sans MS"/>
                <a:cs typeface="Comic Sans MS"/>
              </a:rPr>
              <a:t>HUSKY</a:t>
            </a:r>
            <a:endParaRPr sz="1800">
              <a:latin typeface="Comic Sans MS"/>
              <a:cs typeface="Comic Sans MS"/>
            </a:endParaRPr>
          </a:p>
          <a:p>
            <a:pPr marL="217170">
              <a:lnSpc>
                <a:spcPct val="100000"/>
              </a:lnSpc>
              <a:spcBef>
                <a:spcPts val="65"/>
              </a:spcBef>
            </a:pPr>
            <a:r>
              <a:rPr sz="1800" b="1" spc="-5" dirty="0">
                <a:latin typeface="Comic Sans MS"/>
                <a:cs typeface="Comic Sans MS"/>
              </a:rPr>
              <a:t>.88</a:t>
            </a:r>
            <a:endParaRPr sz="1800">
              <a:latin typeface="Comic Sans MS"/>
              <a:cs typeface="Comic Sans MS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800" b="1" spc="-5" dirty="0">
                <a:latin typeface="Comic Sans MS"/>
                <a:cs typeface="Comic Sans MS"/>
              </a:rPr>
              <a:t>HUSKY</a:t>
            </a:r>
            <a:endParaRPr sz="1800">
              <a:latin typeface="Comic Sans MS"/>
              <a:cs typeface="Comic Sans MS"/>
            </a:endParaRPr>
          </a:p>
          <a:p>
            <a:pPr marL="217170">
              <a:lnSpc>
                <a:spcPct val="100000"/>
              </a:lnSpc>
              <a:spcBef>
                <a:spcPts val="65"/>
              </a:spcBef>
            </a:pPr>
            <a:r>
              <a:rPr sz="1800" b="1" spc="-5" dirty="0">
                <a:latin typeface="Comic Sans MS"/>
                <a:cs typeface="Comic Sans MS"/>
              </a:rPr>
              <a:t>.23</a:t>
            </a:r>
            <a:endParaRPr sz="1800">
              <a:latin typeface="Comic Sans MS"/>
              <a:cs typeface="Comic Sans MS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800" b="1" spc="-5" dirty="0">
                <a:latin typeface="Comic Sans MS"/>
                <a:cs typeface="Comic Sans MS"/>
              </a:rPr>
              <a:t>HUSKY</a:t>
            </a:r>
            <a:endParaRPr sz="1800">
              <a:latin typeface="Comic Sans MS"/>
              <a:cs typeface="Comic Sans MS"/>
            </a:endParaRPr>
          </a:p>
          <a:p>
            <a:pPr marL="217170">
              <a:lnSpc>
                <a:spcPct val="100000"/>
              </a:lnSpc>
              <a:spcBef>
                <a:spcPts val="65"/>
              </a:spcBef>
            </a:pPr>
            <a:r>
              <a:rPr sz="1800" b="1" spc="-5" dirty="0">
                <a:latin typeface="Comic Sans MS"/>
                <a:cs typeface="Comic Sans MS"/>
              </a:rPr>
              <a:t>.10</a:t>
            </a:r>
            <a:endParaRPr sz="1800">
              <a:latin typeface="Comic Sans MS"/>
              <a:cs typeface="Comic Sans MS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800" b="1" spc="-5" dirty="0">
                <a:latin typeface="Comic Sans MS"/>
                <a:cs typeface="Comic Sans MS"/>
              </a:rPr>
              <a:t>HUSKY</a:t>
            </a:r>
            <a:endParaRPr sz="1800">
              <a:latin typeface="Comic Sans MS"/>
              <a:cs typeface="Comic Sans MS"/>
            </a:endParaRPr>
          </a:p>
          <a:p>
            <a:pPr marL="217170">
              <a:lnSpc>
                <a:spcPct val="100000"/>
              </a:lnSpc>
              <a:spcBef>
                <a:spcPts val="65"/>
              </a:spcBef>
            </a:pPr>
            <a:r>
              <a:rPr sz="1800" b="1" spc="-5" dirty="0">
                <a:latin typeface="Comic Sans MS"/>
                <a:cs typeface="Comic Sans MS"/>
              </a:rPr>
              <a:t>.58</a:t>
            </a:r>
            <a:endParaRPr sz="1800">
              <a:latin typeface="Comic Sans MS"/>
              <a:cs typeface="Comic Sans MS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800" b="1" spc="-5" dirty="0">
                <a:latin typeface="Comic Sans MS"/>
                <a:cs typeface="Comic Sans MS"/>
              </a:rPr>
              <a:t>HUSKY</a:t>
            </a:r>
            <a:endParaRPr sz="18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59378" y="1513700"/>
            <a:ext cx="5020945" cy="654050"/>
          </a:xfrm>
          <a:prstGeom prst="rect">
            <a:avLst/>
          </a:prstGeom>
        </p:spPr>
        <p:txBody>
          <a:bodyPr vert="horz" wrap="square" lIns="0" tIns="5270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14"/>
              </a:spcBef>
            </a:pPr>
            <a:r>
              <a:rPr sz="1800" b="1" spc="-70" dirty="0">
                <a:solidFill>
                  <a:srgbClr val="FFFFFF"/>
                </a:solidFill>
                <a:latin typeface="Arial"/>
                <a:cs typeface="Arial"/>
              </a:rPr>
              <a:t>Black </a:t>
            </a:r>
            <a:r>
              <a:rPr sz="1800" b="1" spc="-95" dirty="0">
                <a:solidFill>
                  <a:srgbClr val="FFFFFF"/>
                </a:solidFill>
                <a:latin typeface="Arial"/>
                <a:cs typeface="Arial"/>
              </a:rPr>
              <a:t>box </a:t>
            </a:r>
            <a:r>
              <a:rPr sz="1800" b="1" spc="-55" dirty="0">
                <a:solidFill>
                  <a:srgbClr val="FFFFFF"/>
                </a:solidFill>
                <a:latin typeface="Arial"/>
                <a:cs typeface="Arial"/>
              </a:rPr>
              <a:t>is </a:t>
            </a:r>
            <a:r>
              <a:rPr sz="1800" b="1" spc="-40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1800" b="1" u="heavy" spc="-6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probabilistic</a:t>
            </a:r>
            <a:r>
              <a:rPr sz="18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40" dirty="0">
                <a:solidFill>
                  <a:srgbClr val="FFFFFF"/>
                </a:solidFill>
                <a:latin typeface="Arial"/>
                <a:cs typeface="Arial"/>
              </a:rPr>
              <a:t>multi-class</a:t>
            </a:r>
            <a:r>
              <a:rPr sz="1800" b="1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55" dirty="0">
                <a:solidFill>
                  <a:srgbClr val="FFFFFF"/>
                </a:solidFill>
                <a:latin typeface="Arial"/>
                <a:cs typeface="Arial"/>
              </a:rPr>
              <a:t>classiﬁer.</a:t>
            </a:r>
            <a:endParaRPr sz="1800">
              <a:latin typeface="Arial"/>
              <a:cs typeface="Arial"/>
            </a:endParaRPr>
          </a:p>
          <a:p>
            <a:pPr marL="1270" algn="ctr">
              <a:lnSpc>
                <a:spcPct val="100000"/>
              </a:lnSpc>
              <a:spcBef>
                <a:spcPts val="315"/>
              </a:spcBef>
            </a:pPr>
            <a:r>
              <a:rPr sz="1800" b="1" spc="-65" dirty="0">
                <a:solidFill>
                  <a:srgbClr val="FFFFFF"/>
                </a:solidFill>
                <a:latin typeface="Arial"/>
                <a:cs typeface="Arial"/>
              </a:rPr>
              <a:t>Surrogate </a:t>
            </a:r>
            <a:r>
              <a:rPr sz="1800" b="1" spc="-55" dirty="0">
                <a:solidFill>
                  <a:srgbClr val="FFFFFF"/>
                </a:solidFill>
                <a:latin typeface="Arial"/>
                <a:cs typeface="Arial"/>
              </a:rPr>
              <a:t>is </a:t>
            </a:r>
            <a:r>
              <a:rPr sz="1800" b="1" spc="-40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1800" b="1" spc="-30" dirty="0">
                <a:solidFill>
                  <a:srgbClr val="FFFFFF"/>
                </a:solidFill>
                <a:latin typeface="Arial"/>
                <a:cs typeface="Arial"/>
              </a:rPr>
              <a:t>(linear)</a:t>
            </a:r>
            <a:r>
              <a:rPr sz="1800" b="1" spc="-70" dirty="0">
                <a:solidFill>
                  <a:srgbClr val="FFFFFF"/>
                </a:solidFill>
                <a:latin typeface="Arial"/>
                <a:cs typeface="Arial"/>
              </a:rPr>
              <a:t> regressor.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60925" y="573259"/>
            <a:ext cx="7820659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105" dirty="0"/>
              <a:t>Explanation </a:t>
            </a:r>
            <a:r>
              <a:rPr sz="3000" spc="70" dirty="0"/>
              <a:t>Generation </a:t>
            </a:r>
            <a:r>
              <a:rPr sz="3000" spc="165" dirty="0"/>
              <a:t>-- </a:t>
            </a:r>
            <a:r>
              <a:rPr sz="3000" spc="100" dirty="0"/>
              <a:t>Fitting</a:t>
            </a:r>
            <a:r>
              <a:rPr sz="3000" spc="-385" dirty="0"/>
              <a:t> </a:t>
            </a:r>
            <a:r>
              <a:rPr sz="3000" spc="75" dirty="0"/>
              <a:t>Surrogate</a:t>
            </a:r>
            <a:endParaRPr sz="3000"/>
          </a:p>
        </p:txBody>
      </p:sp>
      <p:sp>
        <p:nvSpPr>
          <p:cNvPr id="4" name="object 4"/>
          <p:cNvSpPr/>
          <p:nvPr/>
        </p:nvSpPr>
        <p:spPr>
          <a:xfrm>
            <a:off x="387900" y="1323625"/>
            <a:ext cx="966800" cy="966800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341997" y="3497224"/>
            <a:ext cx="1252855" cy="520065"/>
          </a:xfrm>
          <a:custGeom>
            <a:avLst/>
            <a:gdLst/>
            <a:ahLst/>
            <a:cxnLst/>
            <a:rect l="l" t="t" r="r" b="b"/>
            <a:pathLst>
              <a:path w="1252854" h="520064">
                <a:moveTo>
                  <a:pt x="1166147" y="519899"/>
                </a:move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166147" y="0"/>
                </a:lnTo>
                <a:lnTo>
                  <a:pt x="1214222" y="14558"/>
                </a:lnTo>
                <a:lnTo>
                  <a:pt x="1246203" y="53491"/>
                </a:lnTo>
                <a:lnTo>
                  <a:pt x="1252799" y="86651"/>
                </a:lnTo>
                <a:lnTo>
                  <a:pt x="1252799" y="433248"/>
                </a:lnTo>
                <a:lnTo>
                  <a:pt x="1245990" y="466977"/>
                </a:lnTo>
                <a:lnTo>
                  <a:pt x="1227420" y="494520"/>
                </a:lnTo>
                <a:lnTo>
                  <a:pt x="1199876" y="513090"/>
                </a:lnTo>
                <a:lnTo>
                  <a:pt x="1166147" y="519899"/>
                </a:lnTo>
                <a:close/>
              </a:path>
            </a:pathLst>
          </a:custGeom>
          <a:solidFill>
            <a:srgbClr val="039B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341997" y="3497224"/>
            <a:ext cx="1252855" cy="520065"/>
          </a:xfrm>
          <a:custGeom>
            <a:avLst/>
            <a:gdLst/>
            <a:ahLst/>
            <a:cxnLst/>
            <a:rect l="l" t="t" r="r" b="b"/>
            <a:pathLst>
              <a:path w="1252854" h="520064">
                <a:moveTo>
                  <a:pt x="0" y="86651"/>
                </a:move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166147" y="0"/>
                </a:lnTo>
                <a:lnTo>
                  <a:pt x="1214222" y="14558"/>
                </a:lnTo>
                <a:lnTo>
                  <a:pt x="1246203" y="53491"/>
                </a:lnTo>
                <a:lnTo>
                  <a:pt x="1252799" y="86651"/>
                </a:lnTo>
                <a:lnTo>
                  <a:pt x="1252799" y="433248"/>
                </a:lnTo>
                <a:lnTo>
                  <a:pt x="1245990" y="466977"/>
                </a:lnTo>
                <a:lnTo>
                  <a:pt x="1227420" y="494520"/>
                </a:lnTo>
                <a:lnTo>
                  <a:pt x="1199876" y="513090"/>
                </a:lnTo>
                <a:lnTo>
                  <a:pt x="1166147" y="519899"/>
                </a:ln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close/>
              </a:path>
            </a:pathLst>
          </a:custGeom>
          <a:ln w="9524">
            <a:solidFill>
              <a:srgbClr val="004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766611" y="3459105"/>
            <a:ext cx="4032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Comic Sans MS"/>
                <a:cs typeface="Comic Sans MS"/>
              </a:rPr>
              <a:t>.64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213987" y="2938387"/>
            <a:ext cx="1128395" cy="520065"/>
          </a:xfrm>
          <a:custGeom>
            <a:avLst/>
            <a:gdLst/>
            <a:ahLst/>
            <a:cxnLst/>
            <a:rect l="l" t="t" r="r" b="b"/>
            <a:pathLst>
              <a:path w="1128395" h="520064">
                <a:moveTo>
                  <a:pt x="1041348" y="519899"/>
                </a:move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041348" y="0"/>
                </a:lnTo>
                <a:lnTo>
                  <a:pt x="1089422" y="14558"/>
                </a:lnTo>
                <a:lnTo>
                  <a:pt x="1121404" y="53491"/>
                </a:lnTo>
                <a:lnTo>
                  <a:pt x="1127999" y="86651"/>
                </a:lnTo>
                <a:lnTo>
                  <a:pt x="1127999" y="433248"/>
                </a:lnTo>
                <a:lnTo>
                  <a:pt x="1121190" y="466977"/>
                </a:lnTo>
                <a:lnTo>
                  <a:pt x="1102620" y="494520"/>
                </a:lnTo>
                <a:lnTo>
                  <a:pt x="1075077" y="513090"/>
                </a:lnTo>
                <a:lnTo>
                  <a:pt x="1041348" y="519899"/>
                </a:lnTo>
                <a:close/>
              </a:path>
            </a:pathLst>
          </a:custGeom>
          <a:solidFill>
            <a:srgbClr val="558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213987" y="2938387"/>
            <a:ext cx="1128395" cy="520065"/>
          </a:xfrm>
          <a:custGeom>
            <a:avLst/>
            <a:gdLst/>
            <a:ahLst/>
            <a:cxnLst/>
            <a:rect l="l" t="t" r="r" b="b"/>
            <a:pathLst>
              <a:path w="1128395" h="520064">
                <a:moveTo>
                  <a:pt x="0" y="86651"/>
                </a:move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041348" y="0"/>
                </a:lnTo>
                <a:lnTo>
                  <a:pt x="1089422" y="14558"/>
                </a:lnTo>
                <a:lnTo>
                  <a:pt x="1121404" y="53491"/>
                </a:lnTo>
                <a:lnTo>
                  <a:pt x="1127999" y="86651"/>
                </a:lnTo>
                <a:lnTo>
                  <a:pt x="1127999" y="433248"/>
                </a:lnTo>
                <a:lnTo>
                  <a:pt x="1121190" y="466977"/>
                </a:lnTo>
                <a:lnTo>
                  <a:pt x="1102620" y="494520"/>
                </a:lnTo>
                <a:lnTo>
                  <a:pt x="1075077" y="513090"/>
                </a:lnTo>
                <a:lnTo>
                  <a:pt x="1041348" y="519899"/>
                </a:ln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close/>
              </a:path>
            </a:pathLst>
          </a:custGeom>
          <a:ln w="9524">
            <a:solidFill>
              <a:srgbClr val="004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371600" y="3176493"/>
            <a:ext cx="8128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Comic Sans MS"/>
                <a:cs typeface="Comic Sans MS"/>
              </a:rPr>
              <a:t>HUSKY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87899" y="2379574"/>
            <a:ext cx="1826260" cy="520065"/>
          </a:xfrm>
          <a:custGeom>
            <a:avLst/>
            <a:gdLst/>
            <a:ahLst/>
            <a:cxnLst/>
            <a:rect l="l" t="t" r="r" b="b"/>
            <a:pathLst>
              <a:path w="1826260" h="520064">
                <a:moveTo>
                  <a:pt x="1739448" y="519899"/>
                </a:move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739448" y="0"/>
                </a:lnTo>
                <a:lnTo>
                  <a:pt x="1787522" y="14558"/>
                </a:lnTo>
                <a:lnTo>
                  <a:pt x="1819504" y="53491"/>
                </a:lnTo>
                <a:lnTo>
                  <a:pt x="1826099" y="86651"/>
                </a:lnTo>
                <a:lnTo>
                  <a:pt x="1826099" y="433248"/>
                </a:lnTo>
                <a:lnTo>
                  <a:pt x="1819290" y="466977"/>
                </a:lnTo>
                <a:lnTo>
                  <a:pt x="1800720" y="494520"/>
                </a:lnTo>
                <a:lnTo>
                  <a:pt x="1773177" y="513090"/>
                </a:lnTo>
                <a:lnTo>
                  <a:pt x="1739448" y="519899"/>
                </a:lnTo>
                <a:close/>
              </a:path>
            </a:pathLst>
          </a:custGeom>
          <a:solidFill>
            <a:srgbClr val="00968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87899" y="2379574"/>
            <a:ext cx="1826260" cy="520065"/>
          </a:xfrm>
          <a:custGeom>
            <a:avLst/>
            <a:gdLst/>
            <a:ahLst/>
            <a:cxnLst/>
            <a:rect l="l" t="t" r="r" b="b"/>
            <a:pathLst>
              <a:path w="1826260" h="520064">
                <a:moveTo>
                  <a:pt x="0" y="86651"/>
                </a:move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739448" y="0"/>
                </a:lnTo>
                <a:lnTo>
                  <a:pt x="1787522" y="14558"/>
                </a:lnTo>
                <a:lnTo>
                  <a:pt x="1819504" y="53491"/>
                </a:lnTo>
                <a:lnTo>
                  <a:pt x="1826099" y="86651"/>
                </a:lnTo>
                <a:lnTo>
                  <a:pt x="1826099" y="433248"/>
                </a:lnTo>
                <a:lnTo>
                  <a:pt x="1819290" y="466977"/>
                </a:lnTo>
                <a:lnTo>
                  <a:pt x="1800720" y="494520"/>
                </a:lnTo>
                <a:lnTo>
                  <a:pt x="1773177" y="513090"/>
                </a:lnTo>
                <a:lnTo>
                  <a:pt x="1739448" y="519899"/>
                </a:ln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close/>
              </a:path>
            </a:pathLst>
          </a:custGeom>
          <a:ln w="9524">
            <a:solidFill>
              <a:srgbClr val="004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319197" y="4056050"/>
            <a:ext cx="1252855" cy="520065"/>
          </a:xfrm>
          <a:custGeom>
            <a:avLst/>
            <a:gdLst/>
            <a:ahLst/>
            <a:cxnLst/>
            <a:rect l="l" t="t" r="r" b="b"/>
            <a:pathLst>
              <a:path w="1252854" h="520064">
                <a:moveTo>
                  <a:pt x="1166147" y="519899"/>
                </a:move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166147" y="0"/>
                </a:lnTo>
                <a:lnTo>
                  <a:pt x="1214222" y="14558"/>
                </a:lnTo>
                <a:lnTo>
                  <a:pt x="1246203" y="53491"/>
                </a:lnTo>
                <a:lnTo>
                  <a:pt x="1252799" y="86651"/>
                </a:lnTo>
                <a:lnTo>
                  <a:pt x="1252799" y="433248"/>
                </a:lnTo>
                <a:lnTo>
                  <a:pt x="1245990" y="466977"/>
                </a:lnTo>
                <a:lnTo>
                  <a:pt x="1227420" y="494520"/>
                </a:lnTo>
                <a:lnTo>
                  <a:pt x="1199876" y="513090"/>
                </a:lnTo>
                <a:lnTo>
                  <a:pt x="1166147" y="519899"/>
                </a:lnTo>
                <a:close/>
              </a:path>
            </a:pathLst>
          </a:custGeom>
          <a:solidFill>
            <a:srgbClr val="039B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319198" y="4056050"/>
            <a:ext cx="1252855" cy="520065"/>
          </a:xfrm>
          <a:custGeom>
            <a:avLst/>
            <a:gdLst/>
            <a:ahLst/>
            <a:cxnLst/>
            <a:rect l="l" t="t" r="r" b="b"/>
            <a:pathLst>
              <a:path w="1252854" h="520064">
                <a:moveTo>
                  <a:pt x="0" y="86651"/>
                </a:move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166147" y="0"/>
                </a:lnTo>
                <a:lnTo>
                  <a:pt x="1214222" y="14558"/>
                </a:lnTo>
                <a:lnTo>
                  <a:pt x="1246203" y="53491"/>
                </a:lnTo>
                <a:lnTo>
                  <a:pt x="1252799" y="86651"/>
                </a:lnTo>
                <a:lnTo>
                  <a:pt x="1252799" y="433248"/>
                </a:lnTo>
                <a:lnTo>
                  <a:pt x="1245990" y="466977"/>
                </a:lnTo>
                <a:lnTo>
                  <a:pt x="1227420" y="494520"/>
                </a:lnTo>
                <a:lnTo>
                  <a:pt x="1199876" y="513090"/>
                </a:lnTo>
                <a:lnTo>
                  <a:pt x="1166147" y="519899"/>
                </a:ln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close/>
              </a:path>
            </a:pathLst>
          </a:custGeom>
          <a:ln w="9524">
            <a:solidFill>
              <a:srgbClr val="004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213987" y="4614862"/>
            <a:ext cx="1128395" cy="520065"/>
          </a:xfrm>
          <a:custGeom>
            <a:avLst/>
            <a:gdLst/>
            <a:ahLst/>
            <a:cxnLst/>
            <a:rect l="l" t="t" r="r" b="b"/>
            <a:pathLst>
              <a:path w="1128395" h="520064">
                <a:moveTo>
                  <a:pt x="1041348" y="519899"/>
                </a:move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041348" y="0"/>
                </a:lnTo>
                <a:lnTo>
                  <a:pt x="1089422" y="14558"/>
                </a:lnTo>
                <a:lnTo>
                  <a:pt x="1121404" y="53491"/>
                </a:lnTo>
                <a:lnTo>
                  <a:pt x="1127999" y="86651"/>
                </a:lnTo>
                <a:lnTo>
                  <a:pt x="1127999" y="433248"/>
                </a:lnTo>
                <a:lnTo>
                  <a:pt x="1121190" y="466977"/>
                </a:lnTo>
                <a:lnTo>
                  <a:pt x="1102620" y="494520"/>
                </a:lnTo>
                <a:lnTo>
                  <a:pt x="1075077" y="513090"/>
                </a:lnTo>
                <a:lnTo>
                  <a:pt x="1041348" y="519899"/>
                </a:lnTo>
                <a:close/>
              </a:path>
            </a:pathLst>
          </a:custGeom>
          <a:solidFill>
            <a:srgbClr val="558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213987" y="4614862"/>
            <a:ext cx="1128395" cy="520065"/>
          </a:xfrm>
          <a:custGeom>
            <a:avLst/>
            <a:gdLst/>
            <a:ahLst/>
            <a:cxnLst/>
            <a:rect l="l" t="t" r="r" b="b"/>
            <a:pathLst>
              <a:path w="1128395" h="520064">
                <a:moveTo>
                  <a:pt x="0" y="86651"/>
                </a:move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041348" y="0"/>
                </a:lnTo>
                <a:lnTo>
                  <a:pt x="1089422" y="14558"/>
                </a:lnTo>
                <a:lnTo>
                  <a:pt x="1121404" y="53491"/>
                </a:lnTo>
                <a:lnTo>
                  <a:pt x="1127999" y="86651"/>
                </a:lnTo>
                <a:lnTo>
                  <a:pt x="1127999" y="433248"/>
                </a:lnTo>
                <a:lnTo>
                  <a:pt x="1121190" y="466977"/>
                </a:lnTo>
                <a:lnTo>
                  <a:pt x="1102620" y="494520"/>
                </a:lnTo>
                <a:lnTo>
                  <a:pt x="1075077" y="513090"/>
                </a:lnTo>
                <a:lnTo>
                  <a:pt x="1041348" y="519899"/>
                </a:ln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close/>
              </a:path>
            </a:pathLst>
          </a:custGeom>
          <a:ln w="9524">
            <a:solidFill>
              <a:srgbClr val="004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2371600" y="4852968"/>
            <a:ext cx="8128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Comic Sans MS"/>
                <a:cs typeface="Comic Sans MS"/>
              </a:rPr>
              <a:t>HUSKY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87899" y="2938399"/>
            <a:ext cx="1826260" cy="520065"/>
          </a:xfrm>
          <a:custGeom>
            <a:avLst/>
            <a:gdLst/>
            <a:ahLst/>
            <a:cxnLst/>
            <a:rect l="l" t="t" r="r" b="b"/>
            <a:pathLst>
              <a:path w="1826260" h="520064">
                <a:moveTo>
                  <a:pt x="1739448" y="519899"/>
                </a:move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739448" y="0"/>
                </a:lnTo>
                <a:lnTo>
                  <a:pt x="1787522" y="14558"/>
                </a:lnTo>
                <a:lnTo>
                  <a:pt x="1819504" y="53491"/>
                </a:lnTo>
                <a:lnTo>
                  <a:pt x="1826099" y="86651"/>
                </a:lnTo>
                <a:lnTo>
                  <a:pt x="1826099" y="433248"/>
                </a:lnTo>
                <a:lnTo>
                  <a:pt x="1819290" y="466977"/>
                </a:lnTo>
                <a:lnTo>
                  <a:pt x="1800720" y="494520"/>
                </a:lnTo>
                <a:lnTo>
                  <a:pt x="1773177" y="513090"/>
                </a:lnTo>
                <a:lnTo>
                  <a:pt x="1739448" y="519899"/>
                </a:lnTo>
                <a:close/>
              </a:path>
            </a:pathLst>
          </a:custGeom>
          <a:solidFill>
            <a:srgbClr val="00968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87899" y="2938399"/>
            <a:ext cx="1826260" cy="520065"/>
          </a:xfrm>
          <a:custGeom>
            <a:avLst/>
            <a:gdLst/>
            <a:ahLst/>
            <a:cxnLst/>
            <a:rect l="l" t="t" r="r" b="b"/>
            <a:pathLst>
              <a:path w="1826260" h="520064">
                <a:moveTo>
                  <a:pt x="0" y="86651"/>
                </a:move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739448" y="0"/>
                </a:lnTo>
                <a:lnTo>
                  <a:pt x="1787522" y="14558"/>
                </a:lnTo>
                <a:lnTo>
                  <a:pt x="1819504" y="53491"/>
                </a:lnTo>
                <a:lnTo>
                  <a:pt x="1826099" y="86651"/>
                </a:lnTo>
                <a:lnTo>
                  <a:pt x="1826099" y="433248"/>
                </a:lnTo>
                <a:lnTo>
                  <a:pt x="1819290" y="466977"/>
                </a:lnTo>
                <a:lnTo>
                  <a:pt x="1800720" y="494520"/>
                </a:lnTo>
                <a:lnTo>
                  <a:pt x="1773177" y="513090"/>
                </a:lnTo>
                <a:lnTo>
                  <a:pt x="1739448" y="519899"/>
                </a:ln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close/>
              </a:path>
            </a:pathLst>
          </a:custGeom>
          <a:ln w="9524">
            <a:solidFill>
              <a:srgbClr val="004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621146" y="2341456"/>
            <a:ext cx="1358265" cy="8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Comic Sans MS"/>
                <a:cs typeface="Comic Sans MS"/>
              </a:rPr>
              <a:t>.97</a:t>
            </a:r>
            <a:endParaRPr sz="1800">
              <a:latin typeface="Comic Sans MS"/>
              <a:cs typeface="Comic Sans MS"/>
            </a:endParaRPr>
          </a:p>
          <a:p>
            <a:pPr algn="ctr">
              <a:lnSpc>
                <a:spcPct val="100000"/>
              </a:lnSpc>
              <a:spcBef>
                <a:spcPts val="15"/>
              </a:spcBef>
            </a:pPr>
            <a:r>
              <a:rPr sz="1800" b="1" spc="-5" dirty="0">
                <a:latin typeface="Comic Sans MS"/>
                <a:cs typeface="Comic Sans MS"/>
              </a:rPr>
              <a:t>MALAMUTE</a:t>
            </a:r>
            <a:endParaRPr sz="1800">
              <a:latin typeface="Comic Sans MS"/>
              <a:cs typeface="Comic Sans MS"/>
            </a:endParaRPr>
          </a:p>
          <a:p>
            <a:pPr marL="635" algn="ctr">
              <a:lnSpc>
                <a:spcPct val="100000"/>
              </a:lnSpc>
              <a:spcBef>
                <a:spcPts val="65"/>
              </a:spcBef>
            </a:pPr>
            <a:r>
              <a:rPr sz="1800" b="1" spc="-5" dirty="0">
                <a:latin typeface="Comic Sans MS"/>
                <a:cs typeface="Comic Sans MS"/>
              </a:rPr>
              <a:t>.06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21146" y="3176506"/>
            <a:ext cx="13582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Comic Sans MS"/>
                <a:cs typeface="Comic Sans MS"/>
              </a:rPr>
              <a:t>MALAMUTE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213987" y="2379562"/>
            <a:ext cx="1128395" cy="520065"/>
          </a:xfrm>
          <a:custGeom>
            <a:avLst/>
            <a:gdLst/>
            <a:ahLst/>
            <a:cxnLst/>
            <a:rect l="l" t="t" r="r" b="b"/>
            <a:pathLst>
              <a:path w="1128395" h="520064">
                <a:moveTo>
                  <a:pt x="1041348" y="519899"/>
                </a:move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041348" y="0"/>
                </a:lnTo>
                <a:lnTo>
                  <a:pt x="1089422" y="14558"/>
                </a:lnTo>
                <a:lnTo>
                  <a:pt x="1121404" y="53491"/>
                </a:lnTo>
                <a:lnTo>
                  <a:pt x="1127999" y="86651"/>
                </a:lnTo>
                <a:lnTo>
                  <a:pt x="1127999" y="433248"/>
                </a:lnTo>
                <a:lnTo>
                  <a:pt x="1121190" y="466977"/>
                </a:lnTo>
                <a:lnTo>
                  <a:pt x="1102620" y="494520"/>
                </a:lnTo>
                <a:lnTo>
                  <a:pt x="1075077" y="513090"/>
                </a:lnTo>
                <a:lnTo>
                  <a:pt x="1041348" y="519899"/>
                </a:lnTo>
                <a:close/>
              </a:path>
            </a:pathLst>
          </a:custGeom>
          <a:solidFill>
            <a:srgbClr val="558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213987" y="2379562"/>
            <a:ext cx="1128395" cy="520065"/>
          </a:xfrm>
          <a:custGeom>
            <a:avLst/>
            <a:gdLst/>
            <a:ahLst/>
            <a:cxnLst/>
            <a:rect l="l" t="t" r="r" b="b"/>
            <a:pathLst>
              <a:path w="1128395" h="520064">
                <a:moveTo>
                  <a:pt x="0" y="86651"/>
                </a:move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041348" y="0"/>
                </a:lnTo>
                <a:lnTo>
                  <a:pt x="1089422" y="14558"/>
                </a:lnTo>
                <a:lnTo>
                  <a:pt x="1121404" y="53491"/>
                </a:lnTo>
                <a:lnTo>
                  <a:pt x="1127999" y="86651"/>
                </a:lnTo>
                <a:lnTo>
                  <a:pt x="1127999" y="433248"/>
                </a:lnTo>
                <a:lnTo>
                  <a:pt x="1121190" y="466977"/>
                </a:lnTo>
                <a:lnTo>
                  <a:pt x="1102620" y="494520"/>
                </a:lnTo>
                <a:lnTo>
                  <a:pt x="1075077" y="513090"/>
                </a:lnTo>
                <a:lnTo>
                  <a:pt x="1041348" y="519899"/>
                </a:ln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close/>
              </a:path>
            </a:pathLst>
          </a:custGeom>
          <a:ln w="9524">
            <a:solidFill>
              <a:srgbClr val="004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341997" y="2379574"/>
            <a:ext cx="1252855" cy="520065"/>
          </a:xfrm>
          <a:custGeom>
            <a:avLst/>
            <a:gdLst/>
            <a:ahLst/>
            <a:cxnLst/>
            <a:rect l="l" t="t" r="r" b="b"/>
            <a:pathLst>
              <a:path w="1252854" h="520064">
                <a:moveTo>
                  <a:pt x="1166147" y="519899"/>
                </a:move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166147" y="0"/>
                </a:lnTo>
                <a:lnTo>
                  <a:pt x="1214222" y="14558"/>
                </a:lnTo>
                <a:lnTo>
                  <a:pt x="1246203" y="53491"/>
                </a:lnTo>
                <a:lnTo>
                  <a:pt x="1252799" y="86651"/>
                </a:lnTo>
                <a:lnTo>
                  <a:pt x="1252799" y="433248"/>
                </a:lnTo>
                <a:lnTo>
                  <a:pt x="1245990" y="466977"/>
                </a:lnTo>
                <a:lnTo>
                  <a:pt x="1227420" y="494520"/>
                </a:lnTo>
                <a:lnTo>
                  <a:pt x="1199876" y="513090"/>
                </a:lnTo>
                <a:lnTo>
                  <a:pt x="1166147" y="519899"/>
                </a:lnTo>
                <a:close/>
              </a:path>
            </a:pathLst>
          </a:custGeom>
          <a:solidFill>
            <a:srgbClr val="039B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341997" y="2379574"/>
            <a:ext cx="1252855" cy="520065"/>
          </a:xfrm>
          <a:custGeom>
            <a:avLst/>
            <a:gdLst/>
            <a:ahLst/>
            <a:cxnLst/>
            <a:rect l="l" t="t" r="r" b="b"/>
            <a:pathLst>
              <a:path w="1252854" h="520064">
                <a:moveTo>
                  <a:pt x="0" y="86651"/>
                </a:move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166147" y="0"/>
                </a:lnTo>
                <a:lnTo>
                  <a:pt x="1214222" y="14558"/>
                </a:lnTo>
                <a:lnTo>
                  <a:pt x="1246203" y="53491"/>
                </a:lnTo>
                <a:lnTo>
                  <a:pt x="1252799" y="86651"/>
                </a:lnTo>
                <a:lnTo>
                  <a:pt x="1252799" y="433248"/>
                </a:lnTo>
                <a:lnTo>
                  <a:pt x="1245990" y="466977"/>
                </a:lnTo>
                <a:lnTo>
                  <a:pt x="1227420" y="494520"/>
                </a:lnTo>
                <a:lnTo>
                  <a:pt x="1199876" y="513090"/>
                </a:lnTo>
                <a:lnTo>
                  <a:pt x="1166147" y="519899"/>
                </a:ln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close/>
              </a:path>
            </a:pathLst>
          </a:custGeom>
          <a:ln w="9524">
            <a:solidFill>
              <a:srgbClr val="004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341997" y="2938399"/>
            <a:ext cx="1252855" cy="520065"/>
          </a:xfrm>
          <a:custGeom>
            <a:avLst/>
            <a:gdLst/>
            <a:ahLst/>
            <a:cxnLst/>
            <a:rect l="l" t="t" r="r" b="b"/>
            <a:pathLst>
              <a:path w="1252854" h="520064">
                <a:moveTo>
                  <a:pt x="1166147" y="519899"/>
                </a:move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166147" y="0"/>
                </a:lnTo>
                <a:lnTo>
                  <a:pt x="1214222" y="14558"/>
                </a:lnTo>
                <a:lnTo>
                  <a:pt x="1246203" y="53491"/>
                </a:lnTo>
                <a:lnTo>
                  <a:pt x="1252799" y="86651"/>
                </a:lnTo>
                <a:lnTo>
                  <a:pt x="1252799" y="433248"/>
                </a:lnTo>
                <a:lnTo>
                  <a:pt x="1245990" y="466977"/>
                </a:lnTo>
                <a:lnTo>
                  <a:pt x="1227420" y="494520"/>
                </a:lnTo>
                <a:lnTo>
                  <a:pt x="1199876" y="513090"/>
                </a:lnTo>
                <a:lnTo>
                  <a:pt x="1166147" y="519899"/>
                </a:lnTo>
                <a:close/>
              </a:path>
            </a:pathLst>
          </a:custGeom>
          <a:solidFill>
            <a:srgbClr val="039B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341997" y="2938399"/>
            <a:ext cx="1252855" cy="520065"/>
          </a:xfrm>
          <a:custGeom>
            <a:avLst/>
            <a:gdLst/>
            <a:ahLst/>
            <a:cxnLst/>
            <a:rect l="l" t="t" r="r" b="b"/>
            <a:pathLst>
              <a:path w="1252854" h="520064">
                <a:moveTo>
                  <a:pt x="0" y="86651"/>
                </a:move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166147" y="0"/>
                </a:lnTo>
                <a:lnTo>
                  <a:pt x="1214222" y="14558"/>
                </a:lnTo>
                <a:lnTo>
                  <a:pt x="1246203" y="53491"/>
                </a:lnTo>
                <a:lnTo>
                  <a:pt x="1252799" y="86651"/>
                </a:lnTo>
                <a:lnTo>
                  <a:pt x="1252799" y="433248"/>
                </a:lnTo>
                <a:lnTo>
                  <a:pt x="1245990" y="466977"/>
                </a:lnTo>
                <a:lnTo>
                  <a:pt x="1227420" y="494520"/>
                </a:lnTo>
                <a:lnTo>
                  <a:pt x="1199876" y="513090"/>
                </a:lnTo>
                <a:lnTo>
                  <a:pt x="1166147" y="519899"/>
                </a:ln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close/>
              </a:path>
            </a:pathLst>
          </a:custGeom>
          <a:ln w="9524">
            <a:solidFill>
              <a:srgbClr val="004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2371600" y="2341443"/>
            <a:ext cx="2084070" cy="8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7170">
              <a:lnSpc>
                <a:spcPct val="100000"/>
              </a:lnSpc>
              <a:spcBef>
                <a:spcPts val="100"/>
              </a:spcBef>
              <a:tabLst>
                <a:tab pos="1407160" algn="l"/>
              </a:tabLst>
            </a:pPr>
            <a:r>
              <a:rPr sz="1800" b="1" spc="-5" dirty="0">
                <a:latin typeface="Comic Sans MS"/>
                <a:cs typeface="Comic Sans MS"/>
              </a:rPr>
              <a:t>.01	.02</a:t>
            </a:r>
            <a:endParaRPr sz="1800">
              <a:latin typeface="Comic Sans MS"/>
              <a:cs typeface="Comic Sans MS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  <a:tabLst>
                <a:tab pos="1121410" algn="l"/>
              </a:tabLst>
            </a:pPr>
            <a:r>
              <a:rPr sz="1800" b="1" spc="-5" dirty="0">
                <a:latin typeface="Comic Sans MS"/>
                <a:cs typeface="Comic Sans MS"/>
              </a:rPr>
              <a:t>HUSK</a:t>
            </a:r>
            <a:r>
              <a:rPr sz="1800" b="1" dirty="0">
                <a:latin typeface="Comic Sans MS"/>
                <a:cs typeface="Comic Sans MS"/>
              </a:rPr>
              <a:t>Y	</a:t>
            </a:r>
            <a:r>
              <a:rPr sz="1800" b="1" spc="-5" dirty="0">
                <a:latin typeface="Comic Sans MS"/>
                <a:cs typeface="Comic Sans MS"/>
              </a:rPr>
              <a:t>ESKIMO</a:t>
            </a:r>
            <a:endParaRPr sz="1800">
              <a:latin typeface="Comic Sans MS"/>
              <a:cs typeface="Comic Sans MS"/>
            </a:endParaRPr>
          </a:p>
          <a:p>
            <a:pPr marL="217170">
              <a:lnSpc>
                <a:spcPct val="100000"/>
              </a:lnSpc>
              <a:spcBef>
                <a:spcPts val="65"/>
              </a:spcBef>
              <a:tabLst>
                <a:tab pos="1407160" algn="l"/>
              </a:tabLst>
            </a:pPr>
            <a:r>
              <a:rPr sz="1800" b="1" spc="-5" dirty="0">
                <a:latin typeface="Comic Sans MS"/>
                <a:cs typeface="Comic Sans MS"/>
              </a:rPr>
              <a:t>.88	.06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480638" y="3176506"/>
            <a:ext cx="9753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Comic Sans MS"/>
                <a:cs typeface="Comic Sans MS"/>
              </a:rPr>
              <a:t>ESKIMO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2213987" y="3497212"/>
            <a:ext cx="1128395" cy="520065"/>
          </a:xfrm>
          <a:custGeom>
            <a:avLst/>
            <a:gdLst/>
            <a:ahLst/>
            <a:cxnLst/>
            <a:rect l="l" t="t" r="r" b="b"/>
            <a:pathLst>
              <a:path w="1128395" h="520064">
                <a:moveTo>
                  <a:pt x="1041348" y="519899"/>
                </a:move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041348" y="0"/>
                </a:lnTo>
                <a:lnTo>
                  <a:pt x="1089422" y="14558"/>
                </a:lnTo>
                <a:lnTo>
                  <a:pt x="1121404" y="53491"/>
                </a:lnTo>
                <a:lnTo>
                  <a:pt x="1127999" y="86651"/>
                </a:lnTo>
                <a:lnTo>
                  <a:pt x="1127999" y="433248"/>
                </a:lnTo>
                <a:lnTo>
                  <a:pt x="1121190" y="466977"/>
                </a:lnTo>
                <a:lnTo>
                  <a:pt x="1102620" y="494520"/>
                </a:lnTo>
                <a:lnTo>
                  <a:pt x="1075077" y="513090"/>
                </a:lnTo>
                <a:lnTo>
                  <a:pt x="1041348" y="519899"/>
                </a:lnTo>
                <a:close/>
              </a:path>
            </a:pathLst>
          </a:custGeom>
          <a:solidFill>
            <a:srgbClr val="558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213987" y="3497212"/>
            <a:ext cx="1128395" cy="520065"/>
          </a:xfrm>
          <a:custGeom>
            <a:avLst/>
            <a:gdLst/>
            <a:ahLst/>
            <a:cxnLst/>
            <a:rect l="l" t="t" r="r" b="b"/>
            <a:pathLst>
              <a:path w="1128395" h="520064">
                <a:moveTo>
                  <a:pt x="0" y="86651"/>
                </a:move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041348" y="0"/>
                </a:lnTo>
                <a:lnTo>
                  <a:pt x="1089422" y="14558"/>
                </a:lnTo>
                <a:lnTo>
                  <a:pt x="1121404" y="53491"/>
                </a:lnTo>
                <a:lnTo>
                  <a:pt x="1127999" y="86651"/>
                </a:lnTo>
                <a:lnTo>
                  <a:pt x="1127999" y="433248"/>
                </a:lnTo>
                <a:lnTo>
                  <a:pt x="1121190" y="466977"/>
                </a:lnTo>
                <a:lnTo>
                  <a:pt x="1102620" y="494520"/>
                </a:lnTo>
                <a:lnTo>
                  <a:pt x="1075077" y="513090"/>
                </a:lnTo>
                <a:lnTo>
                  <a:pt x="1041348" y="519899"/>
                </a:ln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close/>
              </a:path>
            </a:pathLst>
          </a:custGeom>
          <a:ln w="9524">
            <a:solidFill>
              <a:srgbClr val="004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2576201" y="3459093"/>
            <a:ext cx="4032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Comic Sans MS"/>
                <a:cs typeface="Comic Sans MS"/>
              </a:rPr>
              <a:t>.23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387899" y="3497224"/>
            <a:ext cx="1826260" cy="520065"/>
          </a:xfrm>
          <a:custGeom>
            <a:avLst/>
            <a:gdLst/>
            <a:ahLst/>
            <a:cxnLst/>
            <a:rect l="l" t="t" r="r" b="b"/>
            <a:pathLst>
              <a:path w="1826260" h="520064">
                <a:moveTo>
                  <a:pt x="1739448" y="519899"/>
                </a:move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739448" y="0"/>
                </a:lnTo>
                <a:lnTo>
                  <a:pt x="1787522" y="14558"/>
                </a:lnTo>
                <a:lnTo>
                  <a:pt x="1819504" y="53491"/>
                </a:lnTo>
                <a:lnTo>
                  <a:pt x="1826099" y="86651"/>
                </a:lnTo>
                <a:lnTo>
                  <a:pt x="1826099" y="433248"/>
                </a:lnTo>
                <a:lnTo>
                  <a:pt x="1819290" y="466977"/>
                </a:lnTo>
                <a:lnTo>
                  <a:pt x="1800720" y="494520"/>
                </a:lnTo>
                <a:lnTo>
                  <a:pt x="1773177" y="513090"/>
                </a:lnTo>
                <a:lnTo>
                  <a:pt x="1739448" y="519899"/>
                </a:lnTo>
                <a:close/>
              </a:path>
            </a:pathLst>
          </a:custGeom>
          <a:solidFill>
            <a:srgbClr val="00968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87899" y="3497224"/>
            <a:ext cx="1826260" cy="520065"/>
          </a:xfrm>
          <a:custGeom>
            <a:avLst/>
            <a:gdLst/>
            <a:ahLst/>
            <a:cxnLst/>
            <a:rect l="l" t="t" r="r" b="b"/>
            <a:pathLst>
              <a:path w="1826260" h="520064">
                <a:moveTo>
                  <a:pt x="0" y="86651"/>
                </a:move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739448" y="0"/>
                </a:lnTo>
                <a:lnTo>
                  <a:pt x="1787522" y="14558"/>
                </a:lnTo>
                <a:lnTo>
                  <a:pt x="1819504" y="53491"/>
                </a:lnTo>
                <a:lnTo>
                  <a:pt x="1826099" y="86651"/>
                </a:lnTo>
                <a:lnTo>
                  <a:pt x="1826099" y="433248"/>
                </a:lnTo>
                <a:lnTo>
                  <a:pt x="1819290" y="466977"/>
                </a:lnTo>
                <a:lnTo>
                  <a:pt x="1800720" y="494520"/>
                </a:lnTo>
                <a:lnTo>
                  <a:pt x="1773177" y="513090"/>
                </a:lnTo>
                <a:lnTo>
                  <a:pt x="1739448" y="519899"/>
                </a:ln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close/>
              </a:path>
            </a:pathLst>
          </a:custGeom>
          <a:ln w="9524">
            <a:solidFill>
              <a:srgbClr val="004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1099163" y="3459105"/>
            <a:ext cx="4032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Comic Sans MS"/>
                <a:cs typeface="Comic Sans MS"/>
              </a:rPr>
              <a:t>.13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387899" y="4056050"/>
            <a:ext cx="1826260" cy="520065"/>
          </a:xfrm>
          <a:custGeom>
            <a:avLst/>
            <a:gdLst/>
            <a:ahLst/>
            <a:cxnLst/>
            <a:rect l="l" t="t" r="r" b="b"/>
            <a:pathLst>
              <a:path w="1826260" h="520064">
                <a:moveTo>
                  <a:pt x="1739448" y="519899"/>
                </a:move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739448" y="0"/>
                </a:lnTo>
                <a:lnTo>
                  <a:pt x="1787522" y="14558"/>
                </a:lnTo>
                <a:lnTo>
                  <a:pt x="1819504" y="53491"/>
                </a:lnTo>
                <a:lnTo>
                  <a:pt x="1826099" y="86651"/>
                </a:lnTo>
                <a:lnTo>
                  <a:pt x="1826099" y="433248"/>
                </a:lnTo>
                <a:lnTo>
                  <a:pt x="1819290" y="466977"/>
                </a:lnTo>
                <a:lnTo>
                  <a:pt x="1800720" y="494520"/>
                </a:lnTo>
                <a:lnTo>
                  <a:pt x="1773177" y="513090"/>
                </a:lnTo>
                <a:lnTo>
                  <a:pt x="1739448" y="519899"/>
                </a:lnTo>
                <a:close/>
              </a:path>
            </a:pathLst>
          </a:custGeom>
          <a:solidFill>
            <a:srgbClr val="00968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87899" y="4056050"/>
            <a:ext cx="1826260" cy="520065"/>
          </a:xfrm>
          <a:custGeom>
            <a:avLst/>
            <a:gdLst/>
            <a:ahLst/>
            <a:cxnLst/>
            <a:rect l="l" t="t" r="r" b="b"/>
            <a:pathLst>
              <a:path w="1826260" h="520064">
                <a:moveTo>
                  <a:pt x="0" y="86651"/>
                </a:move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739448" y="0"/>
                </a:lnTo>
                <a:lnTo>
                  <a:pt x="1787522" y="14558"/>
                </a:lnTo>
                <a:lnTo>
                  <a:pt x="1819504" y="53491"/>
                </a:lnTo>
                <a:lnTo>
                  <a:pt x="1826099" y="86651"/>
                </a:lnTo>
                <a:lnTo>
                  <a:pt x="1826099" y="433248"/>
                </a:lnTo>
                <a:lnTo>
                  <a:pt x="1819290" y="466977"/>
                </a:lnTo>
                <a:lnTo>
                  <a:pt x="1800720" y="494520"/>
                </a:lnTo>
                <a:lnTo>
                  <a:pt x="1773177" y="513090"/>
                </a:lnTo>
                <a:lnTo>
                  <a:pt x="1739448" y="519899"/>
                </a:ln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close/>
              </a:path>
            </a:pathLst>
          </a:custGeom>
          <a:ln w="9524">
            <a:solidFill>
              <a:srgbClr val="004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213987" y="4056037"/>
            <a:ext cx="1128395" cy="520065"/>
          </a:xfrm>
          <a:custGeom>
            <a:avLst/>
            <a:gdLst/>
            <a:ahLst/>
            <a:cxnLst/>
            <a:rect l="l" t="t" r="r" b="b"/>
            <a:pathLst>
              <a:path w="1128395" h="520064">
                <a:moveTo>
                  <a:pt x="1041348" y="519899"/>
                </a:move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041348" y="0"/>
                </a:lnTo>
                <a:lnTo>
                  <a:pt x="1089422" y="14558"/>
                </a:lnTo>
                <a:lnTo>
                  <a:pt x="1121404" y="53491"/>
                </a:lnTo>
                <a:lnTo>
                  <a:pt x="1127999" y="86651"/>
                </a:lnTo>
                <a:lnTo>
                  <a:pt x="1127999" y="433248"/>
                </a:lnTo>
                <a:lnTo>
                  <a:pt x="1121190" y="466977"/>
                </a:lnTo>
                <a:lnTo>
                  <a:pt x="1102620" y="494520"/>
                </a:lnTo>
                <a:lnTo>
                  <a:pt x="1075077" y="513090"/>
                </a:lnTo>
                <a:lnTo>
                  <a:pt x="1041348" y="519899"/>
                </a:lnTo>
                <a:close/>
              </a:path>
            </a:pathLst>
          </a:custGeom>
          <a:solidFill>
            <a:srgbClr val="558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213987" y="4056037"/>
            <a:ext cx="1128395" cy="520065"/>
          </a:xfrm>
          <a:custGeom>
            <a:avLst/>
            <a:gdLst/>
            <a:ahLst/>
            <a:cxnLst/>
            <a:rect l="l" t="t" r="r" b="b"/>
            <a:pathLst>
              <a:path w="1128395" h="520064">
                <a:moveTo>
                  <a:pt x="0" y="86651"/>
                </a:move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041348" y="0"/>
                </a:lnTo>
                <a:lnTo>
                  <a:pt x="1089422" y="14558"/>
                </a:lnTo>
                <a:lnTo>
                  <a:pt x="1121404" y="53491"/>
                </a:lnTo>
                <a:lnTo>
                  <a:pt x="1127999" y="86651"/>
                </a:lnTo>
                <a:lnTo>
                  <a:pt x="1127999" y="433248"/>
                </a:lnTo>
                <a:lnTo>
                  <a:pt x="1121190" y="466977"/>
                </a:lnTo>
                <a:lnTo>
                  <a:pt x="1102620" y="494520"/>
                </a:lnTo>
                <a:lnTo>
                  <a:pt x="1075077" y="513090"/>
                </a:lnTo>
                <a:lnTo>
                  <a:pt x="1041348" y="519899"/>
                </a:ln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close/>
              </a:path>
            </a:pathLst>
          </a:custGeom>
          <a:ln w="9524">
            <a:solidFill>
              <a:srgbClr val="004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2371600" y="3735318"/>
            <a:ext cx="812800" cy="11417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Comic Sans MS"/>
                <a:cs typeface="Comic Sans MS"/>
              </a:rPr>
              <a:t>HUSKY</a:t>
            </a:r>
            <a:endParaRPr sz="1800">
              <a:latin typeface="Comic Sans MS"/>
              <a:cs typeface="Comic Sans MS"/>
            </a:endParaRPr>
          </a:p>
          <a:p>
            <a:pPr algn="ctr">
              <a:lnSpc>
                <a:spcPct val="100000"/>
              </a:lnSpc>
              <a:spcBef>
                <a:spcPts val="65"/>
              </a:spcBef>
            </a:pPr>
            <a:r>
              <a:rPr sz="1800" b="1" spc="-5" dirty="0">
                <a:latin typeface="Comic Sans MS"/>
                <a:cs typeface="Comic Sans MS"/>
              </a:rPr>
              <a:t>.10</a:t>
            </a:r>
            <a:endParaRPr sz="1800">
              <a:latin typeface="Comic Sans MS"/>
              <a:cs typeface="Comic Sans MS"/>
            </a:endParaRPr>
          </a:p>
          <a:p>
            <a:pPr algn="ctr">
              <a:lnSpc>
                <a:spcPct val="100000"/>
              </a:lnSpc>
              <a:spcBef>
                <a:spcPts val="15"/>
              </a:spcBef>
            </a:pPr>
            <a:r>
              <a:rPr sz="1800" b="1" spc="-5" dirty="0">
                <a:latin typeface="Comic Sans MS"/>
                <a:cs typeface="Comic Sans MS"/>
              </a:rPr>
              <a:t>HUSKY</a:t>
            </a:r>
            <a:endParaRPr sz="1800">
              <a:latin typeface="Comic Sans MS"/>
              <a:cs typeface="Comic Sans MS"/>
            </a:endParaRPr>
          </a:p>
          <a:p>
            <a:pPr algn="ctr">
              <a:lnSpc>
                <a:spcPct val="100000"/>
              </a:lnSpc>
              <a:spcBef>
                <a:spcPts val="65"/>
              </a:spcBef>
            </a:pPr>
            <a:r>
              <a:rPr sz="1800" b="1" spc="-5" dirty="0">
                <a:latin typeface="Comic Sans MS"/>
                <a:cs typeface="Comic Sans MS"/>
              </a:rPr>
              <a:t>.58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387899" y="4614874"/>
            <a:ext cx="1826260" cy="520065"/>
          </a:xfrm>
          <a:custGeom>
            <a:avLst/>
            <a:gdLst/>
            <a:ahLst/>
            <a:cxnLst/>
            <a:rect l="l" t="t" r="r" b="b"/>
            <a:pathLst>
              <a:path w="1826260" h="520064">
                <a:moveTo>
                  <a:pt x="1739448" y="519899"/>
                </a:move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739448" y="0"/>
                </a:lnTo>
                <a:lnTo>
                  <a:pt x="1787522" y="14558"/>
                </a:lnTo>
                <a:lnTo>
                  <a:pt x="1819504" y="53491"/>
                </a:lnTo>
                <a:lnTo>
                  <a:pt x="1826099" y="86651"/>
                </a:lnTo>
                <a:lnTo>
                  <a:pt x="1826099" y="433248"/>
                </a:lnTo>
                <a:lnTo>
                  <a:pt x="1819290" y="466977"/>
                </a:lnTo>
                <a:lnTo>
                  <a:pt x="1800720" y="494520"/>
                </a:lnTo>
                <a:lnTo>
                  <a:pt x="1773177" y="513090"/>
                </a:lnTo>
                <a:lnTo>
                  <a:pt x="1739448" y="519899"/>
                </a:lnTo>
                <a:close/>
              </a:path>
            </a:pathLst>
          </a:custGeom>
          <a:solidFill>
            <a:srgbClr val="00968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87899" y="4614874"/>
            <a:ext cx="1826260" cy="520065"/>
          </a:xfrm>
          <a:custGeom>
            <a:avLst/>
            <a:gdLst/>
            <a:ahLst/>
            <a:cxnLst/>
            <a:rect l="l" t="t" r="r" b="b"/>
            <a:pathLst>
              <a:path w="1826260" h="520064">
                <a:moveTo>
                  <a:pt x="0" y="86651"/>
                </a:move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739448" y="0"/>
                </a:lnTo>
                <a:lnTo>
                  <a:pt x="1787522" y="14558"/>
                </a:lnTo>
                <a:lnTo>
                  <a:pt x="1819504" y="53491"/>
                </a:lnTo>
                <a:lnTo>
                  <a:pt x="1826099" y="86651"/>
                </a:lnTo>
                <a:lnTo>
                  <a:pt x="1826099" y="433248"/>
                </a:lnTo>
                <a:lnTo>
                  <a:pt x="1819290" y="466977"/>
                </a:lnTo>
                <a:lnTo>
                  <a:pt x="1800720" y="494520"/>
                </a:lnTo>
                <a:lnTo>
                  <a:pt x="1773177" y="513090"/>
                </a:lnTo>
                <a:lnTo>
                  <a:pt x="1739448" y="519899"/>
                </a:ln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close/>
              </a:path>
            </a:pathLst>
          </a:custGeom>
          <a:ln w="9524">
            <a:solidFill>
              <a:srgbClr val="004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621146" y="3735331"/>
            <a:ext cx="1358265" cy="11417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Comic Sans MS"/>
                <a:cs typeface="Comic Sans MS"/>
              </a:rPr>
              <a:t>MALAMUTE</a:t>
            </a:r>
            <a:endParaRPr sz="1800">
              <a:latin typeface="Comic Sans MS"/>
              <a:cs typeface="Comic Sans MS"/>
            </a:endParaRPr>
          </a:p>
          <a:p>
            <a:pPr marL="635" algn="ctr">
              <a:lnSpc>
                <a:spcPct val="100000"/>
              </a:lnSpc>
              <a:spcBef>
                <a:spcPts val="65"/>
              </a:spcBef>
            </a:pPr>
            <a:r>
              <a:rPr sz="1800" b="1" spc="-5" dirty="0">
                <a:latin typeface="Comic Sans MS"/>
                <a:cs typeface="Comic Sans MS"/>
              </a:rPr>
              <a:t>.11</a:t>
            </a:r>
            <a:endParaRPr sz="1800">
              <a:latin typeface="Comic Sans MS"/>
              <a:cs typeface="Comic Sans MS"/>
            </a:endParaRPr>
          </a:p>
          <a:p>
            <a:pPr algn="ctr">
              <a:lnSpc>
                <a:spcPct val="100000"/>
              </a:lnSpc>
              <a:spcBef>
                <a:spcPts val="15"/>
              </a:spcBef>
            </a:pPr>
            <a:r>
              <a:rPr sz="1800" b="1" spc="-5" dirty="0">
                <a:latin typeface="Comic Sans MS"/>
                <a:cs typeface="Comic Sans MS"/>
              </a:rPr>
              <a:t>MALAMUTE</a:t>
            </a:r>
            <a:endParaRPr sz="1800">
              <a:latin typeface="Comic Sans MS"/>
              <a:cs typeface="Comic Sans MS"/>
            </a:endParaRPr>
          </a:p>
          <a:p>
            <a:pPr marL="635" algn="ctr">
              <a:lnSpc>
                <a:spcPct val="100000"/>
              </a:lnSpc>
              <a:spcBef>
                <a:spcPts val="65"/>
              </a:spcBef>
            </a:pPr>
            <a:r>
              <a:rPr sz="1800" b="1" spc="-5" dirty="0">
                <a:latin typeface="Comic Sans MS"/>
                <a:cs typeface="Comic Sans MS"/>
              </a:rPr>
              <a:t>.42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621146" y="4852981"/>
            <a:ext cx="13582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Comic Sans MS"/>
                <a:cs typeface="Comic Sans MS"/>
              </a:rPr>
              <a:t>MALAMUTE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3341997" y="4614874"/>
            <a:ext cx="1252855" cy="520065"/>
          </a:xfrm>
          <a:custGeom>
            <a:avLst/>
            <a:gdLst/>
            <a:ahLst/>
            <a:cxnLst/>
            <a:rect l="l" t="t" r="r" b="b"/>
            <a:pathLst>
              <a:path w="1252854" h="520064">
                <a:moveTo>
                  <a:pt x="1166147" y="519899"/>
                </a:move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166147" y="0"/>
                </a:lnTo>
                <a:lnTo>
                  <a:pt x="1214222" y="14558"/>
                </a:lnTo>
                <a:lnTo>
                  <a:pt x="1246203" y="53491"/>
                </a:lnTo>
                <a:lnTo>
                  <a:pt x="1252799" y="86651"/>
                </a:lnTo>
                <a:lnTo>
                  <a:pt x="1252799" y="433248"/>
                </a:lnTo>
                <a:lnTo>
                  <a:pt x="1245990" y="466977"/>
                </a:lnTo>
                <a:lnTo>
                  <a:pt x="1227420" y="494520"/>
                </a:lnTo>
                <a:lnTo>
                  <a:pt x="1199876" y="513090"/>
                </a:lnTo>
                <a:lnTo>
                  <a:pt x="1166147" y="519899"/>
                </a:lnTo>
                <a:close/>
              </a:path>
            </a:pathLst>
          </a:custGeom>
          <a:solidFill>
            <a:srgbClr val="039B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341997" y="4614874"/>
            <a:ext cx="1252855" cy="520065"/>
          </a:xfrm>
          <a:custGeom>
            <a:avLst/>
            <a:gdLst/>
            <a:ahLst/>
            <a:cxnLst/>
            <a:rect l="l" t="t" r="r" b="b"/>
            <a:pathLst>
              <a:path w="1252854" h="520064">
                <a:moveTo>
                  <a:pt x="0" y="86651"/>
                </a:move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166147" y="0"/>
                </a:lnTo>
                <a:lnTo>
                  <a:pt x="1214222" y="14558"/>
                </a:lnTo>
                <a:lnTo>
                  <a:pt x="1246203" y="53491"/>
                </a:lnTo>
                <a:lnTo>
                  <a:pt x="1252799" y="86651"/>
                </a:lnTo>
                <a:lnTo>
                  <a:pt x="1252799" y="433248"/>
                </a:lnTo>
                <a:lnTo>
                  <a:pt x="1245990" y="466977"/>
                </a:lnTo>
                <a:lnTo>
                  <a:pt x="1227420" y="494520"/>
                </a:lnTo>
                <a:lnTo>
                  <a:pt x="1199876" y="513090"/>
                </a:lnTo>
                <a:lnTo>
                  <a:pt x="1166147" y="519899"/>
                </a:ln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close/>
              </a:path>
            </a:pathLst>
          </a:custGeom>
          <a:ln w="9524">
            <a:solidFill>
              <a:srgbClr val="004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 txBox="1"/>
          <p:nvPr/>
        </p:nvSpPr>
        <p:spPr>
          <a:xfrm>
            <a:off x="3457838" y="3735331"/>
            <a:ext cx="998219" cy="11417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225" algn="ctr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Comic Sans MS"/>
                <a:cs typeface="Comic Sans MS"/>
              </a:rPr>
              <a:t>ESKIMO</a:t>
            </a:r>
            <a:endParaRPr sz="1800">
              <a:latin typeface="Comic Sans MS"/>
              <a:cs typeface="Comic Sans MS"/>
            </a:endParaRPr>
          </a:p>
          <a:p>
            <a:pPr marR="15240" algn="ctr">
              <a:lnSpc>
                <a:spcPct val="100000"/>
              </a:lnSpc>
              <a:spcBef>
                <a:spcPts val="65"/>
              </a:spcBef>
            </a:pPr>
            <a:r>
              <a:rPr sz="1800" b="1" spc="-5" dirty="0">
                <a:latin typeface="Comic Sans MS"/>
                <a:cs typeface="Comic Sans MS"/>
              </a:rPr>
              <a:t>.79</a:t>
            </a:r>
            <a:endParaRPr sz="1800">
              <a:latin typeface="Comic Sans MS"/>
              <a:cs typeface="Comic Sans MS"/>
            </a:endParaRPr>
          </a:p>
          <a:p>
            <a:pPr marR="14604" algn="ctr">
              <a:lnSpc>
                <a:spcPct val="100000"/>
              </a:lnSpc>
              <a:spcBef>
                <a:spcPts val="15"/>
              </a:spcBef>
            </a:pPr>
            <a:r>
              <a:rPr sz="1800" b="1" spc="-5" dirty="0">
                <a:latin typeface="Comic Sans MS"/>
                <a:cs typeface="Comic Sans MS"/>
              </a:rPr>
              <a:t>ESKIMO</a:t>
            </a:r>
            <a:endParaRPr sz="1800">
              <a:latin typeface="Comic Sans MS"/>
              <a:cs typeface="Comic Sans MS"/>
            </a:endParaRPr>
          </a:p>
          <a:p>
            <a:pPr marL="22225" algn="ctr">
              <a:lnSpc>
                <a:spcPct val="100000"/>
              </a:lnSpc>
              <a:spcBef>
                <a:spcPts val="65"/>
              </a:spcBef>
            </a:pPr>
            <a:r>
              <a:rPr sz="1800" b="1" spc="-5" dirty="0">
                <a:latin typeface="Comic Sans MS"/>
                <a:cs typeface="Comic Sans MS"/>
              </a:rPr>
              <a:t>.00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3480638" y="4852981"/>
            <a:ext cx="9753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Comic Sans MS"/>
                <a:cs typeface="Comic Sans MS"/>
              </a:rPr>
              <a:t>ESKIMO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5292729" y="3228918"/>
            <a:ext cx="17100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80" dirty="0">
                <a:solidFill>
                  <a:srgbClr val="8BC34A"/>
                </a:solidFill>
                <a:latin typeface="Arial"/>
                <a:cs typeface="Arial"/>
              </a:rPr>
              <a:t>Explained</a:t>
            </a:r>
            <a:r>
              <a:rPr sz="1800" b="1" spc="-85" dirty="0">
                <a:solidFill>
                  <a:srgbClr val="8BC34A"/>
                </a:solidFill>
                <a:latin typeface="Arial"/>
                <a:cs typeface="Arial"/>
              </a:rPr>
              <a:t> </a:t>
            </a:r>
            <a:r>
              <a:rPr sz="1800" b="1" spc="-80" dirty="0">
                <a:solidFill>
                  <a:srgbClr val="8BC34A"/>
                </a:solidFill>
                <a:latin typeface="Arial"/>
                <a:cs typeface="Arial"/>
              </a:rPr>
              <a:t>Class:</a:t>
            </a:r>
            <a:endParaRPr sz="1800">
              <a:latin typeface="Arial"/>
              <a:cs typeface="Arial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5584937" y="3680762"/>
            <a:ext cx="1128395" cy="520065"/>
          </a:xfrm>
          <a:custGeom>
            <a:avLst/>
            <a:gdLst/>
            <a:ahLst/>
            <a:cxnLst/>
            <a:rect l="l" t="t" r="r" b="b"/>
            <a:pathLst>
              <a:path w="1128395" h="520064">
                <a:moveTo>
                  <a:pt x="1041348" y="519899"/>
                </a:move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041348" y="0"/>
                </a:lnTo>
                <a:lnTo>
                  <a:pt x="1089422" y="14558"/>
                </a:lnTo>
                <a:lnTo>
                  <a:pt x="1121403" y="53491"/>
                </a:lnTo>
                <a:lnTo>
                  <a:pt x="1127999" y="86651"/>
                </a:lnTo>
                <a:lnTo>
                  <a:pt x="1127999" y="433248"/>
                </a:lnTo>
                <a:lnTo>
                  <a:pt x="1121190" y="466977"/>
                </a:lnTo>
                <a:lnTo>
                  <a:pt x="1102620" y="494520"/>
                </a:lnTo>
                <a:lnTo>
                  <a:pt x="1075077" y="513090"/>
                </a:lnTo>
                <a:lnTo>
                  <a:pt x="1041348" y="519899"/>
                </a:lnTo>
                <a:close/>
              </a:path>
            </a:pathLst>
          </a:custGeom>
          <a:solidFill>
            <a:srgbClr val="558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584937" y="3680762"/>
            <a:ext cx="1128395" cy="520065"/>
          </a:xfrm>
          <a:custGeom>
            <a:avLst/>
            <a:gdLst/>
            <a:ahLst/>
            <a:cxnLst/>
            <a:rect l="l" t="t" r="r" b="b"/>
            <a:pathLst>
              <a:path w="1128395" h="520064">
                <a:moveTo>
                  <a:pt x="0" y="86651"/>
                </a:move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041348" y="0"/>
                </a:lnTo>
                <a:lnTo>
                  <a:pt x="1089422" y="14558"/>
                </a:lnTo>
                <a:lnTo>
                  <a:pt x="1121403" y="53491"/>
                </a:lnTo>
                <a:lnTo>
                  <a:pt x="1127999" y="86651"/>
                </a:lnTo>
                <a:lnTo>
                  <a:pt x="1127999" y="433248"/>
                </a:lnTo>
                <a:lnTo>
                  <a:pt x="1121190" y="466977"/>
                </a:lnTo>
                <a:lnTo>
                  <a:pt x="1102620" y="494520"/>
                </a:lnTo>
                <a:lnTo>
                  <a:pt x="1075077" y="513090"/>
                </a:lnTo>
                <a:lnTo>
                  <a:pt x="1041348" y="519899"/>
                </a:ln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close/>
              </a:path>
            </a:pathLst>
          </a:custGeom>
          <a:ln w="9524">
            <a:solidFill>
              <a:srgbClr val="004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 txBox="1"/>
          <p:nvPr/>
        </p:nvSpPr>
        <p:spPr>
          <a:xfrm>
            <a:off x="5742549" y="3780756"/>
            <a:ext cx="8128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Comic Sans MS"/>
                <a:cs typeface="Comic Sans MS"/>
              </a:rPr>
              <a:t>HUSKY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8548499" y="1413624"/>
            <a:ext cx="207645" cy="830580"/>
          </a:xfrm>
          <a:custGeom>
            <a:avLst/>
            <a:gdLst/>
            <a:ahLst/>
            <a:cxnLst/>
            <a:rect l="l" t="t" r="r" b="b"/>
            <a:pathLst>
              <a:path w="207645" h="830580">
                <a:moveTo>
                  <a:pt x="0" y="830399"/>
                </a:moveTo>
                <a:lnTo>
                  <a:pt x="0" y="207599"/>
                </a:lnTo>
                <a:lnTo>
                  <a:pt x="207599" y="0"/>
                </a:lnTo>
                <a:lnTo>
                  <a:pt x="207599" y="622799"/>
                </a:lnTo>
                <a:lnTo>
                  <a:pt x="0" y="830399"/>
                </a:lnTo>
                <a:close/>
              </a:path>
            </a:pathLst>
          </a:custGeom>
          <a:solidFill>
            <a:srgbClr val="CBBB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7823699" y="1413624"/>
            <a:ext cx="932815" cy="207645"/>
          </a:xfrm>
          <a:custGeom>
            <a:avLst/>
            <a:gdLst/>
            <a:ahLst/>
            <a:cxnLst/>
            <a:rect l="l" t="t" r="r" b="b"/>
            <a:pathLst>
              <a:path w="932815" h="207644">
                <a:moveTo>
                  <a:pt x="724799" y="207599"/>
                </a:moveTo>
                <a:lnTo>
                  <a:pt x="0" y="207599"/>
                </a:lnTo>
                <a:lnTo>
                  <a:pt x="207599" y="0"/>
                </a:lnTo>
                <a:lnTo>
                  <a:pt x="932399" y="0"/>
                </a:lnTo>
                <a:lnTo>
                  <a:pt x="724799" y="207599"/>
                </a:lnTo>
                <a:close/>
              </a:path>
            </a:pathLst>
          </a:custGeom>
          <a:solidFill>
            <a:srgbClr val="FFEE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7823699" y="1413624"/>
            <a:ext cx="932815" cy="830580"/>
          </a:xfrm>
          <a:custGeom>
            <a:avLst/>
            <a:gdLst/>
            <a:ahLst/>
            <a:cxnLst/>
            <a:rect l="l" t="t" r="r" b="b"/>
            <a:pathLst>
              <a:path w="932815" h="830580">
                <a:moveTo>
                  <a:pt x="0" y="207599"/>
                </a:moveTo>
                <a:lnTo>
                  <a:pt x="207599" y="0"/>
                </a:lnTo>
                <a:lnTo>
                  <a:pt x="932399" y="0"/>
                </a:lnTo>
                <a:lnTo>
                  <a:pt x="932399" y="622799"/>
                </a:lnTo>
                <a:lnTo>
                  <a:pt x="724799" y="830399"/>
                </a:lnTo>
                <a:lnTo>
                  <a:pt x="0" y="830399"/>
                </a:lnTo>
                <a:lnTo>
                  <a:pt x="0" y="207599"/>
                </a:lnTo>
                <a:close/>
              </a:path>
            </a:pathLst>
          </a:custGeom>
          <a:ln w="9524">
            <a:solidFill>
              <a:srgbClr val="004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7823699" y="1413624"/>
            <a:ext cx="932815" cy="207645"/>
          </a:xfrm>
          <a:custGeom>
            <a:avLst/>
            <a:gdLst/>
            <a:ahLst/>
            <a:cxnLst/>
            <a:rect l="l" t="t" r="r" b="b"/>
            <a:pathLst>
              <a:path w="932815" h="207644">
                <a:moveTo>
                  <a:pt x="0" y="207599"/>
                </a:moveTo>
                <a:lnTo>
                  <a:pt x="724799" y="207599"/>
                </a:lnTo>
                <a:lnTo>
                  <a:pt x="932399" y="0"/>
                </a:lnTo>
              </a:path>
            </a:pathLst>
          </a:custGeom>
          <a:ln w="9524">
            <a:solidFill>
              <a:srgbClr val="004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8548499" y="1621224"/>
            <a:ext cx="0" cy="622935"/>
          </a:xfrm>
          <a:custGeom>
            <a:avLst/>
            <a:gdLst/>
            <a:ahLst/>
            <a:cxnLst/>
            <a:rect l="l" t="t" r="r" b="b"/>
            <a:pathLst>
              <a:path h="622935">
                <a:moveTo>
                  <a:pt x="0" y="0"/>
                </a:moveTo>
                <a:lnTo>
                  <a:pt x="0" y="622799"/>
                </a:lnTo>
              </a:path>
            </a:pathLst>
          </a:custGeom>
          <a:ln w="9524">
            <a:solidFill>
              <a:srgbClr val="004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 txBox="1"/>
          <p:nvPr/>
        </p:nvSpPr>
        <p:spPr>
          <a:xfrm>
            <a:off x="7823699" y="1621224"/>
            <a:ext cx="720090" cy="622935"/>
          </a:xfrm>
          <a:prstGeom prst="rect">
            <a:avLst/>
          </a:prstGeom>
          <a:solidFill>
            <a:srgbClr val="FFEB37"/>
          </a:solidFill>
        </p:spPr>
        <p:txBody>
          <a:bodyPr vert="horz" wrap="square" lIns="0" tIns="571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5"/>
              </a:spcBef>
            </a:pPr>
            <a:endParaRPr sz="1200">
              <a:latin typeface="Times New Roman"/>
              <a:cs typeface="Times New Roman"/>
            </a:endParaRPr>
          </a:p>
          <a:p>
            <a:pPr marL="220979" marR="110489" indent="-99060">
              <a:lnSpc>
                <a:spcPct val="101600"/>
              </a:lnSpc>
              <a:spcBef>
                <a:spcPts val="5"/>
              </a:spcBef>
            </a:pPr>
            <a:r>
              <a:rPr sz="800" b="1" spc="-5" dirty="0">
                <a:latin typeface="Arial"/>
                <a:cs typeface="Arial"/>
              </a:rPr>
              <a:t>Surrogate  </a:t>
            </a:r>
            <a:r>
              <a:rPr sz="8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target</a:t>
            </a:r>
            <a:endParaRPr sz="800">
              <a:latin typeface="Arial"/>
              <a:cs typeface="Arial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7725887" y="2938387"/>
            <a:ext cx="1128395" cy="520065"/>
          </a:xfrm>
          <a:custGeom>
            <a:avLst/>
            <a:gdLst/>
            <a:ahLst/>
            <a:cxnLst/>
            <a:rect l="l" t="t" r="r" b="b"/>
            <a:pathLst>
              <a:path w="1128395" h="520064">
                <a:moveTo>
                  <a:pt x="1041348" y="519899"/>
                </a:move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041348" y="0"/>
                </a:lnTo>
                <a:lnTo>
                  <a:pt x="1089422" y="14558"/>
                </a:lnTo>
                <a:lnTo>
                  <a:pt x="1121403" y="53491"/>
                </a:lnTo>
                <a:lnTo>
                  <a:pt x="1127999" y="86651"/>
                </a:lnTo>
                <a:lnTo>
                  <a:pt x="1127999" y="433248"/>
                </a:lnTo>
                <a:lnTo>
                  <a:pt x="1121190" y="466977"/>
                </a:lnTo>
                <a:lnTo>
                  <a:pt x="1102620" y="494520"/>
                </a:lnTo>
                <a:lnTo>
                  <a:pt x="1075077" y="513090"/>
                </a:lnTo>
                <a:lnTo>
                  <a:pt x="1041348" y="519899"/>
                </a:lnTo>
                <a:close/>
              </a:path>
            </a:pathLst>
          </a:custGeom>
          <a:solidFill>
            <a:srgbClr val="558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7725887" y="2938387"/>
            <a:ext cx="1128395" cy="520065"/>
          </a:xfrm>
          <a:custGeom>
            <a:avLst/>
            <a:gdLst/>
            <a:ahLst/>
            <a:cxnLst/>
            <a:rect l="l" t="t" r="r" b="b"/>
            <a:pathLst>
              <a:path w="1128395" h="520064">
                <a:moveTo>
                  <a:pt x="0" y="86651"/>
                </a:move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041348" y="0"/>
                </a:lnTo>
                <a:lnTo>
                  <a:pt x="1089422" y="14558"/>
                </a:lnTo>
                <a:lnTo>
                  <a:pt x="1121403" y="53491"/>
                </a:lnTo>
                <a:lnTo>
                  <a:pt x="1127999" y="86651"/>
                </a:lnTo>
                <a:lnTo>
                  <a:pt x="1127999" y="433248"/>
                </a:lnTo>
                <a:lnTo>
                  <a:pt x="1121190" y="466977"/>
                </a:lnTo>
                <a:lnTo>
                  <a:pt x="1102620" y="494520"/>
                </a:lnTo>
                <a:lnTo>
                  <a:pt x="1075077" y="513090"/>
                </a:lnTo>
                <a:lnTo>
                  <a:pt x="1041348" y="519899"/>
                </a:ln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close/>
              </a:path>
            </a:pathLst>
          </a:custGeom>
          <a:ln w="9524">
            <a:solidFill>
              <a:srgbClr val="004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7725887" y="4614862"/>
            <a:ext cx="1128395" cy="520065"/>
          </a:xfrm>
          <a:custGeom>
            <a:avLst/>
            <a:gdLst/>
            <a:ahLst/>
            <a:cxnLst/>
            <a:rect l="l" t="t" r="r" b="b"/>
            <a:pathLst>
              <a:path w="1128395" h="520064">
                <a:moveTo>
                  <a:pt x="1041348" y="519899"/>
                </a:move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041348" y="0"/>
                </a:lnTo>
                <a:lnTo>
                  <a:pt x="1089422" y="14558"/>
                </a:lnTo>
                <a:lnTo>
                  <a:pt x="1121403" y="53491"/>
                </a:lnTo>
                <a:lnTo>
                  <a:pt x="1127999" y="86651"/>
                </a:lnTo>
                <a:lnTo>
                  <a:pt x="1127999" y="433248"/>
                </a:lnTo>
                <a:lnTo>
                  <a:pt x="1121190" y="466977"/>
                </a:lnTo>
                <a:lnTo>
                  <a:pt x="1102620" y="494520"/>
                </a:lnTo>
                <a:lnTo>
                  <a:pt x="1075077" y="513090"/>
                </a:lnTo>
                <a:lnTo>
                  <a:pt x="1041348" y="519899"/>
                </a:lnTo>
                <a:close/>
              </a:path>
            </a:pathLst>
          </a:custGeom>
          <a:solidFill>
            <a:srgbClr val="558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7725887" y="4614862"/>
            <a:ext cx="1128395" cy="520065"/>
          </a:xfrm>
          <a:custGeom>
            <a:avLst/>
            <a:gdLst/>
            <a:ahLst/>
            <a:cxnLst/>
            <a:rect l="l" t="t" r="r" b="b"/>
            <a:pathLst>
              <a:path w="1128395" h="520064">
                <a:moveTo>
                  <a:pt x="0" y="86651"/>
                </a:move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041348" y="0"/>
                </a:lnTo>
                <a:lnTo>
                  <a:pt x="1089422" y="14558"/>
                </a:lnTo>
                <a:lnTo>
                  <a:pt x="1121403" y="53491"/>
                </a:lnTo>
                <a:lnTo>
                  <a:pt x="1127999" y="86651"/>
                </a:lnTo>
                <a:lnTo>
                  <a:pt x="1127999" y="433248"/>
                </a:lnTo>
                <a:lnTo>
                  <a:pt x="1121190" y="466977"/>
                </a:lnTo>
                <a:lnTo>
                  <a:pt x="1102620" y="494520"/>
                </a:lnTo>
                <a:lnTo>
                  <a:pt x="1075077" y="513090"/>
                </a:lnTo>
                <a:lnTo>
                  <a:pt x="1041348" y="519899"/>
                </a:ln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close/>
              </a:path>
            </a:pathLst>
          </a:custGeom>
          <a:ln w="9524">
            <a:solidFill>
              <a:srgbClr val="004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7725887" y="2379562"/>
            <a:ext cx="1128395" cy="520065"/>
          </a:xfrm>
          <a:custGeom>
            <a:avLst/>
            <a:gdLst/>
            <a:ahLst/>
            <a:cxnLst/>
            <a:rect l="l" t="t" r="r" b="b"/>
            <a:pathLst>
              <a:path w="1128395" h="520064">
                <a:moveTo>
                  <a:pt x="1041348" y="519899"/>
                </a:move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041348" y="0"/>
                </a:lnTo>
                <a:lnTo>
                  <a:pt x="1089422" y="14558"/>
                </a:lnTo>
                <a:lnTo>
                  <a:pt x="1121403" y="53491"/>
                </a:lnTo>
                <a:lnTo>
                  <a:pt x="1127999" y="86651"/>
                </a:lnTo>
                <a:lnTo>
                  <a:pt x="1127999" y="433248"/>
                </a:lnTo>
                <a:lnTo>
                  <a:pt x="1121190" y="466977"/>
                </a:lnTo>
                <a:lnTo>
                  <a:pt x="1102620" y="494520"/>
                </a:lnTo>
                <a:lnTo>
                  <a:pt x="1075077" y="513090"/>
                </a:lnTo>
                <a:lnTo>
                  <a:pt x="1041348" y="519899"/>
                </a:lnTo>
                <a:close/>
              </a:path>
            </a:pathLst>
          </a:custGeom>
          <a:solidFill>
            <a:srgbClr val="558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7725887" y="2379562"/>
            <a:ext cx="1128395" cy="520065"/>
          </a:xfrm>
          <a:custGeom>
            <a:avLst/>
            <a:gdLst/>
            <a:ahLst/>
            <a:cxnLst/>
            <a:rect l="l" t="t" r="r" b="b"/>
            <a:pathLst>
              <a:path w="1128395" h="520064">
                <a:moveTo>
                  <a:pt x="0" y="86651"/>
                </a:move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041348" y="0"/>
                </a:lnTo>
                <a:lnTo>
                  <a:pt x="1089422" y="14558"/>
                </a:lnTo>
                <a:lnTo>
                  <a:pt x="1121403" y="53491"/>
                </a:lnTo>
                <a:lnTo>
                  <a:pt x="1127999" y="86651"/>
                </a:lnTo>
                <a:lnTo>
                  <a:pt x="1127999" y="433248"/>
                </a:lnTo>
                <a:lnTo>
                  <a:pt x="1121190" y="466977"/>
                </a:lnTo>
                <a:lnTo>
                  <a:pt x="1102620" y="494520"/>
                </a:lnTo>
                <a:lnTo>
                  <a:pt x="1075077" y="513090"/>
                </a:lnTo>
                <a:lnTo>
                  <a:pt x="1041348" y="519899"/>
                </a:ln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close/>
              </a:path>
            </a:pathLst>
          </a:custGeom>
          <a:ln w="9524">
            <a:solidFill>
              <a:srgbClr val="004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7725887" y="3497212"/>
            <a:ext cx="1128395" cy="520065"/>
          </a:xfrm>
          <a:custGeom>
            <a:avLst/>
            <a:gdLst/>
            <a:ahLst/>
            <a:cxnLst/>
            <a:rect l="l" t="t" r="r" b="b"/>
            <a:pathLst>
              <a:path w="1128395" h="520064">
                <a:moveTo>
                  <a:pt x="1041348" y="519899"/>
                </a:move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041348" y="0"/>
                </a:lnTo>
                <a:lnTo>
                  <a:pt x="1089422" y="14558"/>
                </a:lnTo>
                <a:lnTo>
                  <a:pt x="1121403" y="53491"/>
                </a:lnTo>
                <a:lnTo>
                  <a:pt x="1127999" y="86651"/>
                </a:lnTo>
                <a:lnTo>
                  <a:pt x="1127999" y="433248"/>
                </a:lnTo>
                <a:lnTo>
                  <a:pt x="1121190" y="466977"/>
                </a:lnTo>
                <a:lnTo>
                  <a:pt x="1102620" y="494520"/>
                </a:lnTo>
                <a:lnTo>
                  <a:pt x="1075077" y="513090"/>
                </a:lnTo>
                <a:lnTo>
                  <a:pt x="1041348" y="519899"/>
                </a:lnTo>
                <a:close/>
              </a:path>
            </a:pathLst>
          </a:custGeom>
          <a:solidFill>
            <a:srgbClr val="558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7725887" y="3497212"/>
            <a:ext cx="1128395" cy="520065"/>
          </a:xfrm>
          <a:custGeom>
            <a:avLst/>
            <a:gdLst/>
            <a:ahLst/>
            <a:cxnLst/>
            <a:rect l="l" t="t" r="r" b="b"/>
            <a:pathLst>
              <a:path w="1128395" h="520064">
                <a:moveTo>
                  <a:pt x="0" y="86651"/>
                </a:move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041348" y="0"/>
                </a:lnTo>
                <a:lnTo>
                  <a:pt x="1089422" y="14558"/>
                </a:lnTo>
                <a:lnTo>
                  <a:pt x="1121403" y="53491"/>
                </a:lnTo>
                <a:lnTo>
                  <a:pt x="1127999" y="86651"/>
                </a:lnTo>
                <a:lnTo>
                  <a:pt x="1127999" y="433248"/>
                </a:lnTo>
                <a:lnTo>
                  <a:pt x="1121190" y="466977"/>
                </a:lnTo>
                <a:lnTo>
                  <a:pt x="1102620" y="494520"/>
                </a:lnTo>
                <a:lnTo>
                  <a:pt x="1075077" y="513090"/>
                </a:lnTo>
                <a:lnTo>
                  <a:pt x="1041348" y="519899"/>
                </a:ln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close/>
              </a:path>
            </a:pathLst>
          </a:custGeom>
          <a:ln w="9524">
            <a:solidFill>
              <a:srgbClr val="004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7725887" y="4056037"/>
            <a:ext cx="1128395" cy="520065"/>
          </a:xfrm>
          <a:custGeom>
            <a:avLst/>
            <a:gdLst/>
            <a:ahLst/>
            <a:cxnLst/>
            <a:rect l="l" t="t" r="r" b="b"/>
            <a:pathLst>
              <a:path w="1128395" h="520064">
                <a:moveTo>
                  <a:pt x="1041348" y="519899"/>
                </a:move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041348" y="0"/>
                </a:lnTo>
                <a:lnTo>
                  <a:pt x="1089422" y="14558"/>
                </a:lnTo>
                <a:lnTo>
                  <a:pt x="1121403" y="53491"/>
                </a:lnTo>
                <a:lnTo>
                  <a:pt x="1127999" y="86651"/>
                </a:lnTo>
                <a:lnTo>
                  <a:pt x="1127999" y="433248"/>
                </a:lnTo>
                <a:lnTo>
                  <a:pt x="1121190" y="466977"/>
                </a:lnTo>
                <a:lnTo>
                  <a:pt x="1102620" y="494520"/>
                </a:lnTo>
                <a:lnTo>
                  <a:pt x="1075077" y="513090"/>
                </a:lnTo>
                <a:lnTo>
                  <a:pt x="1041348" y="519899"/>
                </a:lnTo>
                <a:close/>
              </a:path>
            </a:pathLst>
          </a:custGeom>
          <a:solidFill>
            <a:srgbClr val="558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7725887" y="4056037"/>
            <a:ext cx="1128395" cy="520065"/>
          </a:xfrm>
          <a:custGeom>
            <a:avLst/>
            <a:gdLst/>
            <a:ahLst/>
            <a:cxnLst/>
            <a:rect l="l" t="t" r="r" b="b"/>
            <a:pathLst>
              <a:path w="1128395" h="520064">
                <a:moveTo>
                  <a:pt x="0" y="86651"/>
                </a:move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041348" y="0"/>
                </a:lnTo>
                <a:lnTo>
                  <a:pt x="1089422" y="14558"/>
                </a:lnTo>
                <a:lnTo>
                  <a:pt x="1121403" y="53491"/>
                </a:lnTo>
                <a:lnTo>
                  <a:pt x="1127999" y="86651"/>
                </a:lnTo>
                <a:lnTo>
                  <a:pt x="1127999" y="433248"/>
                </a:lnTo>
                <a:lnTo>
                  <a:pt x="1121190" y="466977"/>
                </a:lnTo>
                <a:lnTo>
                  <a:pt x="1102620" y="494520"/>
                </a:lnTo>
                <a:lnTo>
                  <a:pt x="1075077" y="513090"/>
                </a:lnTo>
                <a:lnTo>
                  <a:pt x="1041348" y="519899"/>
                </a:ln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close/>
              </a:path>
            </a:pathLst>
          </a:custGeom>
          <a:ln w="9524">
            <a:solidFill>
              <a:srgbClr val="004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 txBox="1"/>
          <p:nvPr/>
        </p:nvSpPr>
        <p:spPr>
          <a:xfrm>
            <a:off x="7883500" y="2341443"/>
            <a:ext cx="812800" cy="28117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717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Comic Sans MS"/>
                <a:cs typeface="Comic Sans MS"/>
              </a:rPr>
              <a:t>.01</a:t>
            </a:r>
            <a:endParaRPr sz="1800">
              <a:latin typeface="Comic Sans MS"/>
              <a:cs typeface="Comic Sans MS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800" b="1" spc="-5" dirty="0">
                <a:latin typeface="Comic Sans MS"/>
                <a:cs typeface="Comic Sans MS"/>
              </a:rPr>
              <a:t>HUSKY</a:t>
            </a:r>
            <a:endParaRPr sz="1800">
              <a:latin typeface="Comic Sans MS"/>
              <a:cs typeface="Comic Sans MS"/>
            </a:endParaRPr>
          </a:p>
          <a:p>
            <a:pPr marL="217170">
              <a:lnSpc>
                <a:spcPct val="100000"/>
              </a:lnSpc>
              <a:spcBef>
                <a:spcPts val="65"/>
              </a:spcBef>
            </a:pPr>
            <a:r>
              <a:rPr sz="1800" b="1" spc="-5" dirty="0">
                <a:latin typeface="Comic Sans MS"/>
                <a:cs typeface="Comic Sans MS"/>
              </a:rPr>
              <a:t>.88</a:t>
            </a:r>
            <a:endParaRPr sz="1800">
              <a:latin typeface="Comic Sans MS"/>
              <a:cs typeface="Comic Sans MS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800" b="1" spc="-5" dirty="0">
                <a:latin typeface="Comic Sans MS"/>
                <a:cs typeface="Comic Sans MS"/>
              </a:rPr>
              <a:t>HUSKY</a:t>
            </a:r>
            <a:endParaRPr sz="1800">
              <a:latin typeface="Comic Sans MS"/>
              <a:cs typeface="Comic Sans MS"/>
            </a:endParaRPr>
          </a:p>
          <a:p>
            <a:pPr marL="217170">
              <a:lnSpc>
                <a:spcPct val="100000"/>
              </a:lnSpc>
              <a:spcBef>
                <a:spcPts val="65"/>
              </a:spcBef>
            </a:pPr>
            <a:r>
              <a:rPr sz="1800" b="1" spc="-5" dirty="0">
                <a:latin typeface="Comic Sans MS"/>
                <a:cs typeface="Comic Sans MS"/>
              </a:rPr>
              <a:t>.23</a:t>
            </a:r>
            <a:endParaRPr sz="1800">
              <a:latin typeface="Comic Sans MS"/>
              <a:cs typeface="Comic Sans MS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800" b="1" spc="-5" dirty="0">
                <a:latin typeface="Comic Sans MS"/>
                <a:cs typeface="Comic Sans MS"/>
              </a:rPr>
              <a:t>HUSKY</a:t>
            </a:r>
            <a:endParaRPr sz="1800">
              <a:latin typeface="Comic Sans MS"/>
              <a:cs typeface="Comic Sans MS"/>
            </a:endParaRPr>
          </a:p>
          <a:p>
            <a:pPr marL="217170">
              <a:lnSpc>
                <a:spcPct val="100000"/>
              </a:lnSpc>
              <a:spcBef>
                <a:spcPts val="65"/>
              </a:spcBef>
            </a:pPr>
            <a:r>
              <a:rPr sz="1800" b="1" spc="-5" dirty="0">
                <a:latin typeface="Comic Sans MS"/>
                <a:cs typeface="Comic Sans MS"/>
              </a:rPr>
              <a:t>.10</a:t>
            </a:r>
            <a:endParaRPr sz="1800">
              <a:latin typeface="Comic Sans MS"/>
              <a:cs typeface="Comic Sans MS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800" b="1" spc="-5" dirty="0">
                <a:latin typeface="Comic Sans MS"/>
                <a:cs typeface="Comic Sans MS"/>
              </a:rPr>
              <a:t>HUSKY</a:t>
            </a:r>
            <a:endParaRPr sz="1800">
              <a:latin typeface="Comic Sans MS"/>
              <a:cs typeface="Comic Sans MS"/>
            </a:endParaRPr>
          </a:p>
          <a:p>
            <a:pPr marL="217170">
              <a:lnSpc>
                <a:spcPct val="100000"/>
              </a:lnSpc>
              <a:spcBef>
                <a:spcPts val="65"/>
              </a:spcBef>
            </a:pPr>
            <a:r>
              <a:rPr sz="1800" b="1" spc="-5" dirty="0">
                <a:latin typeface="Comic Sans MS"/>
                <a:cs typeface="Comic Sans MS"/>
              </a:rPr>
              <a:t>.58</a:t>
            </a:r>
            <a:endParaRPr sz="1800">
              <a:latin typeface="Comic Sans MS"/>
              <a:cs typeface="Comic Sans MS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800" b="1" spc="-5" dirty="0">
                <a:latin typeface="Comic Sans MS"/>
                <a:cs typeface="Comic Sans MS"/>
              </a:rPr>
              <a:t>HUSKY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387899" y="2906449"/>
            <a:ext cx="4184650" cy="584200"/>
          </a:xfrm>
          <a:custGeom>
            <a:avLst/>
            <a:gdLst/>
            <a:ahLst/>
            <a:cxnLst/>
            <a:rect l="l" t="t" r="r" b="b"/>
            <a:pathLst>
              <a:path w="4184650" h="584200">
                <a:moveTo>
                  <a:pt x="0" y="0"/>
                </a:moveTo>
                <a:lnTo>
                  <a:pt x="4184099" y="0"/>
                </a:lnTo>
                <a:lnTo>
                  <a:pt x="4184099" y="583799"/>
                </a:lnTo>
                <a:lnTo>
                  <a:pt x="0" y="583799"/>
                </a:lnTo>
                <a:lnTo>
                  <a:pt x="0" y="0"/>
                </a:lnTo>
                <a:close/>
              </a:path>
            </a:pathLst>
          </a:custGeom>
          <a:ln w="76199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387899" y="4582924"/>
            <a:ext cx="4184650" cy="560705"/>
          </a:xfrm>
          <a:custGeom>
            <a:avLst/>
            <a:gdLst/>
            <a:ahLst/>
            <a:cxnLst/>
            <a:rect l="l" t="t" r="r" b="b"/>
            <a:pathLst>
              <a:path w="4184650" h="560704">
                <a:moveTo>
                  <a:pt x="0" y="0"/>
                </a:moveTo>
                <a:lnTo>
                  <a:pt x="4184099" y="0"/>
                </a:lnTo>
                <a:lnTo>
                  <a:pt x="4184099" y="560574"/>
                </a:lnTo>
              </a:path>
            </a:pathLst>
          </a:custGeom>
          <a:ln w="76199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387899" y="4582924"/>
            <a:ext cx="0" cy="560705"/>
          </a:xfrm>
          <a:custGeom>
            <a:avLst/>
            <a:gdLst/>
            <a:ahLst/>
            <a:cxnLst/>
            <a:rect l="l" t="t" r="r" b="b"/>
            <a:pathLst>
              <a:path h="560704">
                <a:moveTo>
                  <a:pt x="0" y="560574"/>
                </a:moveTo>
                <a:lnTo>
                  <a:pt x="0" y="0"/>
                </a:lnTo>
              </a:path>
            </a:pathLst>
          </a:custGeom>
          <a:ln w="76199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0925" y="573259"/>
            <a:ext cx="7820659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105" dirty="0"/>
              <a:t>Explanation </a:t>
            </a:r>
            <a:r>
              <a:rPr sz="3000" spc="70" dirty="0"/>
              <a:t>Generation </a:t>
            </a:r>
            <a:r>
              <a:rPr sz="3000" spc="165" dirty="0"/>
              <a:t>-- </a:t>
            </a:r>
            <a:r>
              <a:rPr sz="3000" spc="100" dirty="0"/>
              <a:t>Fitting</a:t>
            </a:r>
            <a:r>
              <a:rPr sz="3000" spc="-385" dirty="0"/>
              <a:t> </a:t>
            </a:r>
            <a:r>
              <a:rPr sz="3000" spc="75" dirty="0"/>
              <a:t>Surrogate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2059378" y="1361299"/>
            <a:ext cx="5020945" cy="654050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15"/>
              </a:spcBef>
            </a:pPr>
            <a:r>
              <a:rPr sz="1800" b="1" spc="-70" dirty="0">
                <a:solidFill>
                  <a:srgbClr val="FFFFFF"/>
                </a:solidFill>
                <a:latin typeface="Arial"/>
                <a:cs typeface="Arial"/>
              </a:rPr>
              <a:t>Black </a:t>
            </a:r>
            <a:r>
              <a:rPr sz="1800" b="1" spc="-95" dirty="0">
                <a:solidFill>
                  <a:srgbClr val="FFFFFF"/>
                </a:solidFill>
                <a:latin typeface="Arial"/>
                <a:cs typeface="Arial"/>
              </a:rPr>
              <a:t>box </a:t>
            </a:r>
            <a:r>
              <a:rPr sz="1800" b="1" spc="-55" dirty="0">
                <a:solidFill>
                  <a:srgbClr val="FFFFFF"/>
                </a:solidFill>
                <a:latin typeface="Arial"/>
                <a:cs typeface="Arial"/>
              </a:rPr>
              <a:t>is </a:t>
            </a:r>
            <a:r>
              <a:rPr sz="1800" b="1" spc="-40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1800" b="1" u="heavy" spc="-6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probabilistic</a:t>
            </a:r>
            <a:r>
              <a:rPr sz="18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40" dirty="0">
                <a:solidFill>
                  <a:srgbClr val="FFFFFF"/>
                </a:solidFill>
                <a:latin typeface="Arial"/>
                <a:cs typeface="Arial"/>
              </a:rPr>
              <a:t>multi-class</a:t>
            </a:r>
            <a:r>
              <a:rPr sz="1800" b="1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55" dirty="0">
                <a:solidFill>
                  <a:srgbClr val="FFFFFF"/>
                </a:solidFill>
                <a:latin typeface="Arial"/>
                <a:cs typeface="Arial"/>
              </a:rPr>
              <a:t>classiﬁer.</a:t>
            </a:r>
            <a:endParaRPr sz="1800">
              <a:latin typeface="Arial"/>
              <a:cs typeface="Arial"/>
            </a:endParaRPr>
          </a:p>
          <a:p>
            <a:pPr marL="1905" algn="ctr">
              <a:lnSpc>
                <a:spcPct val="100000"/>
              </a:lnSpc>
              <a:spcBef>
                <a:spcPts val="315"/>
              </a:spcBef>
            </a:pPr>
            <a:r>
              <a:rPr sz="1800" b="1" spc="-65" dirty="0">
                <a:solidFill>
                  <a:srgbClr val="FFFFFF"/>
                </a:solidFill>
                <a:latin typeface="Arial"/>
                <a:cs typeface="Arial"/>
              </a:rPr>
              <a:t>Surrogate </a:t>
            </a:r>
            <a:r>
              <a:rPr sz="1800" b="1" spc="-55" dirty="0">
                <a:solidFill>
                  <a:srgbClr val="FFFFFF"/>
                </a:solidFill>
                <a:latin typeface="Arial"/>
                <a:cs typeface="Arial"/>
              </a:rPr>
              <a:t>is </a:t>
            </a:r>
            <a:r>
              <a:rPr sz="1800" b="1" spc="-40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1800" b="1" u="heavy" spc="-4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multi-output</a:t>
            </a:r>
            <a:r>
              <a:rPr sz="18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65" dirty="0">
                <a:solidFill>
                  <a:srgbClr val="FFFFFF"/>
                </a:solidFill>
                <a:latin typeface="Arial"/>
                <a:cs typeface="Arial"/>
              </a:rPr>
              <a:t>regressor</a:t>
            </a: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(tree).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97815" y="4857979"/>
            <a:ext cx="86601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spc="-25" dirty="0">
                <a:solidFill>
                  <a:srgbClr val="FFFFFF"/>
                </a:solidFill>
                <a:latin typeface="Arial"/>
                <a:cs typeface="Arial"/>
              </a:rPr>
              <a:t>Sokol and </a:t>
            </a:r>
            <a:r>
              <a:rPr sz="1200" i="1" spc="-35" dirty="0">
                <a:solidFill>
                  <a:srgbClr val="FFFFFF"/>
                </a:solidFill>
                <a:latin typeface="Arial"/>
                <a:cs typeface="Arial"/>
              </a:rPr>
              <a:t>Flach, </a:t>
            </a:r>
            <a:r>
              <a:rPr sz="1200" i="1" spc="-15" dirty="0">
                <a:solidFill>
                  <a:srgbClr val="FFFFFF"/>
                </a:solidFill>
                <a:latin typeface="Arial"/>
                <a:cs typeface="Arial"/>
              </a:rPr>
              <a:t>2020. </a:t>
            </a:r>
            <a:r>
              <a:rPr sz="1200" i="1" spc="-35" dirty="0">
                <a:solidFill>
                  <a:srgbClr val="FFFFFF"/>
                </a:solidFill>
                <a:latin typeface="Arial"/>
                <a:cs typeface="Arial"/>
              </a:rPr>
              <a:t>LIMEtree: </a:t>
            </a:r>
            <a:r>
              <a:rPr sz="1200" i="1" spc="-15" dirty="0">
                <a:solidFill>
                  <a:srgbClr val="FFFFFF"/>
                </a:solidFill>
                <a:latin typeface="Arial"/>
                <a:cs typeface="Arial"/>
              </a:rPr>
              <a:t>Interactively Customisable </a:t>
            </a:r>
            <a:r>
              <a:rPr sz="1200" i="1" spc="-20" dirty="0">
                <a:solidFill>
                  <a:srgbClr val="FFFFFF"/>
                </a:solidFill>
                <a:latin typeface="Arial"/>
                <a:cs typeface="Arial"/>
              </a:rPr>
              <a:t>Explanations </a:t>
            </a:r>
            <a:r>
              <a:rPr sz="1200" i="1" spc="-35" dirty="0">
                <a:solidFill>
                  <a:srgbClr val="FFFFFF"/>
                </a:solidFill>
                <a:latin typeface="Arial"/>
                <a:cs typeface="Arial"/>
              </a:rPr>
              <a:t>Based </a:t>
            </a:r>
            <a:r>
              <a:rPr sz="1200" i="1" spc="-15" dirty="0">
                <a:solidFill>
                  <a:srgbClr val="FFFFFF"/>
                </a:solidFill>
                <a:latin typeface="Arial"/>
                <a:cs typeface="Arial"/>
              </a:rPr>
              <a:t>on </a:t>
            </a:r>
            <a:r>
              <a:rPr sz="1200" i="1" spc="-10" dirty="0">
                <a:solidFill>
                  <a:srgbClr val="FFFFFF"/>
                </a:solidFill>
                <a:latin typeface="Arial"/>
                <a:cs typeface="Arial"/>
              </a:rPr>
              <a:t>Local </a:t>
            </a:r>
            <a:r>
              <a:rPr sz="1200" i="1" spc="-25" dirty="0">
                <a:solidFill>
                  <a:srgbClr val="FFFFFF"/>
                </a:solidFill>
                <a:latin typeface="Arial"/>
                <a:cs typeface="Arial"/>
              </a:rPr>
              <a:t>Surrogate </a:t>
            </a:r>
            <a:r>
              <a:rPr sz="1200" i="1" dirty="0">
                <a:solidFill>
                  <a:srgbClr val="FFFFFF"/>
                </a:solidFill>
                <a:latin typeface="Arial"/>
                <a:cs typeface="Arial"/>
              </a:rPr>
              <a:t>Multi-output </a:t>
            </a:r>
            <a:r>
              <a:rPr sz="1200" i="1" spc="-30" dirty="0">
                <a:solidFill>
                  <a:srgbClr val="FFFFFF"/>
                </a:solidFill>
                <a:latin typeface="Arial"/>
                <a:cs typeface="Arial"/>
              </a:rPr>
              <a:t>Regression</a:t>
            </a:r>
            <a:r>
              <a:rPr sz="1200" i="1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i="1" spc="-40" dirty="0">
                <a:solidFill>
                  <a:srgbClr val="FFFFFF"/>
                </a:solidFill>
                <a:latin typeface="Arial"/>
                <a:cs typeface="Arial"/>
              </a:rPr>
              <a:t>Trees.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960997" y="3192424"/>
            <a:ext cx="1252855" cy="520065"/>
          </a:xfrm>
          <a:custGeom>
            <a:avLst/>
            <a:gdLst/>
            <a:ahLst/>
            <a:cxnLst/>
            <a:rect l="l" t="t" r="r" b="b"/>
            <a:pathLst>
              <a:path w="1252854" h="520064">
                <a:moveTo>
                  <a:pt x="1166148" y="519899"/>
                </a:moveTo>
                <a:lnTo>
                  <a:pt x="86651" y="519899"/>
                </a:lnTo>
                <a:lnTo>
                  <a:pt x="52923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lnTo>
                  <a:pt x="6809" y="52922"/>
                </a:lnTo>
                <a:lnTo>
                  <a:pt x="25379" y="25379"/>
                </a:lnTo>
                <a:lnTo>
                  <a:pt x="52923" y="6809"/>
                </a:lnTo>
                <a:lnTo>
                  <a:pt x="86651" y="0"/>
                </a:lnTo>
                <a:lnTo>
                  <a:pt x="1166148" y="0"/>
                </a:lnTo>
                <a:lnTo>
                  <a:pt x="1214222" y="14558"/>
                </a:lnTo>
                <a:lnTo>
                  <a:pt x="1246203" y="53491"/>
                </a:lnTo>
                <a:lnTo>
                  <a:pt x="1252800" y="86651"/>
                </a:lnTo>
                <a:lnTo>
                  <a:pt x="1252800" y="433248"/>
                </a:lnTo>
                <a:lnTo>
                  <a:pt x="1245990" y="466977"/>
                </a:lnTo>
                <a:lnTo>
                  <a:pt x="1227420" y="494520"/>
                </a:lnTo>
                <a:lnTo>
                  <a:pt x="1199877" y="513090"/>
                </a:lnTo>
                <a:lnTo>
                  <a:pt x="1166148" y="519899"/>
                </a:lnTo>
                <a:close/>
              </a:path>
            </a:pathLst>
          </a:custGeom>
          <a:solidFill>
            <a:srgbClr val="039B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960997" y="3192424"/>
            <a:ext cx="1252855" cy="520065"/>
          </a:xfrm>
          <a:custGeom>
            <a:avLst/>
            <a:gdLst/>
            <a:ahLst/>
            <a:cxnLst/>
            <a:rect l="l" t="t" r="r" b="b"/>
            <a:pathLst>
              <a:path w="1252854" h="520064">
                <a:moveTo>
                  <a:pt x="0" y="86651"/>
                </a:moveTo>
                <a:lnTo>
                  <a:pt x="6809" y="52922"/>
                </a:lnTo>
                <a:lnTo>
                  <a:pt x="25379" y="25379"/>
                </a:lnTo>
                <a:lnTo>
                  <a:pt x="52923" y="6809"/>
                </a:lnTo>
                <a:lnTo>
                  <a:pt x="86651" y="0"/>
                </a:lnTo>
                <a:lnTo>
                  <a:pt x="1166148" y="0"/>
                </a:lnTo>
                <a:lnTo>
                  <a:pt x="1214222" y="14558"/>
                </a:lnTo>
                <a:lnTo>
                  <a:pt x="1246203" y="53491"/>
                </a:lnTo>
                <a:lnTo>
                  <a:pt x="1252800" y="86651"/>
                </a:lnTo>
                <a:lnTo>
                  <a:pt x="1252800" y="433248"/>
                </a:lnTo>
                <a:lnTo>
                  <a:pt x="1245990" y="466977"/>
                </a:lnTo>
                <a:lnTo>
                  <a:pt x="1227420" y="494520"/>
                </a:lnTo>
                <a:lnTo>
                  <a:pt x="1199877" y="513090"/>
                </a:lnTo>
                <a:lnTo>
                  <a:pt x="1166148" y="519899"/>
                </a:lnTo>
                <a:lnTo>
                  <a:pt x="86651" y="519899"/>
                </a:lnTo>
                <a:lnTo>
                  <a:pt x="52923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close/>
              </a:path>
            </a:pathLst>
          </a:custGeom>
          <a:ln w="9524">
            <a:solidFill>
              <a:srgbClr val="004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832987" y="2633587"/>
            <a:ext cx="1128395" cy="520065"/>
          </a:xfrm>
          <a:custGeom>
            <a:avLst/>
            <a:gdLst/>
            <a:ahLst/>
            <a:cxnLst/>
            <a:rect l="l" t="t" r="r" b="b"/>
            <a:pathLst>
              <a:path w="1128395" h="520064">
                <a:moveTo>
                  <a:pt x="1041348" y="519899"/>
                </a:move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041348" y="0"/>
                </a:lnTo>
                <a:lnTo>
                  <a:pt x="1089422" y="14558"/>
                </a:lnTo>
                <a:lnTo>
                  <a:pt x="1121404" y="53491"/>
                </a:lnTo>
                <a:lnTo>
                  <a:pt x="1127999" y="86651"/>
                </a:lnTo>
                <a:lnTo>
                  <a:pt x="1127999" y="433248"/>
                </a:lnTo>
                <a:lnTo>
                  <a:pt x="1121190" y="466977"/>
                </a:lnTo>
                <a:lnTo>
                  <a:pt x="1102620" y="494520"/>
                </a:lnTo>
                <a:lnTo>
                  <a:pt x="1075077" y="513090"/>
                </a:lnTo>
                <a:lnTo>
                  <a:pt x="1041348" y="519899"/>
                </a:lnTo>
                <a:close/>
              </a:path>
            </a:pathLst>
          </a:custGeom>
          <a:solidFill>
            <a:srgbClr val="558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32987" y="2633587"/>
            <a:ext cx="1128395" cy="520065"/>
          </a:xfrm>
          <a:custGeom>
            <a:avLst/>
            <a:gdLst/>
            <a:ahLst/>
            <a:cxnLst/>
            <a:rect l="l" t="t" r="r" b="b"/>
            <a:pathLst>
              <a:path w="1128395" h="520064">
                <a:moveTo>
                  <a:pt x="0" y="86651"/>
                </a:move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041348" y="0"/>
                </a:lnTo>
                <a:lnTo>
                  <a:pt x="1089422" y="14558"/>
                </a:lnTo>
                <a:lnTo>
                  <a:pt x="1121404" y="53491"/>
                </a:lnTo>
                <a:lnTo>
                  <a:pt x="1127999" y="86651"/>
                </a:lnTo>
                <a:lnTo>
                  <a:pt x="1127999" y="433248"/>
                </a:lnTo>
                <a:lnTo>
                  <a:pt x="1121190" y="466977"/>
                </a:lnTo>
                <a:lnTo>
                  <a:pt x="1102620" y="494520"/>
                </a:lnTo>
                <a:lnTo>
                  <a:pt x="1075077" y="513090"/>
                </a:lnTo>
                <a:lnTo>
                  <a:pt x="1041348" y="519899"/>
                </a:ln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close/>
              </a:path>
            </a:pathLst>
          </a:custGeom>
          <a:ln w="9524">
            <a:solidFill>
              <a:srgbClr val="004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899" y="2074774"/>
            <a:ext cx="1826260" cy="520065"/>
          </a:xfrm>
          <a:custGeom>
            <a:avLst/>
            <a:gdLst/>
            <a:ahLst/>
            <a:cxnLst/>
            <a:rect l="l" t="t" r="r" b="b"/>
            <a:pathLst>
              <a:path w="1826260" h="520064">
                <a:moveTo>
                  <a:pt x="1739448" y="519899"/>
                </a:move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739448" y="0"/>
                </a:lnTo>
                <a:lnTo>
                  <a:pt x="1787522" y="14558"/>
                </a:lnTo>
                <a:lnTo>
                  <a:pt x="1819504" y="53491"/>
                </a:lnTo>
                <a:lnTo>
                  <a:pt x="1826099" y="86651"/>
                </a:lnTo>
                <a:lnTo>
                  <a:pt x="1826099" y="433248"/>
                </a:lnTo>
                <a:lnTo>
                  <a:pt x="1819290" y="466977"/>
                </a:lnTo>
                <a:lnTo>
                  <a:pt x="1800720" y="494520"/>
                </a:lnTo>
                <a:lnTo>
                  <a:pt x="1773177" y="513090"/>
                </a:lnTo>
                <a:lnTo>
                  <a:pt x="1739448" y="519899"/>
                </a:lnTo>
                <a:close/>
              </a:path>
            </a:pathLst>
          </a:custGeom>
          <a:solidFill>
            <a:srgbClr val="00968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899" y="2074774"/>
            <a:ext cx="1826260" cy="520065"/>
          </a:xfrm>
          <a:custGeom>
            <a:avLst/>
            <a:gdLst/>
            <a:ahLst/>
            <a:cxnLst/>
            <a:rect l="l" t="t" r="r" b="b"/>
            <a:pathLst>
              <a:path w="1826260" h="520064">
                <a:moveTo>
                  <a:pt x="0" y="86651"/>
                </a:move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739448" y="0"/>
                </a:lnTo>
                <a:lnTo>
                  <a:pt x="1787522" y="14558"/>
                </a:lnTo>
                <a:lnTo>
                  <a:pt x="1819504" y="53491"/>
                </a:lnTo>
                <a:lnTo>
                  <a:pt x="1826099" y="86651"/>
                </a:lnTo>
                <a:lnTo>
                  <a:pt x="1826099" y="433248"/>
                </a:lnTo>
                <a:lnTo>
                  <a:pt x="1819290" y="466977"/>
                </a:lnTo>
                <a:lnTo>
                  <a:pt x="1800720" y="494520"/>
                </a:lnTo>
                <a:lnTo>
                  <a:pt x="1773177" y="513090"/>
                </a:lnTo>
                <a:lnTo>
                  <a:pt x="1739448" y="519899"/>
                </a:ln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close/>
              </a:path>
            </a:pathLst>
          </a:custGeom>
          <a:ln w="9524">
            <a:solidFill>
              <a:srgbClr val="004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938197" y="3751250"/>
            <a:ext cx="1252855" cy="520065"/>
          </a:xfrm>
          <a:custGeom>
            <a:avLst/>
            <a:gdLst/>
            <a:ahLst/>
            <a:cxnLst/>
            <a:rect l="l" t="t" r="r" b="b"/>
            <a:pathLst>
              <a:path w="1252854" h="520064">
                <a:moveTo>
                  <a:pt x="1166148" y="519899"/>
                </a:moveTo>
                <a:lnTo>
                  <a:pt x="86651" y="519899"/>
                </a:lnTo>
                <a:lnTo>
                  <a:pt x="52923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lnTo>
                  <a:pt x="6809" y="52922"/>
                </a:lnTo>
                <a:lnTo>
                  <a:pt x="25379" y="25379"/>
                </a:lnTo>
                <a:lnTo>
                  <a:pt x="52923" y="6809"/>
                </a:lnTo>
                <a:lnTo>
                  <a:pt x="86651" y="0"/>
                </a:lnTo>
                <a:lnTo>
                  <a:pt x="1166148" y="0"/>
                </a:lnTo>
                <a:lnTo>
                  <a:pt x="1214222" y="14558"/>
                </a:lnTo>
                <a:lnTo>
                  <a:pt x="1246203" y="53491"/>
                </a:lnTo>
                <a:lnTo>
                  <a:pt x="1252800" y="86651"/>
                </a:lnTo>
                <a:lnTo>
                  <a:pt x="1252800" y="433248"/>
                </a:lnTo>
                <a:lnTo>
                  <a:pt x="1245990" y="466977"/>
                </a:lnTo>
                <a:lnTo>
                  <a:pt x="1227420" y="494520"/>
                </a:lnTo>
                <a:lnTo>
                  <a:pt x="1199877" y="513090"/>
                </a:lnTo>
                <a:lnTo>
                  <a:pt x="1166148" y="519899"/>
                </a:lnTo>
                <a:close/>
              </a:path>
            </a:pathLst>
          </a:custGeom>
          <a:solidFill>
            <a:srgbClr val="039B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938197" y="3751250"/>
            <a:ext cx="1252855" cy="520065"/>
          </a:xfrm>
          <a:custGeom>
            <a:avLst/>
            <a:gdLst/>
            <a:ahLst/>
            <a:cxnLst/>
            <a:rect l="l" t="t" r="r" b="b"/>
            <a:pathLst>
              <a:path w="1252854" h="520064">
                <a:moveTo>
                  <a:pt x="0" y="86651"/>
                </a:moveTo>
                <a:lnTo>
                  <a:pt x="6809" y="52922"/>
                </a:lnTo>
                <a:lnTo>
                  <a:pt x="25379" y="25379"/>
                </a:lnTo>
                <a:lnTo>
                  <a:pt x="52923" y="6809"/>
                </a:lnTo>
                <a:lnTo>
                  <a:pt x="86651" y="0"/>
                </a:lnTo>
                <a:lnTo>
                  <a:pt x="1166148" y="0"/>
                </a:lnTo>
                <a:lnTo>
                  <a:pt x="1214222" y="14558"/>
                </a:lnTo>
                <a:lnTo>
                  <a:pt x="1246203" y="53491"/>
                </a:lnTo>
                <a:lnTo>
                  <a:pt x="1252800" y="86651"/>
                </a:lnTo>
                <a:lnTo>
                  <a:pt x="1252800" y="433248"/>
                </a:lnTo>
                <a:lnTo>
                  <a:pt x="1245990" y="466977"/>
                </a:lnTo>
                <a:lnTo>
                  <a:pt x="1227420" y="494520"/>
                </a:lnTo>
                <a:lnTo>
                  <a:pt x="1199877" y="513090"/>
                </a:lnTo>
                <a:lnTo>
                  <a:pt x="1166148" y="519899"/>
                </a:lnTo>
                <a:lnTo>
                  <a:pt x="86651" y="519899"/>
                </a:lnTo>
                <a:lnTo>
                  <a:pt x="52923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close/>
              </a:path>
            </a:pathLst>
          </a:custGeom>
          <a:ln w="9524">
            <a:solidFill>
              <a:srgbClr val="004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832987" y="4310062"/>
            <a:ext cx="1128395" cy="520065"/>
          </a:xfrm>
          <a:custGeom>
            <a:avLst/>
            <a:gdLst/>
            <a:ahLst/>
            <a:cxnLst/>
            <a:rect l="l" t="t" r="r" b="b"/>
            <a:pathLst>
              <a:path w="1128395" h="520064">
                <a:moveTo>
                  <a:pt x="1041348" y="519899"/>
                </a:move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041348" y="0"/>
                </a:lnTo>
                <a:lnTo>
                  <a:pt x="1089422" y="14558"/>
                </a:lnTo>
                <a:lnTo>
                  <a:pt x="1121404" y="53491"/>
                </a:lnTo>
                <a:lnTo>
                  <a:pt x="1127999" y="86651"/>
                </a:lnTo>
                <a:lnTo>
                  <a:pt x="1127999" y="433248"/>
                </a:lnTo>
                <a:lnTo>
                  <a:pt x="1121190" y="466977"/>
                </a:lnTo>
                <a:lnTo>
                  <a:pt x="1102620" y="494520"/>
                </a:lnTo>
                <a:lnTo>
                  <a:pt x="1075077" y="513090"/>
                </a:lnTo>
                <a:lnTo>
                  <a:pt x="1041348" y="519899"/>
                </a:lnTo>
                <a:close/>
              </a:path>
            </a:pathLst>
          </a:custGeom>
          <a:solidFill>
            <a:srgbClr val="558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832987" y="4310062"/>
            <a:ext cx="1128395" cy="520065"/>
          </a:xfrm>
          <a:custGeom>
            <a:avLst/>
            <a:gdLst/>
            <a:ahLst/>
            <a:cxnLst/>
            <a:rect l="l" t="t" r="r" b="b"/>
            <a:pathLst>
              <a:path w="1128395" h="520064">
                <a:moveTo>
                  <a:pt x="0" y="86651"/>
                </a:move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041348" y="0"/>
                </a:lnTo>
                <a:lnTo>
                  <a:pt x="1089422" y="14558"/>
                </a:lnTo>
                <a:lnTo>
                  <a:pt x="1121404" y="53491"/>
                </a:lnTo>
                <a:lnTo>
                  <a:pt x="1127999" y="86651"/>
                </a:lnTo>
                <a:lnTo>
                  <a:pt x="1127999" y="433248"/>
                </a:lnTo>
                <a:lnTo>
                  <a:pt x="1121190" y="466977"/>
                </a:lnTo>
                <a:lnTo>
                  <a:pt x="1102620" y="494520"/>
                </a:lnTo>
                <a:lnTo>
                  <a:pt x="1075077" y="513090"/>
                </a:lnTo>
                <a:lnTo>
                  <a:pt x="1041348" y="519899"/>
                </a:ln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close/>
              </a:path>
            </a:pathLst>
          </a:custGeom>
          <a:ln w="9524">
            <a:solidFill>
              <a:srgbClr val="004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899" y="2633599"/>
            <a:ext cx="1826260" cy="520065"/>
          </a:xfrm>
          <a:custGeom>
            <a:avLst/>
            <a:gdLst/>
            <a:ahLst/>
            <a:cxnLst/>
            <a:rect l="l" t="t" r="r" b="b"/>
            <a:pathLst>
              <a:path w="1826260" h="520064">
                <a:moveTo>
                  <a:pt x="1739448" y="519899"/>
                </a:move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739448" y="0"/>
                </a:lnTo>
                <a:lnTo>
                  <a:pt x="1787522" y="14558"/>
                </a:lnTo>
                <a:lnTo>
                  <a:pt x="1819504" y="53491"/>
                </a:lnTo>
                <a:lnTo>
                  <a:pt x="1826099" y="86651"/>
                </a:lnTo>
                <a:lnTo>
                  <a:pt x="1826099" y="433248"/>
                </a:lnTo>
                <a:lnTo>
                  <a:pt x="1819290" y="466977"/>
                </a:lnTo>
                <a:lnTo>
                  <a:pt x="1800720" y="494520"/>
                </a:lnTo>
                <a:lnTo>
                  <a:pt x="1773177" y="513090"/>
                </a:lnTo>
                <a:lnTo>
                  <a:pt x="1739448" y="519899"/>
                </a:lnTo>
                <a:close/>
              </a:path>
            </a:pathLst>
          </a:custGeom>
          <a:solidFill>
            <a:srgbClr val="00968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899" y="2633599"/>
            <a:ext cx="1826260" cy="520065"/>
          </a:xfrm>
          <a:custGeom>
            <a:avLst/>
            <a:gdLst/>
            <a:ahLst/>
            <a:cxnLst/>
            <a:rect l="l" t="t" r="r" b="b"/>
            <a:pathLst>
              <a:path w="1826260" h="520064">
                <a:moveTo>
                  <a:pt x="0" y="86651"/>
                </a:move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739448" y="0"/>
                </a:lnTo>
                <a:lnTo>
                  <a:pt x="1787522" y="14558"/>
                </a:lnTo>
                <a:lnTo>
                  <a:pt x="1819504" y="53491"/>
                </a:lnTo>
                <a:lnTo>
                  <a:pt x="1826099" y="86651"/>
                </a:lnTo>
                <a:lnTo>
                  <a:pt x="1826099" y="433248"/>
                </a:lnTo>
                <a:lnTo>
                  <a:pt x="1819290" y="466977"/>
                </a:lnTo>
                <a:lnTo>
                  <a:pt x="1800720" y="494520"/>
                </a:lnTo>
                <a:lnTo>
                  <a:pt x="1773177" y="513090"/>
                </a:lnTo>
                <a:lnTo>
                  <a:pt x="1739448" y="519899"/>
                </a:ln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close/>
              </a:path>
            </a:pathLst>
          </a:custGeom>
          <a:ln w="9524">
            <a:solidFill>
              <a:srgbClr val="004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832987" y="2074762"/>
            <a:ext cx="1128395" cy="520065"/>
          </a:xfrm>
          <a:custGeom>
            <a:avLst/>
            <a:gdLst/>
            <a:ahLst/>
            <a:cxnLst/>
            <a:rect l="l" t="t" r="r" b="b"/>
            <a:pathLst>
              <a:path w="1128395" h="520064">
                <a:moveTo>
                  <a:pt x="1041348" y="519899"/>
                </a:move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041348" y="0"/>
                </a:lnTo>
                <a:lnTo>
                  <a:pt x="1089422" y="14558"/>
                </a:lnTo>
                <a:lnTo>
                  <a:pt x="1121404" y="53491"/>
                </a:lnTo>
                <a:lnTo>
                  <a:pt x="1127999" y="86651"/>
                </a:lnTo>
                <a:lnTo>
                  <a:pt x="1127999" y="433248"/>
                </a:lnTo>
                <a:lnTo>
                  <a:pt x="1121190" y="466977"/>
                </a:lnTo>
                <a:lnTo>
                  <a:pt x="1102620" y="494520"/>
                </a:lnTo>
                <a:lnTo>
                  <a:pt x="1075077" y="513090"/>
                </a:lnTo>
                <a:lnTo>
                  <a:pt x="1041348" y="519899"/>
                </a:lnTo>
                <a:close/>
              </a:path>
            </a:pathLst>
          </a:custGeom>
          <a:solidFill>
            <a:srgbClr val="558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832987" y="2074762"/>
            <a:ext cx="1128395" cy="520065"/>
          </a:xfrm>
          <a:custGeom>
            <a:avLst/>
            <a:gdLst/>
            <a:ahLst/>
            <a:cxnLst/>
            <a:rect l="l" t="t" r="r" b="b"/>
            <a:pathLst>
              <a:path w="1128395" h="520064">
                <a:moveTo>
                  <a:pt x="0" y="86651"/>
                </a:move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041348" y="0"/>
                </a:lnTo>
                <a:lnTo>
                  <a:pt x="1089422" y="14558"/>
                </a:lnTo>
                <a:lnTo>
                  <a:pt x="1121404" y="53491"/>
                </a:lnTo>
                <a:lnTo>
                  <a:pt x="1127999" y="86651"/>
                </a:lnTo>
                <a:lnTo>
                  <a:pt x="1127999" y="433248"/>
                </a:lnTo>
                <a:lnTo>
                  <a:pt x="1121190" y="466977"/>
                </a:lnTo>
                <a:lnTo>
                  <a:pt x="1102620" y="494520"/>
                </a:lnTo>
                <a:lnTo>
                  <a:pt x="1075077" y="513090"/>
                </a:lnTo>
                <a:lnTo>
                  <a:pt x="1041348" y="519899"/>
                </a:ln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close/>
              </a:path>
            </a:pathLst>
          </a:custGeom>
          <a:ln w="9524">
            <a:solidFill>
              <a:srgbClr val="004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960997" y="2074774"/>
            <a:ext cx="1252855" cy="520065"/>
          </a:xfrm>
          <a:custGeom>
            <a:avLst/>
            <a:gdLst/>
            <a:ahLst/>
            <a:cxnLst/>
            <a:rect l="l" t="t" r="r" b="b"/>
            <a:pathLst>
              <a:path w="1252854" h="520064">
                <a:moveTo>
                  <a:pt x="1166148" y="519899"/>
                </a:moveTo>
                <a:lnTo>
                  <a:pt x="86651" y="519899"/>
                </a:lnTo>
                <a:lnTo>
                  <a:pt x="52923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lnTo>
                  <a:pt x="6809" y="52922"/>
                </a:lnTo>
                <a:lnTo>
                  <a:pt x="25379" y="25379"/>
                </a:lnTo>
                <a:lnTo>
                  <a:pt x="52923" y="6809"/>
                </a:lnTo>
                <a:lnTo>
                  <a:pt x="86651" y="0"/>
                </a:lnTo>
                <a:lnTo>
                  <a:pt x="1166148" y="0"/>
                </a:lnTo>
                <a:lnTo>
                  <a:pt x="1214222" y="14558"/>
                </a:lnTo>
                <a:lnTo>
                  <a:pt x="1246203" y="53491"/>
                </a:lnTo>
                <a:lnTo>
                  <a:pt x="1252800" y="86651"/>
                </a:lnTo>
                <a:lnTo>
                  <a:pt x="1252800" y="433248"/>
                </a:lnTo>
                <a:lnTo>
                  <a:pt x="1245990" y="466977"/>
                </a:lnTo>
                <a:lnTo>
                  <a:pt x="1227420" y="494520"/>
                </a:lnTo>
                <a:lnTo>
                  <a:pt x="1199877" y="513090"/>
                </a:lnTo>
                <a:lnTo>
                  <a:pt x="1166148" y="519899"/>
                </a:lnTo>
                <a:close/>
              </a:path>
            </a:pathLst>
          </a:custGeom>
          <a:solidFill>
            <a:srgbClr val="039B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960997" y="2074774"/>
            <a:ext cx="1252855" cy="520065"/>
          </a:xfrm>
          <a:custGeom>
            <a:avLst/>
            <a:gdLst/>
            <a:ahLst/>
            <a:cxnLst/>
            <a:rect l="l" t="t" r="r" b="b"/>
            <a:pathLst>
              <a:path w="1252854" h="520064">
                <a:moveTo>
                  <a:pt x="0" y="86651"/>
                </a:moveTo>
                <a:lnTo>
                  <a:pt x="6809" y="52922"/>
                </a:lnTo>
                <a:lnTo>
                  <a:pt x="25379" y="25379"/>
                </a:lnTo>
                <a:lnTo>
                  <a:pt x="52923" y="6809"/>
                </a:lnTo>
                <a:lnTo>
                  <a:pt x="86651" y="0"/>
                </a:lnTo>
                <a:lnTo>
                  <a:pt x="1166148" y="0"/>
                </a:lnTo>
                <a:lnTo>
                  <a:pt x="1214222" y="14558"/>
                </a:lnTo>
                <a:lnTo>
                  <a:pt x="1246203" y="53491"/>
                </a:lnTo>
                <a:lnTo>
                  <a:pt x="1252800" y="86651"/>
                </a:lnTo>
                <a:lnTo>
                  <a:pt x="1252800" y="433248"/>
                </a:lnTo>
                <a:lnTo>
                  <a:pt x="1245990" y="466977"/>
                </a:lnTo>
                <a:lnTo>
                  <a:pt x="1227420" y="494520"/>
                </a:lnTo>
                <a:lnTo>
                  <a:pt x="1199877" y="513090"/>
                </a:lnTo>
                <a:lnTo>
                  <a:pt x="1166148" y="519899"/>
                </a:lnTo>
                <a:lnTo>
                  <a:pt x="86651" y="519899"/>
                </a:lnTo>
                <a:lnTo>
                  <a:pt x="52923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close/>
              </a:path>
            </a:pathLst>
          </a:custGeom>
          <a:ln w="9524">
            <a:solidFill>
              <a:srgbClr val="004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960997" y="2633599"/>
            <a:ext cx="1252855" cy="520065"/>
          </a:xfrm>
          <a:custGeom>
            <a:avLst/>
            <a:gdLst/>
            <a:ahLst/>
            <a:cxnLst/>
            <a:rect l="l" t="t" r="r" b="b"/>
            <a:pathLst>
              <a:path w="1252854" h="520064">
                <a:moveTo>
                  <a:pt x="1166148" y="519899"/>
                </a:moveTo>
                <a:lnTo>
                  <a:pt x="86651" y="519899"/>
                </a:lnTo>
                <a:lnTo>
                  <a:pt x="52923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lnTo>
                  <a:pt x="6809" y="52922"/>
                </a:lnTo>
                <a:lnTo>
                  <a:pt x="25379" y="25379"/>
                </a:lnTo>
                <a:lnTo>
                  <a:pt x="52923" y="6809"/>
                </a:lnTo>
                <a:lnTo>
                  <a:pt x="86651" y="0"/>
                </a:lnTo>
                <a:lnTo>
                  <a:pt x="1166148" y="0"/>
                </a:lnTo>
                <a:lnTo>
                  <a:pt x="1214222" y="14558"/>
                </a:lnTo>
                <a:lnTo>
                  <a:pt x="1246203" y="53491"/>
                </a:lnTo>
                <a:lnTo>
                  <a:pt x="1252800" y="86651"/>
                </a:lnTo>
                <a:lnTo>
                  <a:pt x="1252800" y="433248"/>
                </a:lnTo>
                <a:lnTo>
                  <a:pt x="1245990" y="466977"/>
                </a:lnTo>
                <a:lnTo>
                  <a:pt x="1227420" y="494520"/>
                </a:lnTo>
                <a:lnTo>
                  <a:pt x="1199877" y="513090"/>
                </a:lnTo>
                <a:lnTo>
                  <a:pt x="1166148" y="519899"/>
                </a:lnTo>
                <a:close/>
              </a:path>
            </a:pathLst>
          </a:custGeom>
          <a:solidFill>
            <a:srgbClr val="039B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960997" y="2633599"/>
            <a:ext cx="1252855" cy="520065"/>
          </a:xfrm>
          <a:custGeom>
            <a:avLst/>
            <a:gdLst/>
            <a:ahLst/>
            <a:cxnLst/>
            <a:rect l="l" t="t" r="r" b="b"/>
            <a:pathLst>
              <a:path w="1252854" h="520064">
                <a:moveTo>
                  <a:pt x="0" y="86651"/>
                </a:moveTo>
                <a:lnTo>
                  <a:pt x="6809" y="52922"/>
                </a:lnTo>
                <a:lnTo>
                  <a:pt x="25379" y="25379"/>
                </a:lnTo>
                <a:lnTo>
                  <a:pt x="52923" y="6809"/>
                </a:lnTo>
                <a:lnTo>
                  <a:pt x="86651" y="0"/>
                </a:lnTo>
                <a:lnTo>
                  <a:pt x="1166148" y="0"/>
                </a:lnTo>
                <a:lnTo>
                  <a:pt x="1214222" y="14558"/>
                </a:lnTo>
                <a:lnTo>
                  <a:pt x="1246203" y="53491"/>
                </a:lnTo>
                <a:lnTo>
                  <a:pt x="1252800" y="86651"/>
                </a:lnTo>
                <a:lnTo>
                  <a:pt x="1252800" y="433248"/>
                </a:lnTo>
                <a:lnTo>
                  <a:pt x="1245990" y="466977"/>
                </a:lnTo>
                <a:lnTo>
                  <a:pt x="1227420" y="494520"/>
                </a:lnTo>
                <a:lnTo>
                  <a:pt x="1199877" y="513090"/>
                </a:lnTo>
                <a:lnTo>
                  <a:pt x="1166148" y="519899"/>
                </a:lnTo>
                <a:lnTo>
                  <a:pt x="86651" y="519899"/>
                </a:lnTo>
                <a:lnTo>
                  <a:pt x="52923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close/>
              </a:path>
            </a:pathLst>
          </a:custGeom>
          <a:ln w="9524">
            <a:solidFill>
              <a:srgbClr val="004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832987" y="3192412"/>
            <a:ext cx="1128395" cy="520065"/>
          </a:xfrm>
          <a:custGeom>
            <a:avLst/>
            <a:gdLst/>
            <a:ahLst/>
            <a:cxnLst/>
            <a:rect l="l" t="t" r="r" b="b"/>
            <a:pathLst>
              <a:path w="1128395" h="520064">
                <a:moveTo>
                  <a:pt x="1041348" y="519899"/>
                </a:move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041348" y="0"/>
                </a:lnTo>
                <a:lnTo>
                  <a:pt x="1089422" y="14558"/>
                </a:lnTo>
                <a:lnTo>
                  <a:pt x="1121404" y="53491"/>
                </a:lnTo>
                <a:lnTo>
                  <a:pt x="1127999" y="86651"/>
                </a:lnTo>
                <a:lnTo>
                  <a:pt x="1127999" y="433248"/>
                </a:lnTo>
                <a:lnTo>
                  <a:pt x="1121190" y="466977"/>
                </a:lnTo>
                <a:lnTo>
                  <a:pt x="1102620" y="494520"/>
                </a:lnTo>
                <a:lnTo>
                  <a:pt x="1075077" y="513090"/>
                </a:lnTo>
                <a:lnTo>
                  <a:pt x="1041348" y="519899"/>
                </a:lnTo>
                <a:close/>
              </a:path>
            </a:pathLst>
          </a:custGeom>
          <a:solidFill>
            <a:srgbClr val="558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832987" y="3192412"/>
            <a:ext cx="1128395" cy="520065"/>
          </a:xfrm>
          <a:custGeom>
            <a:avLst/>
            <a:gdLst/>
            <a:ahLst/>
            <a:cxnLst/>
            <a:rect l="l" t="t" r="r" b="b"/>
            <a:pathLst>
              <a:path w="1128395" h="520064">
                <a:moveTo>
                  <a:pt x="0" y="86651"/>
                </a:move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041348" y="0"/>
                </a:lnTo>
                <a:lnTo>
                  <a:pt x="1089422" y="14558"/>
                </a:lnTo>
                <a:lnTo>
                  <a:pt x="1121404" y="53491"/>
                </a:lnTo>
                <a:lnTo>
                  <a:pt x="1127999" y="86651"/>
                </a:lnTo>
                <a:lnTo>
                  <a:pt x="1127999" y="433248"/>
                </a:lnTo>
                <a:lnTo>
                  <a:pt x="1121190" y="466977"/>
                </a:lnTo>
                <a:lnTo>
                  <a:pt x="1102620" y="494520"/>
                </a:lnTo>
                <a:lnTo>
                  <a:pt x="1075077" y="513090"/>
                </a:lnTo>
                <a:lnTo>
                  <a:pt x="1041348" y="519899"/>
                </a:ln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close/>
              </a:path>
            </a:pathLst>
          </a:custGeom>
          <a:ln w="9524">
            <a:solidFill>
              <a:srgbClr val="004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899" y="3192424"/>
            <a:ext cx="1826260" cy="520065"/>
          </a:xfrm>
          <a:custGeom>
            <a:avLst/>
            <a:gdLst/>
            <a:ahLst/>
            <a:cxnLst/>
            <a:rect l="l" t="t" r="r" b="b"/>
            <a:pathLst>
              <a:path w="1826260" h="520064">
                <a:moveTo>
                  <a:pt x="1739448" y="519899"/>
                </a:move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739448" y="0"/>
                </a:lnTo>
                <a:lnTo>
                  <a:pt x="1787522" y="14558"/>
                </a:lnTo>
                <a:lnTo>
                  <a:pt x="1819504" y="53491"/>
                </a:lnTo>
                <a:lnTo>
                  <a:pt x="1826099" y="86651"/>
                </a:lnTo>
                <a:lnTo>
                  <a:pt x="1826099" y="433248"/>
                </a:lnTo>
                <a:lnTo>
                  <a:pt x="1819290" y="466977"/>
                </a:lnTo>
                <a:lnTo>
                  <a:pt x="1800720" y="494520"/>
                </a:lnTo>
                <a:lnTo>
                  <a:pt x="1773177" y="513090"/>
                </a:lnTo>
                <a:lnTo>
                  <a:pt x="1739448" y="519899"/>
                </a:lnTo>
                <a:close/>
              </a:path>
            </a:pathLst>
          </a:custGeom>
          <a:solidFill>
            <a:srgbClr val="00968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899" y="3192424"/>
            <a:ext cx="1826260" cy="520065"/>
          </a:xfrm>
          <a:custGeom>
            <a:avLst/>
            <a:gdLst/>
            <a:ahLst/>
            <a:cxnLst/>
            <a:rect l="l" t="t" r="r" b="b"/>
            <a:pathLst>
              <a:path w="1826260" h="520064">
                <a:moveTo>
                  <a:pt x="0" y="86651"/>
                </a:move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739448" y="0"/>
                </a:lnTo>
                <a:lnTo>
                  <a:pt x="1787522" y="14558"/>
                </a:lnTo>
                <a:lnTo>
                  <a:pt x="1819504" y="53491"/>
                </a:lnTo>
                <a:lnTo>
                  <a:pt x="1826099" y="86651"/>
                </a:lnTo>
                <a:lnTo>
                  <a:pt x="1826099" y="433248"/>
                </a:lnTo>
                <a:lnTo>
                  <a:pt x="1819290" y="466977"/>
                </a:lnTo>
                <a:lnTo>
                  <a:pt x="1800720" y="494520"/>
                </a:lnTo>
                <a:lnTo>
                  <a:pt x="1773177" y="513090"/>
                </a:lnTo>
                <a:lnTo>
                  <a:pt x="1739448" y="519899"/>
                </a:ln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close/>
              </a:path>
            </a:pathLst>
          </a:custGeom>
          <a:ln w="9524">
            <a:solidFill>
              <a:srgbClr val="004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899" y="3751250"/>
            <a:ext cx="1826260" cy="520065"/>
          </a:xfrm>
          <a:custGeom>
            <a:avLst/>
            <a:gdLst/>
            <a:ahLst/>
            <a:cxnLst/>
            <a:rect l="l" t="t" r="r" b="b"/>
            <a:pathLst>
              <a:path w="1826260" h="520064">
                <a:moveTo>
                  <a:pt x="1739448" y="519899"/>
                </a:move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739448" y="0"/>
                </a:lnTo>
                <a:lnTo>
                  <a:pt x="1787522" y="14558"/>
                </a:lnTo>
                <a:lnTo>
                  <a:pt x="1819504" y="53491"/>
                </a:lnTo>
                <a:lnTo>
                  <a:pt x="1826099" y="86651"/>
                </a:lnTo>
                <a:lnTo>
                  <a:pt x="1826099" y="433248"/>
                </a:lnTo>
                <a:lnTo>
                  <a:pt x="1819290" y="466977"/>
                </a:lnTo>
                <a:lnTo>
                  <a:pt x="1800720" y="494520"/>
                </a:lnTo>
                <a:lnTo>
                  <a:pt x="1773177" y="513090"/>
                </a:lnTo>
                <a:lnTo>
                  <a:pt x="1739448" y="519899"/>
                </a:lnTo>
                <a:close/>
              </a:path>
            </a:pathLst>
          </a:custGeom>
          <a:solidFill>
            <a:srgbClr val="00968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899" y="3751250"/>
            <a:ext cx="1826260" cy="520065"/>
          </a:xfrm>
          <a:custGeom>
            <a:avLst/>
            <a:gdLst/>
            <a:ahLst/>
            <a:cxnLst/>
            <a:rect l="l" t="t" r="r" b="b"/>
            <a:pathLst>
              <a:path w="1826260" h="520064">
                <a:moveTo>
                  <a:pt x="0" y="86651"/>
                </a:move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739448" y="0"/>
                </a:lnTo>
                <a:lnTo>
                  <a:pt x="1787522" y="14558"/>
                </a:lnTo>
                <a:lnTo>
                  <a:pt x="1819504" y="53491"/>
                </a:lnTo>
                <a:lnTo>
                  <a:pt x="1826099" y="86651"/>
                </a:lnTo>
                <a:lnTo>
                  <a:pt x="1826099" y="433248"/>
                </a:lnTo>
                <a:lnTo>
                  <a:pt x="1819290" y="466977"/>
                </a:lnTo>
                <a:lnTo>
                  <a:pt x="1800720" y="494520"/>
                </a:lnTo>
                <a:lnTo>
                  <a:pt x="1773177" y="513090"/>
                </a:lnTo>
                <a:lnTo>
                  <a:pt x="1739448" y="519899"/>
                </a:ln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close/>
              </a:path>
            </a:pathLst>
          </a:custGeom>
          <a:ln w="9524">
            <a:solidFill>
              <a:srgbClr val="004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832987" y="3751237"/>
            <a:ext cx="1128395" cy="520065"/>
          </a:xfrm>
          <a:custGeom>
            <a:avLst/>
            <a:gdLst/>
            <a:ahLst/>
            <a:cxnLst/>
            <a:rect l="l" t="t" r="r" b="b"/>
            <a:pathLst>
              <a:path w="1128395" h="520064">
                <a:moveTo>
                  <a:pt x="1041348" y="519899"/>
                </a:move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041348" y="0"/>
                </a:lnTo>
                <a:lnTo>
                  <a:pt x="1089422" y="14558"/>
                </a:lnTo>
                <a:lnTo>
                  <a:pt x="1121404" y="53491"/>
                </a:lnTo>
                <a:lnTo>
                  <a:pt x="1127999" y="86651"/>
                </a:lnTo>
                <a:lnTo>
                  <a:pt x="1127999" y="433248"/>
                </a:lnTo>
                <a:lnTo>
                  <a:pt x="1121190" y="466977"/>
                </a:lnTo>
                <a:lnTo>
                  <a:pt x="1102620" y="494520"/>
                </a:lnTo>
                <a:lnTo>
                  <a:pt x="1075077" y="513090"/>
                </a:lnTo>
                <a:lnTo>
                  <a:pt x="1041348" y="519899"/>
                </a:lnTo>
                <a:close/>
              </a:path>
            </a:pathLst>
          </a:custGeom>
          <a:solidFill>
            <a:srgbClr val="558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832987" y="3751237"/>
            <a:ext cx="1128395" cy="520065"/>
          </a:xfrm>
          <a:custGeom>
            <a:avLst/>
            <a:gdLst/>
            <a:ahLst/>
            <a:cxnLst/>
            <a:rect l="l" t="t" r="r" b="b"/>
            <a:pathLst>
              <a:path w="1128395" h="520064">
                <a:moveTo>
                  <a:pt x="0" y="86651"/>
                </a:move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041348" y="0"/>
                </a:lnTo>
                <a:lnTo>
                  <a:pt x="1089422" y="14558"/>
                </a:lnTo>
                <a:lnTo>
                  <a:pt x="1121404" y="53491"/>
                </a:lnTo>
                <a:lnTo>
                  <a:pt x="1127999" y="86651"/>
                </a:lnTo>
                <a:lnTo>
                  <a:pt x="1127999" y="433248"/>
                </a:lnTo>
                <a:lnTo>
                  <a:pt x="1121190" y="466977"/>
                </a:lnTo>
                <a:lnTo>
                  <a:pt x="1102620" y="494520"/>
                </a:lnTo>
                <a:lnTo>
                  <a:pt x="1075077" y="513090"/>
                </a:lnTo>
                <a:lnTo>
                  <a:pt x="1041348" y="519899"/>
                </a:ln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close/>
              </a:path>
            </a:pathLst>
          </a:custGeom>
          <a:ln w="9524">
            <a:solidFill>
              <a:srgbClr val="004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1990600" y="2036643"/>
            <a:ext cx="812800" cy="28117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717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Comic Sans MS"/>
                <a:cs typeface="Comic Sans MS"/>
              </a:rPr>
              <a:t>.01</a:t>
            </a:r>
            <a:endParaRPr sz="1800">
              <a:latin typeface="Comic Sans MS"/>
              <a:cs typeface="Comic Sans MS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800" b="1" spc="-5" dirty="0">
                <a:latin typeface="Comic Sans MS"/>
                <a:cs typeface="Comic Sans MS"/>
              </a:rPr>
              <a:t>HUSKY</a:t>
            </a:r>
            <a:endParaRPr sz="1800">
              <a:latin typeface="Comic Sans MS"/>
              <a:cs typeface="Comic Sans MS"/>
            </a:endParaRPr>
          </a:p>
          <a:p>
            <a:pPr marL="217170">
              <a:lnSpc>
                <a:spcPct val="100000"/>
              </a:lnSpc>
              <a:spcBef>
                <a:spcPts val="65"/>
              </a:spcBef>
            </a:pPr>
            <a:r>
              <a:rPr sz="1800" b="1" spc="-5" dirty="0">
                <a:latin typeface="Comic Sans MS"/>
                <a:cs typeface="Comic Sans MS"/>
              </a:rPr>
              <a:t>.88</a:t>
            </a:r>
            <a:endParaRPr sz="1800">
              <a:latin typeface="Comic Sans MS"/>
              <a:cs typeface="Comic Sans MS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800" b="1" spc="-5" dirty="0">
                <a:latin typeface="Comic Sans MS"/>
                <a:cs typeface="Comic Sans MS"/>
              </a:rPr>
              <a:t>HUSKY</a:t>
            </a:r>
            <a:endParaRPr sz="1800">
              <a:latin typeface="Comic Sans MS"/>
              <a:cs typeface="Comic Sans MS"/>
            </a:endParaRPr>
          </a:p>
          <a:p>
            <a:pPr marL="217170">
              <a:lnSpc>
                <a:spcPct val="100000"/>
              </a:lnSpc>
              <a:spcBef>
                <a:spcPts val="65"/>
              </a:spcBef>
            </a:pPr>
            <a:r>
              <a:rPr sz="1800" b="1" spc="-5" dirty="0">
                <a:latin typeface="Comic Sans MS"/>
                <a:cs typeface="Comic Sans MS"/>
              </a:rPr>
              <a:t>.23</a:t>
            </a:r>
            <a:endParaRPr sz="1800">
              <a:latin typeface="Comic Sans MS"/>
              <a:cs typeface="Comic Sans MS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800" b="1" spc="-5" dirty="0">
                <a:latin typeface="Comic Sans MS"/>
                <a:cs typeface="Comic Sans MS"/>
              </a:rPr>
              <a:t>HUSKY</a:t>
            </a:r>
            <a:endParaRPr sz="1800">
              <a:latin typeface="Comic Sans MS"/>
              <a:cs typeface="Comic Sans MS"/>
            </a:endParaRPr>
          </a:p>
          <a:p>
            <a:pPr marL="217170">
              <a:lnSpc>
                <a:spcPct val="100000"/>
              </a:lnSpc>
              <a:spcBef>
                <a:spcPts val="65"/>
              </a:spcBef>
            </a:pPr>
            <a:r>
              <a:rPr sz="1800" b="1" spc="-5" dirty="0">
                <a:latin typeface="Comic Sans MS"/>
                <a:cs typeface="Comic Sans MS"/>
              </a:rPr>
              <a:t>.10</a:t>
            </a:r>
            <a:endParaRPr sz="1800">
              <a:latin typeface="Comic Sans MS"/>
              <a:cs typeface="Comic Sans MS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800" b="1" spc="-5" dirty="0">
                <a:latin typeface="Comic Sans MS"/>
                <a:cs typeface="Comic Sans MS"/>
              </a:rPr>
              <a:t>HUSKY</a:t>
            </a:r>
            <a:endParaRPr sz="1800">
              <a:latin typeface="Comic Sans MS"/>
              <a:cs typeface="Comic Sans MS"/>
            </a:endParaRPr>
          </a:p>
          <a:p>
            <a:pPr marL="217170">
              <a:lnSpc>
                <a:spcPct val="100000"/>
              </a:lnSpc>
              <a:spcBef>
                <a:spcPts val="65"/>
              </a:spcBef>
            </a:pPr>
            <a:r>
              <a:rPr sz="1800" b="1" spc="-5" dirty="0">
                <a:latin typeface="Comic Sans MS"/>
                <a:cs typeface="Comic Sans MS"/>
              </a:rPr>
              <a:t>.58</a:t>
            </a:r>
            <a:endParaRPr sz="1800">
              <a:latin typeface="Comic Sans MS"/>
              <a:cs typeface="Comic Sans MS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800" b="1" spc="-5" dirty="0">
                <a:latin typeface="Comic Sans MS"/>
                <a:cs typeface="Comic Sans MS"/>
              </a:rPr>
              <a:t>HUSKY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6899" y="4310074"/>
            <a:ext cx="1826260" cy="520065"/>
          </a:xfrm>
          <a:custGeom>
            <a:avLst/>
            <a:gdLst/>
            <a:ahLst/>
            <a:cxnLst/>
            <a:rect l="l" t="t" r="r" b="b"/>
            <a:pathLst>
              <a:path w="1826260" h="520064">
                <a:moveTo>
                  <a:pt x="1739448" y="519899"/>
                </a:move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739448" y="0"/>
                </a:lnTo>
                <a:lnTo>
                  <a:pt x="1787522" y="14558"/>
                </a:lnTo>
                <a:lnTo>
                  <a:pt x="1819504" y="53491"/>
                </a:lnTo>
                <a:lnTo>
                  <a:pt x="1826099" y="86651"/>
                </a:lnTo>
                <a:lnTo>
                  <a:pt x="1826099" y="433248"/>
                </a:lnTo>
                <a:lnTo>
                  <a:pt x="1819290" y="466977"/>
                </a:lnTo>
                <a:lnTo>
                  <a:pt x="1800720" y="494520"/>
                </a:lnTo>
                <a:lnTo>
                  <a:pt x="1773177" y="513090"/>
                </a:lnTo>
                <a:lnTo>
                  <a:pt x="1739448" y="519899"/>
                </a:lnTo>
                <a:close/>
              </a:path>
            </a:pathLst>
          </a:custGeom>
          <a:solidFill>
            <a:srgbClr val="00968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899" y="4310074"/>
            <a:ext cx="1826260" cy="520065"/>
          </a:xfrm>
          <a:custGeom>
            <a:avLst/>
            <a:gdLst/>
            <a:ahLst/>
            <a:cxnLst/>
            <a:rect l="l" t="t" r="r" b="b"/>
            <a:pathLst>
              <a:path w="1826260" h="520064">
                <a:moveTo>
                  <a:pt x="0" y="86651"/>
                </a:move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739448" y="0"/>
                </a:lnTo>
                <a:lnTo>
                  <a:pt x="1787522" y="14558"/>
                </a:lnTo>
                <a:lnTo>
                  <a:pt x="1819504" y="53491"/>
                </a:lnTo>
                <a:lnTo>
                  <a:pt x="1826099" y="86651"/>
                </a:lnTo>
                <a:lnTo>
                  <a:pt x="1826099" y="433248"/>
                </a:lnTo>
                <a:lnTo>
                  <a:pt x="1819290" y="466977"/>
                </a:lnTo>
                <a:lnTo>
                  <a:pt x="1800720" y="494520"/>
                </a:lnTo>
                <a:lnTo>
                  <a:pt x="1773177" y="513090"/>
                </a:lnTo>
                <a:lnTo>
                  <a:pt x="1739448" y="519899"/>
                </a:ln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close/>
              </a:path>
            </a:pathLst>
          </a:custGeom>
          <a:ln w="9524">
            <a:solidFill>
              <a:srgbClr val="004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240146" y="2036656"/>
            <a:ext cx="1358265" cy="28117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Comic Sans MS"/>
                <a:cs typeface="Comic Sans MS"/>
              </a:rPr>
              <a:t>.97</a:t>
            </a:r>
            <a:endParaRPr sz="1800">
              <a:latin typeface="Comic Sans MS"/>
              <a:cs typeface="Comic Sans MS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800" b="1" spc="-5" dirty="0">
                <a:latin typeface="Comic Sans MS"/>
                <a:cs typeface="Comic Sans MS"/>
              </a:rPr>
              <a:t>MALAMUTE</a:t>
            </a:r>
            <a:endParaRPr sz="1800">
              <a:latin typeface="Comic Sans MS"/>
              <a:cs typeface="Comic Sans MS"/>
            </a:endParaRPr>
          </a:p>
          <a:p>
            <a:pPr marL="635" algn="ctr">
              <a:lnSpc>
                <a:spcPct val="100000"/>
              </a:lnSpc>
              <a:spcBef>
                <a:spcPts val="65"/>
              </a:spcBef>
            </a:pPr>
            <a:r>
              <a:rPr sz="1800" b="1" spc="-5" dirty="0">
                <a:latin typeface="Comic Sans MS"/>
                <a:cs typeface="Comic Sans MS"/>
              </a:rPr>
              <a:t>.06</a:t>
            </a:r>
            <a:endParaRPr sz="1800">
              <a:latin typeface="Comic Sans MS"/>
              <a:cs typeface="Comic Sans MS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800" b="1" spc="-5" dirty="0">
                <a:latin typeface="Comic Sans MS"/>
                <a:cs typeface="Comic Sans MS"/>
              </a:rPr>
              <a:t>MALAMUTE</a:t>
            </a:r>
            <a:endParaRPr sz="1800">
              <a:latin typeface="Comic Sans MS"/>
              <a:cs typeface="Comic Sans MS"/>
            </a:endParaRPr>
          </a:p>
          <a:p>
            <a:pPr marL="635" algn="ctr">
              <a:lnSpc>
                <a:spcPct val="100000"/>
              </a:lnSpc>
              <a:spcBef>
                <a:spcPts val="65"/>
              </a:spcBef>
            </a:pPr>
            <a:r>
              <a:rPr sz="1800" b="1" spc="-5" dirty="0">
                <a:latin typeface="Comic Sans MS"/>
                <a:cs typeface="Comic Sans MS"/>
              </a:rPr>
              <a:t>.13</a:t>
            </a:r>
            <a:endParaRPr sz="1800">
              <a:latin typeface="Comic Sans MS"/>
              <a:cs typeface="Comic Sans MS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800" b="1" spc="-5" dirty="0">
                <a:latin typeface="Comic Sans MS"/>
                <a:cs typeface="Comic Sans MS"/>
              </a:rPr>
              <a:t>MALAMUTE</a:t>
            </a:r>
            <a:endParaRPr sz="1800">
              <a:latin typeface="Comic Sans MS"/>
              <a:cs typeface="Comic Sans MS"/>
            </a:endParaRPr>
          </a:p>
          <a:p>
            <a:pPr marL="635" algn="ctr">
              <a:lnSpc>
                <a:spcPct val="100000"/>
              </a:lnSpc>
              <a:spcBef>
                <a:spcPts val="65"/>
              </a:spcBef>
            </a:pPr>
            <a:r>
              <a:rPr sz="1800" b="1" spc="-5" dirty="0">
                <a:latin typeface="Comic Sans MS"/>
                <a:cs typeface="Comic Sans MS"/>
              </a:rPr>
              <a:t>.11</a:t>
            </a:r>
            <a:endParaRPr sz="1800">
              <a:latin typeface="Comic Sans MS"/>
              <a:cs typeface="Comic Sans MS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800" b="1" spc="-5" dirty="0">
                <a:latin typeface="Comic Sans MS"/>
                <a:cs typeface="Comic Sans MS"/>
              </a:rPr>
              <a:t>MALAMUTE</a:t>
            </a:r>
            <a:endParaRPr sz="1800">
              <a:latin typeface="Comic Sans MS"/>
              <a:cs typeface="Comic Sans MS"/>
            </a:endParaRPr>
          </a:p>
          <a:p>
            <a:pPr marL="635" algn="ctr">
              <a:lnSpc>
                <a:spcPct val="100000"/>
              </a:lnSpc>
              <a:spcBef>
                <a:spcPts val="65"/>
              </a:spcBef>
            </a:pPr>
            <a:r>
              <a:rPr sz="1800" b="1" spc="-5" dirty="0">
                <a:latin typeface="Comic Sans MS"/>
                <a:cs typeface="Comic Sans MS"/>
              </a:rPr>
              <a:t>.42</a:t>
            </a:r>
            <a:endParaRPr sz="1800">
              <a:latin typeface="Comic Sans MS"/>
              <a:cs typeface="Comic Sans MS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800" b="1" spc="-5" dirty="0">
                <a:latin typeface="Comic Sans MS"/>
                <a:cs typeface="Comic Sans MS"/>
              </a:rPr>
              <a:t>MALAMUTE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2960997" y="4310074"/>
            <a:ext cx="1252855" cy="520065"/>
          </a:xfrm>
          <a:custGeom>
            <a:avLst/>
            <a:gdLst/>
            <a:ahLst/>
            <a:cxnLst/>
            <a:rect l="l" t="t" r="r" b="b"/>
            <a:pathLst>
              <a:path w="1252854" h="520064">
                <a:moveTo>
                  <a:pt x="1166148" y="519899"/>
                </a:moveTo>
                <a:lnTo>
                  <a:pt x="86651" y="519899"/>
                </a:lnTo>
                <a:lnTo>
                  <a:pt x="52923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lnTo>
                  <a:pt x="6809" y="52922"/>
                </a:lnTo>
                <a:lnTo>
                  <a:pt x="25379" y="25379"/>
                </a:lnTo>
                <a:lnTo>
                  <a:pt x="52923" y="6809"/>
                </a:lnTo>
                <a:lnTo>
                  <a:pt x="86651" y="0"/>
                </a:lnTo>
                <a:lnTo>
                  <a:pt x="1166148" y="0"/>
                </a:lnTo>
                <a:lnTo>
                  <a:pt x="1214222" y="14558"/>
                </a:lnTo>
                <a:lnTo>
                  <a:pt x="1246203" y="53491"/>
                </a:lnTo>
                <a:lnTo>
                  <a:pt x="1252800" y="86651"/>
                </a:lnTo>
                <a:lnTo>
                  <a:pt x="1252800" y="433248"/>
                </a:lnTo>
                <a:lnTo>
                  <a:pt x="1245990" y="466977"/>
                </a:lnTo>
                <a:lnTo>
                  <a:pt x="1227420" y="494520"/>
                </a:lnTo>
                <a:lnTo>
                  <a:pt x="1199877" y="513090"/>
                </a:lnTo>
                <a:lnTo>
                  <a:pt x="1166148" y="519899"/>
                </a:lnTo>
                <a:close/>
              </a:path>
            </a:pathLst>
          </a:custGeom>
          <a:solidFill>
            <a:srgbClr val="039B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960997" y="4310074"/>
            <a:ext cx="1252855" cy="520065"/>
          </a:xfrm>
          <a:custGeom>
            <a:avLst/>
            <a:gdLst/>
            <a:ahLst/>
            <a:cxnLst/>
            <a:rect l="l" t="t" r="r" b="b"/>
            <a:pathLst>
              <a:path w="1252854" h="520064">
                <a:moveTo>
                  <a:pt x="0" y="86651"/>
                </a:moveTo>
                <a:lnTo>
                  <a:pt x="6809" y="52922"/>
                </a:lnTo>
                <a:lnTo>
                  <a:pt x="25379" y="25379"/>
                </a:lnTo>
                <a:lnTo>
                  <a:pt x="52923" y="6809"/>
                </a:lnTo>
                <a:lnTo>
                  <a:pt x="86651" y="0"/>
                </a:lnTo>
                <a:lnTo>
                  <a:pt x="1166148" y="0"/>
                </a:lnTo>
                <a:lnTo>
                  <a:pt x="1214222" y="14558"/>
                </a:lnTo>
                <a:lnTo>
                  <a:pt x="1246203" y="53491"/>
                </a:lnTo>
                <a:lnTo>
                  <a:pt x="1252800" y="86651"/>
                </a:lnTo>
                <a:lnTo>
                  <a:pt x="1252800" y="433248"/>
                </a:lnTo>
                <a:lnTo>
                  <a:pt x="1245990" y="466977"/>
                </a:lnTo>
                <a:lnTo>
                  <a:pt x="1227420" y="494520"/>
                </a:lnTo>
                <a:lnTo>
                  <a:pt x="1199877" y="513090"/>
                </a:lnTo>
                <a:lnTo>
                  <a:pt x="1166148" y="519899"/>
                </a:lnTo>
                <a:lnTo>
                  <a:pt x="86651" y="519899"/>
                </a:lnTo>
                <a:lnTo>
                  <a:pt x="52923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close/>
              </a:path>
            </a:pathLst>
          </a:custGeom>
          <a:ln w="9524">
            <a:solidFill>
              <a:srgbClr val="004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3076838" y="2036656"/>
            <a:ext cx="998219" cy="28117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2131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Comic Sans MS"/>
                <a:cs typeface="Comic Sans MS"/>
              </a:rPr>
              <a:t>.02</a:t>
            </a:r>
            <a:endParaRPr sz="1800">
              <a:latin typeface="Comic Sans MS"/>
              <a:cs typeface="Comic Sans MS"/>
            </a:endParaRPr>
          </a:p>
          <a:p>
            <a:pPr marL="34925">
              <a:lnSpc>
                <a:spcPct val="100000"/>
              </a:lnSpc>
              <a:spcBef>
                <a:spcPts val="15"/>
              </a:spcBef>
            </a:pPr>
            <a:r>
              <a:rPr sz="1800" b="1" spc="-5" dirty="0">
                <a:latin typeface="Comic Sans MS"/>
                <a:cs typeface="Comic Sans MS"/>
              </a:rPr>
              <a:t>ESKIMO</a:t>
            </a:r>
            <a:endParaRPr sz="1800">
              <a:latin typeface="Comic Sans MS"/>
              <a:cs typeface="Comic Sans MS"/>
            </a:endParaRPr>
          </a:p>
          <a:p>
            <a:pPr marL="321310">
              <a:lnSpc>
                <a:spcPct val="100000"/>
              </a:lnSpc>
              <a:spcBef>
                <a:spcPts val="65"/>
              </a:spcBef>
            </a:pPr>
            <a:r>
              <a:rPr sz="1800" b="1" spc="-5" dirty="0">
                <a:latin typeface="Comic Sans MS"/>
                <a:cs typeface="Comic Sans MS"/>
              </a:rPr>
              <a:t>.06</a:t>
            </a:r>
            <a:endParaRPr sz="1800">
              <a:latin typeface="Comic Sans MS"/>
              <a:cs typeface="Comic Sans MS"/>
            </a:endParaRPr>
          </a:p>
          <a:p>
            <a:pPr marL="34925">
              <a:lnSpc>
                <a:spcPct val="100000"/>
              </a:lnSpc>
              <a:spcBef>
                <a:spcPts val="15"/>
              </a:spcBef>
            </a:pPr>
            <a:r>
              <a:rPr sz="1800" b="1" spc="-5" dirty="0">
                <a:latin typeface="Comic Sans MS"/>
                <a:cs typeface="Comic Sans MS"/>
              </a:rPr>
              <a:t>ESKIMO</a:t>
            </a:r>
            <a:endParaRPr sz="1800">
              <a:latin typeface="Comic Sans MS"/>
              <a:cs typeface="Comic Sans MS"/>
            </a:endParaRPr>
          </a:p>
          <a:p>
            <a:pPr marL="321310">
              <a:lnSpc>
                <a:spcPct val="100000"/>
              </a:lnSpc>
              <a:spcBef>
                <a:spcPts val="65"/>
              </a:spcBef>
            </a:pPr>
            <a:r>
              <a:rPr sz="1800" b="1" spc="-5" dirty="0">
                <a:latin typeface="Comic Sans MS"/>
                <a:cs typeface="Comic Sans MS"/>
              </a:rPr>
              <a:t>.64</a:t>
            </a:r>
            <a:endParaRPr sz="1800">
              <a:latin typeface="Comic Sans MS"/>
              <a:cs typeface="Comic Sans MS"/>
            </a:endParaRPr>
          </a:p>
          <a:p>
            <a:pPr marL="34925">
              <a:lnSpc>
                <a:spcPct val="100000"/>
              </a:lnSpc>
              <a:spcBef>
                <a:spcPts val="15"/>
              </a:spcBef>
            </a:pPr>
            <a:r>
              <a:rPr sz="1800" b="1" spc="-5" dirty="0">
                <a:latin typeface="Comic Sans MS"/>
                <a:cs typeface="Comic Sans MS"/>
              </a:rPr>
              <a:t>ESKIMO</a:t>
            </a:r>
            <a:endParaRPr sz="1800">
              <a:latin typeface="Comic Sans MS"/>
              <a:cs typeface="Comic Sans MS"/>
            </a:endParaRPr>
          </a:p>
          <a:p>
            <a:pPr marL="298450">
              <a:lnSpc>
                <a:spcPct val="100000"/>
              </a:lnSpc>
              <a:spcBef>
                <a:spcPts val="65"/>
              </a:spcBef>
            </a:pPr>
            <a:r>
              <a:rPr sz="1800" b="1" spc="-5" dirty="0">
                <a:latin typeface="Comic Sans MS"/>
                <a:cs typeface="Comic Sans MS"/>
              </a:rPr>
              <a:t>.79</a:t>
            </a:r>
            <a:endParaRPr sz="1800">
              <a:latin typeface="Comic Sans MS"/>
              <a:cs typeface="Comic Sans MS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800" b="1" spc="-5" dirty="0">
                <a:latin typeface="Comic Sans MS"/>
                <a:cs typeface="Comic Sans MS"/>
              </a:rPr>
              <a:t>ESKIMO</a:t>
            </a:r>
            <a:endParaRPr sz="1800">
              <a:latin typeface="Comic Sans MS"/>
              <a:cs typeface="Comic Sans MS"/>
            </a:endParaRPr>
          </a:p>
          <a:p>
            <a:pPr marL="321310">
              <a:lnSpc>
                <a:spcPct val="100000"/>
              </a:lnSpc>
              <a:spcBef>
                <a:spcPts val="65"/>
              </a:spcBef>
            </a:pPr>
            <a:r>
              <a:rPr sz="1800" b="1" spc="-5" dirty="0">
                <a:latin typeface="Comic Sans MS"/>
                <a:cs typeface="Comic Sans MS"/>
              </a:rPr>
              <a:t>.00</a:t>
            </a:r>
            <a:endParaRPr sz="1800">
              <a:latin typeface="Comic Sans MS"/>
              <a:cs typeface="Comic Sans MS"/>
            </a:endParaRPr>
          </a:p>
          <a:p>
            <a:pPr marL="34925">
              <a:lnSpc>
                <a:spcPct val="100000"/>
              </a:lnSpc>
              <a:spcBef>
                <a:spcPts val="15"/>
              </a:spcBef>
            </a:pPr>
            <a:r>
              <a:rPr sz="1800" b="1" spc="-5" dirty="0">
                <a:latin typeface="Comic Sans MS"/>
                <a:cs typeface="Comic Sans MS"/>
              </a:rPr>
              <a:t>ESKIMO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4954862" y="3386687"/>
            <a:ext cx="1128395" cy="520065"/>
          </a:xfrm>
          <a:custGeom>
            <a:avLst/>
            <a:gdLst/>
            <a:ahLst/>
            <a:cxnLst/>
            <a:rect l="l" t="t" r="r" b="b"/>
            <a:pathLst>
              <a:path w="1128395" h="520064">
                <a:moveTo>
                  <a:pt x="1041348" y="519899"/>
                </a:move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041348" y="0"/>
                </a:lnTo>
                <a:lnTo>
                  <a:pt x="1089422" y="14558"/>
                </a:lnTo>
                <a:lnTo>
                  <a:pt x="1121404" y="53491"/>
                </a:lnTo>
                <a:lnTo>
                  <a:pt x="1127999" y="86651"/>
                </a:lnTo>
                <a:lnTo>
                  <a:pt x="1127999" y="433248"/>
                </a:lnTo>
                <a:lnTo>
                  <a:pt x="1121190" y="466977"/>
                </a:lnTo>
                <a:lnTo>
                  <a:pt x="1102620" y="494520"/>
                </a:lnTo>
                <a:lnTo>
                  <a:pt x="1075077" y="513090"/>
                </a:lnTo>
                <a:lnTo>
                  <a:pt x="1041348" y="519899"/>
                </a:lnTo>
                <a:close/>
              </a:path>
            </a:pathLst>
          </a:custGeom>
          <a:solidFill>
            <a:srgbClr val="558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954862" y="3386687"/>
            <a:ext cx="1128395" cy="520065"/>
          </a:xfrm>
          <a:custGeom>
            <a:avLst/>
            <a:gdLst/>
            <a:ahLst/>
            <a:cxnLst/>
            <a:rect l="l" t="t" r="r" b="b"/>
            <a:pathLst>
              <a:path w="1128395" h="520064">
                <a:moveTo>
                  <a:pt x="0" y="86651"/>
                </a:move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041348" y="0"/>
                </a:lnTo>
                <a:lnTo>
                  <a:pt x="1089422" y="14558"/>
                </a:lnTo>
                <a:lnTo>
                  <a:pt x="1121404" y="53491"/>
                </a:lnTo>
                <a:lnTo>
                  <a:pt x="1127999" y="86651"/>
                </a:lnTo>
                <a:lnTo>
                  <a:pt x="1127999" y="433248"/>
                </a:lnTo>
                <a:lnTo>
                  <a:pt x="1121190" y="466977"/>
                </a:lnTo>
                <a:lnTo>
                  <a:pt x="1102620" y="494520"/>
                </a:lnTo>
                <a:lnTo>
                  <a:pt x="1075077" y="513090"/>
                </a:lnTo>
                <a:lnTo>
                  <a:pt x="1041348" y="519899"/>
                </a:ln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close/>
              </a:path>
            </a:pathLst>
          </a:custGeom>
          <a:ln w="9524">
            <a:solidFill>
              <a:srgbClr val="004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892473" y="3906599"/>
            <a:ext cx="1252855" cy="520065"/>
          </a:xfrm>
          <a:custGeom>
            <a:avLst/>
            <a:gdLst/>
            <a:ahLst/>
            <a:cxnLst/>
            <a:rect l="l" t="t" r="r" b="b"/>
            <a:pathLst>
              <a:path w="1252854" h="520064">
                <a:moveTo>
                  <a:pt x="1166147" y="519899"/>
                </a:move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166147" y="0"/>
                </a:lnTo>
                <a:lnTo>
                  <a:pt x="1214222" y="14558"/>
                </a:lnTo>
                <a:lnTo>
                  <a:pt x="1246203" y="53491"/>
                </a:lnTo>
                <a:lnTo>
                  <a:pt x="1252799" y="86651"/>
                </a:lnTo>
                <a:lnTo>
                  <a:pt x="1252799" y="433248"/>
                </a:lnTo>
                <a:lnTo>
                  <a:pt x="1245990" y="466977"/>
                </a:lnTo>
                <a:lnTo>
                  <a:pt x="1227420" y="494520"/>
                </a:lnTo>
                <a:lnTo>
                  <a:pt x="1199876" y="513090"/>
                </a:lnTo>
                <a:lnTo>
                  <a:pt x="1166147" y="519899"/>
                </a:lnTo>
                <a:close/>
              </a:path>
            </a:pathLst>
          </a:custGeom>
          <a:solidFill>
            <a:srgbClr val="039B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892473" y="3906599"/>
            <a:ext cx="1252855" cy="520065"/>
          </a:xfrm>
          <a:custGeom>
            <a:avLst/>
            <a:gdLst/>
            <a:ahLst/>
            <a:cxnLst/>
            <a:rect l="l" t="t" r="r" b="b"/>
            <a:pathLst>
              <a:path w="1252854" h="520064">
                <a:moveTo>
                  <a:pt x="0" y="86651"/>
                </a:move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166147" y="0"/>
                </a:lnTo>
                <a:lnTo>
                  <a:pt x="1214222" y="14558"/>
                </a:lnTo>
                <a:lnTo>
                  <a:pt x="1246203" y="53491"/>
                </a:lnTo>
                <a:lnTo>
                  <a:pt x="1252799" y="86651"/>
                </a:lnTo>
                <a:lnTo>
                  <a:pt x="1252799" y="433248"/>
                </a:lnTo>
                <a:lnTo>
                  <a:pt x="1245990" y="466977"/>
                </a:lnTo>
                <a:lnTo>
                  <a:pt x="1227420" y="494520"/>
                </a:lnTo>
                <a:lnTo>
                  <a:pt x="1199876" y="513090"/>
                </a:lnTo>
                <a:lnTo>
                  <a:pt x="1166147" y="519899"/>
                </a:ln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close/>
              </a:path>
            </a:pathLst>
          </a:custGeom>
          <a:ln w="9524">
            <a:solidFill>
              <a:srgbClr val="004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5007284" y="2796731"/>
            <a:ext cx="1021715" cy="151003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74295" marR="5080" indent="-62230">
              <a:lnSpc>
                <a:spcPct val="100699"/>
              </a:lnSpc>
              <a:spcBef>
                <a:spcPts val="85"/>
              </a:spcBef>
            </a:pPr>
            <a:r>
              <a:rPr sz="1800" b="1" spc="-75" dirty="0">
                <a:solidFill>
                  <a:srgbClr val="8BC34A"/>
                </a:solidFill>
                <a:latin typeface="Arial"/>
                <a:cs typeface="Arial"/>
              </a:rPr>
              <a:t>Explained  Classes:</a:t>
            </a:r>
            <a:endParaRPr sz="1800">
              <a:latin typeface="Arial"/>
              <a:cs typeface="Arial"/>
            </a:endParaRPr>
          </a:p>
          <a:p>
            <a:pPr marL="117475">
              <a:lnSpc>
                <a:spcPct val="100000"/>
              </a:lnSpc>
              <a:spcBef>
                <a:spcPts val="1095"/>
              </a:spcBef>
            </a:pPr>
            <a:r>
              <a:rPr sz="1800" b="1" spc="-5" dirty="0">
                <a:latin typeface="Comic Sans MS"/>
                <a:cs typeface="Comic Sans MS"/>
              </a:rPr>
              <a:t>HUSKY</a:t>
            </a:r>
            <a:endParaRPr sz="1800">
              <a:latin typeface="Comic Sans MS"/>
              <a:cs typeface="Comic Sans MS"/>
            </a:endParaRPr>
          </a:p>
          <a:p>
            <a:pPr marL="36195">
              <a:lnSpc>
                <a:spcPct val="100000"/>
              </a:lnSpc>
              <a:spcBef>
                <a:spcPts val="1935"/>
              </a:spcBef>
            </a:pPr>
            <a:r>
              <a:rPr sz="1800" b="1" spc="-5" dirty="0">
                <a:latin typeface="Comic Sans MS"/>
                <a:cs typeface="Comic Sans MS"/>
              </a:rPr>
              <a:t>ESKIMO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104150" y="1337424"/>
            <a:ext cx="623400" cy="623400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717425" y="1256349"/>
            <a:ext cx="184785" cy="737870"/>
          </a:xfrm>
          <a:custGeom>
            <a:avLst/>
            <a:gdLst/>
            <a:ahLst/>
            <a:cxnLst/>
            <a:rect l="l" t="t" r="r" b="b"/>
            <a:pathLst>
              <a:path w="184784" h="737869">
                <a:moveTo>
                  <a:pt x="0" y="737399"/>
                </a:moveTo>
                <a:lnTo>
                  <a:pt x="0" y="184349"/>
                </a:lnTo>
                <a:lnTo>
                  <a:pt x="184349" y="0"/>
                </a:lnTo>
                <a:lnTo>
                  <a:pt x="184349" y="553049"/>
                </a:lnTo>
                <a:lnTo>
                  <a:pt x="0" y="737399"/>
                </a:lnTo>
                <a:close/>
              </a:path>
            </a:pathLst>
          </a:custGeom>
          <a:solidFill>
            <a:srgbClr val="CBBB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015875" y="1256349"/>
            <a:ext cx="886460" cy="184785"/>
          </a:xfrm>
          <a:custGeom>
            <a:avLst/>
            <a:gdLst/>
            <a:ahLst/>
            <a:cxnLst/>
            <a:rect l="l" t="t" r="r" b="b"/>
            <a:pathLst>
              <a:path w="886459" h="184784">
                <a:moveTo>
                  <a:pt x="701549" y="184349"/>
                </a:moveTo>
                <a:lnTo>
                  <a:pt x="0" y="184349"/>
                </a:lnTo>
                <a:lnTo>
                  <a:pt x="184349" y="0"/>
                </a:lnTo>
                <a:lnTo>
                  <a:pt x="885899" y="0"/>
                </a:lnTo>
                <a:lnTo>
                  <a:pt x="701549" y="184349"/>
                </a:lnTo>
                <a:close/>
              </a:path>
            </a:pathLst>
          </a:custGeom>
          <a:solidFill>
            <a:srgbClr val="FFEE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8015875" y="1256349"/>
            <a:ext cx="886460" cy="737870"/>
          </a:xfrm>
          <a:custGeom>
            <a:avLst/>
            <a:gdLst/>
            <a:ahLst/>
            <a:cxnLst/>
            <a:rect l="l" t="t" r="r" b="b"/>
            <a:pathLst>
              <a:path w="886459" h="737869">
                <a:moveTo>
                  <a:pt x="0" y="184349"/>
                </a:moveTo>
                <a:lnTo>
                  <a:pt x="184349" y="0"/>
                </a:lnTo>
                <a:lnTo>
                  <a:pt x="885899" y="0"/>
                </a:lnTo>
                <a:lnTo>
                  <a:pt x="885899" y="553049"/>
                </a:lnTo>
                <a:lnTo>
                  <a:pt x="701549" y="737399"/>
                </a:lnTo>
                <a:lnTo>
                  <a:pt x="0" y="737399"/>
                </a:lnTo>
                <a:lnTo>
                  <a:pt x="0" y="184349"/>
                </a:lnTo>
                <a:close/>
              </a:path>
            </a:pathLst>
          </a:custGeom>
          <a:ln w="9524">
            <a:solidFill>
              <a:srgbClr val="004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015875" y="1256349"/>
            <a:ext cx="886460" cy="184785"/>
          </a:xfrm>
          <a:custGeom>
            <a:avLst/>
            <a:gdLst/>
            <a:ahLst/>
            <a:cxnLst/>
            <a:rect l="l" t="t" r="r" b="b"/>
            <a:pathLst>
              <a:path w="886459" h="184784">
                <a:moveTo>
                  <a:pt x="0" y="184349"/>
                </a:moveTo>
                <a:lnTo>
                  <a:pt x="701549" y="184349"/>
                </a:lnTo>
                <a:lnTo>
                  <a:pt x="885899" y="0"/>
                </a:lnTo>
              </a:path>
            </a:pathLst>
          </a:custGeom>
          <a:ln w="9524">
            <a:solidFill>
              <a:srgbClr val="004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8717425" y="1440699"/>
            <a:ext cx="0" cy="553085"/>
          </a:xfrm>
          <a:custGeom>
            <a:avLst/>
            <a:gdLst/>
            <a:ahLst/>
            <a:cxnLst/>
            <a:rect l="l" t="t" r="r" b="b"/>
            <a:pathLst>
              <a:path h="553085">
                <a:moveTo>
                  <a:pt x="0" y="0"/>
                </a:moveTo>
                <a:lnTo>
                  <a:pt x="0" y="553049"/>
                </a:lnTo>
              </a:path>
            </a:pathLst>
          </a:custGeom>
          <a:ln w="9524">
            <a:solidFill>
              <a:srgbClr val="004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 txBox="1"/>
          <p:nvPr/>
        </p:nvSpPr>
        <p:spPr>
          <a:xfrm>
            <a:off x="8015875" y="1440699"/>
            <a:ext cx="697230" cy="553085"/>
          </a:xfrm>
          <a:prstGeom prst="rect">
            <a:avLst/>
          </a:prstGeom>
          <a:solidFill>
            <a:srgbClr val="FFEB37"/>
          </a:solidFill>
        </p:spPr>
        <p:txBody>
          <a:bodyPr vert="horz" wrap="square" lIns="0" tIns="6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"/>
              </a:spcBef>
            </a:pPr>
            <a:endParaRPr sz="1000">
              <a:latin typeface="Times New Roman"/>
              <a:cs typeface="Times New Roman"/>
            </a:endParaRPr>
          </a:p>
          <a:p>
            <a:pPr marL="209550" marR="99060" indent="-99060">
              <a:lnSpc>
                <a:spcPct val="101600"/>
              </a:lnSpc>
            </a:pPr>
            <a:r>
              <a:rPr sz="800" b="1" spc="-5" dirty="0">
                <a:latin typeface="Arial"/>
                <a:cs typeface="Arial"/>
              </a:rPr>
              <a:t>Surrogate  </a:t>
            </a:r>
            <a:r>
              <a:rPr sz="8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target</a:t>
            </a:r>
            <a:endParaRPr sz="800">
              <a:latin typeface="Arial"/>
              <a:cs typeface="Arial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7816947" y="3192424"/>
            <a:ext cx="1252855" cy="520065"/>
          </a:xfrm>
          <a:custGeom>
            <a:avLst/>
            <a:gdLst/>
            <a:ahLst/>
            <a:cxnLst/>
            <a:rect l="l" t="t" r="r" b="b"/>
            <a:pathLst>
              <a:path w="1252854" h="520064">
                <a:moveTo>
                  <a:pt x="1166148" y="519899"/>
                </a:moveTo>
                <a:lnTo>
                  <a:pt x="86651" y="519899"/>
                </a:lnTo>
                <a:lnTo>
                  <a:pt x="52923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lnTo>
                  <a:pt x="6809" y="52922"/>
                </a:lnTo>
                <a:lnTo>
                  <a:pt x="25379" y="25379"/>
                </a:lnTo>
                <a:lnTo>
                  <a:pt x="52923" y="6809"/>
                </a:lnTo>
                <a:lnTo>
                  <a:pt x="86651" y="0"/>
                </a:lnTo>
                <a:lnTo>
                  <a:pt x="1166148" y="0"/>
                </a:lnTo>
                <a:lnTo>
                  <a:pt x="1214223" y="14558"/>
                </a:lnTo>
                <a:lnTo>
                  <a:pt x="1246204" y="53491"/>
                </a:lnTo>
                <a:lnTo>
                  <a:pt x="1252799" y="86651"/>
                </a:lnTo>
                <a:lnTo>
                  <a:pt x="1252799" y="433248"/>
                </a:lnTo>
                <a:lnTo>
                  <a:pt x="1245990" y="466977"/>
                </a:lnTo>
                <a:lnTo>
                  <a:pt x="1227420" y="494520"/>
                </a:lnTo>
                <a:lnTo>
                  <a:pt x="1199877" y="513090"/>
                </a:lnTo>
                <a:lnTo>
                  <a:pt x="1166148" y="519899"/>
                </a:lnTo>
                <a:close/>
              </a:path>
            </a:pathLst>
          </a:custGeom>
          <a:solidFill>
            <a:srgbClr val="039B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7816947" y="3192424"/>
            <a:ext cx="1252855" cy="520065"/>
          </a:xfrm>
          <a:custGeom>
            <a:avLst/>
            <a:gdLst/>
            <a:ahLst/>
            <a:cxnLst/>
            <a:rect l="l" t="t" r="r" b="b"/>
            <a:pathLst>
              <a:path w="1252854" h="520064">
                <a:moveTo>
                  <a:pt x="0" y="86651"/>
                </a:moveTo>
                <a:lnTo>
                  <a:pt x="6809" y="52922"/>
                </a:lnTo>
                <a:lnTo>
                  <a:pt x="25379" y="25379"/>
                </a:lnTo>
                <a:lnTo>
                  <a:pt x="52923" y="6809"/>
                </a:lnTo>
                <a:lnTo>
                  <a:pt x="86651" y="0"/>
                </a:lnTo>
                <a:lnTo>
                  <a:pt x="1166148" y="0"/>
                </a:lnTo>
                <a:lnTo>
                  <a:pt x="1214223" y="14558"/>
                </a:lnTo>
                <a:lnTo>
                  <a:pt x="1246204" y="53491"/>
                </a:lnTo>
                <a:lnTo>
                  <a:pt x="1252799" y="86651"/>
                </a:lnTo>
                <a:lnTo>
                  <a:pt x="1252799" y="433248"/>
                </a:lnTo>
                <a:lnTo>
                  <a:pt x="1245990" y="466977"/>
                </a:lnTo>
                <a:lnTo>
                  <a:pt x="1227420" y="494520"/>
                </a:lnTo>
                <a:lnTo>
                  <a:pt x="1199877" y="513090"/>
                </a:lnTo>
                <a:lnTo>
                  <a:pt x="1166148" y="519899"/>
                </a:lnTo>
                <a:lnTo>
                  <a:pt x="86651" y="519899"/>
                </a:lnTo>
                <a:lnTo>
                  <a:pt x="52923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close/>
              </a:path>
            </a:pathLst>
          </a:custGeom>
          <a:ln w="9524">
            <a:solidFill>
              <a:srgbClr val="004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6688937" y="2633587"/>
            <a:ext cx="1128395" cy="520065"/>
          </a:xfrm>
          <a:custGeom>
            <a:avLst/>
            <a:gdLst/>
            <a:ahLst/>
            <a:cxnLst/>
            <a:rect l="l" t="t" r="r" b="b"/>
            <a:pathLst>
              <a:path w="1128395" h="520064">
                <a:moveTo>
                  <a:pt x="1041348" y="519899"/>
                </a:move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041348" y="0"/>
                </a:lnTo>
                <a:lnTo>
                  <a:pt x="1089422" y="14558"/>
                </a:lnTo>
                <a:lnTo>
                  <a:pt x="1121403" y="53491"/>
                </a:lnTo>
                <a:lnTo>
                  <a:pt x="1127999" y="86651"/>
                </a:lnTo>
                <a:lnTo>
                  <a:pt x="1127999" y="433248"/>
                </a:lnTo>
                <a:lnTo>
                  <a:pt x="1121190" y="466977"/>
                </a:lnTo>
                <a:lnTo>
                  <a:pt x="1102620" y="494520"/>
                </a:lnTo>
                <a:lnTo>
                  <a:pt x="1075077" y="513090"/>
                </a:lnTo>
                <a:lnTo>
                  <a:pt x="1041348" y="519899"/>
                </a:lnTo>
                <a:close/>
              </a:path>
            </a:pathLst>
          </a:custGeom>
          <a:solidFill>
            <a:srgbClr val="558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6688937" y="2633587"/>
            <a:ext cx="1128395" cy="520065"/>
          </a:xfrm>
          <a:custGeom>
            <a:avLst/>
            <a:gdLst/>
            <a:ahLst/>
            <a:cxnLst/>
            <a:rect l="l" t="t" r="r" b="b"/>
            <a:pathLst>
              <a:path w="1128395" h="520064">
                <a:moveTo>
                  <a:pt x="0" y="86651"/>
                </a:move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041348" y="0"/>
                </a:lnTo>
                <a:lnTo>
                  <a:pt x="1089422" y="14558"/>
                </a:lnTo>
                <a:lnTo>
                  <a:pt x="1121403" y="53491"/>
                </a:lnTo>
                <a:lnTo>
                  <a:pt x="1127999" y="86651"/>
                </a:lnTo>
                <a:lnTo>
                  <a:pt x="1127999" y="433248"/>
                </a:lnTo>
                <a:lnTo>
                  <a:pt x="1121190" y="466977"/>
                </a:lnTo>
                <a:lnTo>
                  <a:pt x="1102620" y="494520"/>
                </a:lnTo>
                <a:lnTo>
                  <a:pt x="1075077" y="513090"/>
                </a:lnTo>
                <a:lnTo>
                  <a:pt x="1041348" y="519899"/>
                </a:ln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close/>
              </a:path>
            </a:pathLst>
          </a:custGeom>
          <a:ln w="9524">
            <a:solidFill>
              <a:srgbClr val="004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7794147" y="3751250"/>
            <a:ext cx="1252855" cy="520065"/>
          </a:xfrm>
          <a:custGeom>
            <a:avLst/>
            <a:gdLst/>
            <a:ahLst/>
            <a:cxnLst/>
            <a:rect l="l" t="t" r="r" b="b"/>
            <a:pathLst>
              <a:path w="1252854" h="520064">
                <a:moveTo>
                  <a:pt x="1166148" y="519899"/>
                </a:moveTo>
                <a:lnTo>
                  <a:pt x="86651" y="519899"/>
                </a:lnTo>
                <a:lnTo>
                  <a:pt x="52923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lnTo>
                  <a:pt x="6809" y="52922"/>
                </a:lnTo>
                <a:lnTo>
                  <a:pt x="25379" y="25379"/>
                </a:lnTo>
                <a:lnTo>
                  <a:pt x="52923" y="6809"/>
                </a:lnTo>
                <a:lnTo>
                  <a:pt x="86651" y="0"/>
                </a:lnTo>
                <a:lnTo>
                  <a:pt x="1166148" y="0"/>
                </a:lnTo>
                <a:lnTo>
                  <a:pt x="1214223" y="14558"/>
                </a:lnTo>
                <a:lnTo>
                  <a:pt x="1246204" y="53491"/>
                </a:lnTo>
                <a:lnTo>
                  <a:pt x="1252799" y="86651"/>
                </a:lnTo>
                <a:lnTo>
                  <a:pt x="1252799" y="433248"/>
                </a:lnTo>
                <a:lnTo>
                  <a:pt x="1245990" y="466977"/>
                </a:lnTo>
                <a:lnTo>
                  <a:pt x="1227420" y="494520"/>
                </a:lnTo>
                <a:lnTo>
                  <a:pt x="1199877" y="513090"/>
                </a:lnTo>
                <a:lnTo>
                  <a:pt x="1166148" y="519899"/>
                </a:lnTo>
                <a:close/>
              </a:path>
            </a:pathLst>
          </a:custGeom>
          <a:solidFill>
            <a:srgbClr val="039B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7794147" y="3751250"/>
            <a:ext cx="1252855" cy="520065"/>
          </a:xfrm>
          <a:custGeom>
            <a:avLst/>
            <a:gdLst/>
            <a:ahLst/>
            <a:cxnLst/>
            <a:rect l="l" t="t" r="r" b="b"/>
            <a:pathLst>
              <a:path w="1252854" h="520064">
                <a:moveTo>
                  <a:pt x="0" y="86651"/>
                </a:moveTo>
                <a:lnTo>
                  <a:pt x="6809" y="52922"/>
                </a:lnTo>
                <a:lnTo>
                  <a:pt x="25379" y="25379"/>
                </a:lnTo>
                <a:lnTo>
                  <a:pt x="52923" y="6809"/>
                </a:lnTo>
                <a:lnTo>
                  <a:pt x="86651" y="0"/>
                </a:lnTo>
                <a:lnTo>
                  <a:pt x="1166148" y="0"/>
                </a:lnTo>
                <a:lnTo>
                  <a:pt x="1214223" y="14558"/>
                </a:lnTo>
                <a:lnTo>
                  <a:pt x="1246204" y="53491"/>
                </a:lnTo>
                <a:lnTo>
                  <a:pt x="1252799" y="86651"/>
                </a:lnTo>
                <a:lnTo>
                  <a:pt x="1252799" y="433248"/>
                </a:lnTo>
                <a:lnTo>
                  <a:pt x="1245990" y="466977"/>
                </a:lnTo>
                <a:lnTo>
                  <a:pt x="1227420" y="494520"/>
                </a:lnTo>
                <a:lnTo>
                  <a:pt x="1199877" y="513090"/>
                </a:lnTo>
                <a:lnTo>
                  <a:pt x="1166148" y="519899"/>
                </a:lnTo>
                <a:lnTo>
                  <a:pt x="86651" y="519899"/>
                </a:lnTo>
                <a:lnTo>
                  <a:pt x="52923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close/>
              </a:path>
            </a:pathLst>
          </a:custGeom>
          <a:ln w="9524">
            <a:solidFill>
              <a:srgbClr val="004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6688937" y="4310062"/>
            <a:ext cx="1128395" cy="520065"/>
          </a:xfrm>
          <a:custGeom>
            <a:avLst/>
            <a:gdLst/>
            <a:ahLst/>
            <a:cxnLst/>
            <a:rect l="l" t="t" r="r" b="b"/>
            <a:pathLst>
              <a:path w="1128395" h="520064">
                <a:moveTo>
                  <a:pt x="1041348" y="519899"/>
                </a:move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041348" y="0"/>
                </a:lnTo>
                <a:lnTo>
                  <a:pt x="1089422" y="14558"/>
                </a:lnTo>
                <a:lnTo>
                  <a:pt x="1121403" y="53491"/>
                </a:lnTo>
                <a:lnTo>
                  <a:pt x="1127999" y="86651"/>
                </a:lnTo>
                <a:lnTo>
                  <a:pt x="1127999" y="433248"/>
                </a:lnTo>
                <a:lnTo>
                  <a:pt x="1121190" y="466977"/>
                </a:lnTo>
                <a:lnTo>
                  <a:pt x="1102620" y="494520"/>
                </a:lnTo>
                <a:lnTo>
                  <a:pt x="1075077" y="513090"/>
                </a:lnTo>
                <a:lnTo>
                  <a:pt x="1041348" y="519899"/>
                </a:lnTo>
                <a:close/>
              </a:path>
            </a:pathLst>
          </a:custGeom>
          <a:solidFill>
            <a:srgbClr val="558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6688937" y="4310062"/>
            <a:ext cx="1128395" cy="520065"/>
          </a:xfrm>
          <a:custGeom>
            <a:avLst/>
            <a:gdLst/>
            <a:ahLst/>
            <a:cxnLst/>
            <a:rect l="l" t="t" r="r" b="b"/>
            <a:pathLst>
              <a:path w="1128395" h="520064">
                <a:moveTo>
                  <a:pt x="0" y="86651"/>
                </a:move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041348" y="0"/>
                </a:lnTo>
                <a:lnTo>
                  <a:pt x="1089422" y="14558"/>
                </a:lnTo>
                <a:lnTo>
                  <a:pt x="1121403" y="53491"/>
                </a:lnTo>
                <a:lnTo>
                  <a:pt x="1127999" y="86651"/>
                </a:lnTo>
                <a:lnTo>
                  <a:pt x="1127999" y="433248"/>
                </a:lnTo>
                <a:lnTo>
                  <a:pt x="1121190" y="466977"/>
                </a:lnTo>
                <a:lnTo>
                  <a:pt x="1102620" y="494520"/>
                </a:lnTo>
                <a:lnTo>
                  <a:pt x="1075077" y="513090"/>
                </a:lnTo>
                <a:lnTo>
                  <a:pt x="1041348" y="519899"/>
                </a:ln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close/>
              </a:path>
            </a:pathLst>
          </a:custGeom>
          <a:ln w="9524">
            <a:solidFill>
              <a:srgbClr val="004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6688937" y="2074762"/>
            <a:ext cx="1128395" cy="520065"/>
          </a:xfrm>
          <a:custGeom>
            <a:avLst/>
            <a:gdLst/>
            <a:ahLst/>
            <a:cxnLst/>
            <a:rect l="l" t="t" r="r" b="b"/>
            <a:pathLst>
              <a:path w="1128395" h="520064">
                <a:moveTo>
                  <a:pt x="1041348" y="519899"/>
                </a:move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041348" y="0"/>
                </a:lnTo>
                <a:lnTo>
                  <a:pt x="1089422" y="14558"/>
                </a:lnTo>
                <a:lnTo>
                  <a:pt x="1121403" y="53491"/>
                </a:lnTo>
                <a:lnTo>
                  <a:pt x="1127999" y="86651"/>
                </a:lnTo>
                <a:lnTo>
                  <a:pt x="1127999" y="433248"/>
                </a:lnTo>
                <a:lnTo>
                  <a:pt x="1121190" y="466977"/>
                </a:lnTo>
                <a:lnTo>
                  <a:pt x="1102620" y="494520"/>
                </a:lnTo>
                <a:lnTo>
                  <a:pt x="1075077" y="513090"/>
                </a:lnTo>
                <a:lnTo>
                  <a:pt x="1041348" y="519899"/>
                </a:lnTo>
                <a:close/>
              </a:path>
            </a:pathLst>
          </a:custGeom>
          <a:solidFill>
            <a:srgbClr val="558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6688937" y="2074762"/>
            <a:ext cx="1128395" cy="520065"/>
          </a:xfrm>
          <a:custGeom>
            <a:avLst/>
            <a:gdLst/>
            <a:ahLst/>
            <a:cxnLst/>
            <a:rect l="l" t="t" r="r" b="b"/>
            <a:pathLst>
              <a:path w="1128395" h="520064">
                <a:moveTo>
                  <a:pt x="0" y="86651"/>
                </a:move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041348" y="0"/>
                </a:lnTo>
                <a:lnTo>
                  <a:pt x="1089422" y="14558"/>
                </a:lnTo>
                <a:lnTo>
                  <a:pt x="1121403" y="53491"/>
                </a:lnTo>
                <a:lnTo>
                  <a:pt x="1127999" y="86651"/>
                </a:lnTo>
                <a:lnTo>
                  <a:pt x="1127999" y="433248"/>
                </a:lnTo>
                <a:lnTo>
                  <a:pt x="1121190" y="466977"/>
                </a:lnTo>
                <a:lnTo>
                  <a:pt x="1102620" y="494520"/>
                </a:lnTo>
                <a:lnTo>
                  <a:pt x="1075077" y="513090"/>
                </a:lnTo>
                <a:lnTo>
                  <a:pt x="1041348" y="519899"/>
                </a:ln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close/>
              </a:path>
            </a:pathLst>
          </a:custGeom>
          <a:ln w="9524">
            <a:solidFill>
              <a:srgbClr val="004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7816947" y="2074774"/>
            <a:ext cx="1252855" cy="520065"/>
          </a:xfrm>
          <a:custGeom>
            <a:avLst/>
            <a:gdLst/>
            <a:ahLst/>
            <a:cxnLst/>
            <a:rect l="l" t="t" r="r" b="b"/>
            <a:pathLst>
              <a:path w="1252854" h="520064">
                <a:moveTo>
                  <a:pt x="1166148" y="519899"/>
                </a:moveTo>
                <a:lnTo>
                  <a:pt x="86651" y="519899"/>
                </a:lnTo>
                <a:lnTo>
                  <a:pt x="52923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lnTo>
                  <a:pt x="6809" y="52922"/>
                </a:lnTo>
                <a:lnTo>
                  <a:pt x="25379" y="25379"/>
                </a:lnTo>
                <a:lnTo>
                  <a:pt x="52923" y="6809"/>
                </a:lnTo>
                <a:lnTo>
                  <a:pt x="86651" y="0"/>
                </a:lnTo>
                <a:lnTo>
                  <a:pt x="1166148" y="0"/>
                </a:lnTo>
                <a:lnTo>
                  <a:pt x="1214223" y="14558"/>
                </a:lnTo>
                <a:lnTo>
                  <a:pt x="1246204" y="53491"/>
                </a:lnTo>
                <a:lnTo>
                  <a:pt x="1252799" y="86651"/>
                </a:lnTo>
                <a:lnTo>
                  <a:pt x="1252799" y="433248"/>
                </a:lnTo>
                <a:lnTo>
                  <a:pt x="1245990" y="466977"/>
                </a:lnTo>
                <a:lnTo>
                  <a:pt x="1227420" y="494520"/>
                </a:lnTo>
                <a:lnTo>
                  <a:pt x="1199877" y="513090"/>
                </a:lnTo>
                <a:lnTo>
                  <a:pt x="1166148" y="519899"/>
                </a:lnTo>
                <a:close/>
              </a:path>
            </a:pathLst>
          </a:custGeom>
          <a:solidFill>
            <a:srgbClr val="039B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7816947" y="2074774"/>
            <a:ext cx="1252855" cy="520065"/>
          </a:xfrm>
          <a:custGeom>
            <a:avLst/>
            <a:gdLst/>
            <a:ahLst/>
            <a:cxnLst/>
            <a:rect l="l" t="t" r="r" b="b"/>
            <a:pathLst>
              <a:path w="1252854" h="520064">
                <a:moveTo>
                  <a:pt x="0" y="86651"/>
                </a:moveTo>
                <a:lnTo>
                  <a:pt x="6809" y="52922"/>
                </a:lnTo>
                <a:lnTo>
                  <a:pt x="25379" y="25379"/>
                </a:lnTo>
                <a:lnTo>
                  <a:pt x="52923" y="6809"/>
                </a:lnTo>
                <a:lnTo>
                  <a:pt x="86651" y="0"/>
                </a:lnTo>
                <a:lnTo>
                  <a:pt x="1166148" y="0"/>
                </a:lnTo>
                <a:lnTo>
                  <a:pt x="1214223" y="14558"/>
                </a:lnTo>
                <a:lnTo>
                  <a:pt x="1246204" y="53491"/>
                </a:lnTo>
                <a:lnTo>
                  <a:pt x="1252799" y="86651"/>
                </a:lnTo>
                <a:lnTo>
                  <a:pt x="1252799" y="433248"/>
                </a:lnTo>
                <a:lnTo>
                  <a:pt x="1245990" y="466977"/>
                </a:lnTo>
                <a:lnTo>
                  <a:pt x="1227420" y="494520"/>
                </a:lnTo>
                <a:lnTo>
                  <a:pt x="1199877" y="513090"/>
                </a:lnTo>
                <a:lnTo>
                  <a:pt x="1166148" y="519899"/>
                </a:lnTo>
                <a:lnTo>
                  <a:pt x="86651" y="519899"/>
                </a:lnTo>
                <a:lnTo>
                  <a:pt x="52923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close/>
              </a:path>
            </a:pathLst>
          </a:custGeom>
          <a:ln w="9524">
            <a:solidFill>
              <a:srgbClr val="004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7816947" y="2633599"/>
            <a:ext cx="1252855" cy="520065"/>
          </a:xfrm>
          <a:custGeom>
            <a:avLst/>
            <a:gdLst/>
            <a:ahLst/>
            <a:cxnLst/>
            <a:rect l="l" t="t" r="r" b="b"/>
            <a:pathLst>
              <a:path w="1252854" h="520064">
                <a:moveTo>
                  <a:pt x="1166148" y="519899"/>
                </a:moveTo>
                <a:lnTo>
                  <a:pt x="86651" y="519899"/>
                </a:lnTo>
                <a:lnTo>
                  <a:pt x="52923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lnTo>
                  <a:pt x="6809" y="52922"/>
                </a:lnTo>
                <a:lnTo>
                  <a:pt x="25379" y="25379"/>
                </a:lnTo>
                <a:lnTo>
                  <a:pt x="52923" y="6809"/>
                </a:lnTo>
                <a:lnTo>
                  <a:pt x="86651" y="0"/>
                </a:lnTo>
                <a:lnTo>
                  <a:pt x="1166148" y="0"/>
                </a:lnTo>
                <a:lnTo>
                  <a:pt x="1214223" y="14558"/>
                </a:lnTo>
                <a:lnTo>
                  <a:pt x="1246204" y="53491"/>
                </a:lnTo>
                <a:lnTo>
                  <a:pt x="1252799" y="86651"/>
                </a:lnTo>
                <a:lnTo>
                  <a:pt x="1252799" y="433248"/>
                </a:lnTo>
                <a:lnTo>
                  <a:pt x="1245990" y="466977"/>
                </a:lnTo>
                <a:lnTo>
                  <a:pt x="1227420" y="494520"/>
                </a:lnTo>
                <a:lnTo>
                  <a:pt x="1199877" y="513090"/>
                </a:lnTo>
                <a:lnTo>
                  <a:pt x="1166148" y="519899"/>
                </a:lnTo>
                <a:close/>
              </a:path>
            </a:pathLst>
          </a:custGeom>
          <a:solidFill>
            <a:srgbClr val="039B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7816947" y="2633599"/>
            <a:ext cx="1252855" cy="520065"/>
          </a:xfrm>
          <a:custGeom>
            <a:avLst/>
            <a:gdLst/>
            <a:ahLst/>
            <a:cxnLst/>
            <a:rect l="l" t="t" r="r" b="b"/>
            <a:pathLst>
              <a:path w="1252854" h="520064">
                <a:moveTo>
                  <a:pt x="0" y="86651"/>
                </a:moveTo>
                <a:lnTo>
                  <a:pt x="6809" y="52922"/>
                </a:lnTo>
                <a:lnTo>
                  <a:pt x="25379" y="25379"/>
                </a:lnTo>
                <a:lnTo>
                  <a:pt x="52923" y="6809"/>
                </a:lnTo>
                <a:lnTo>
                  <a:pt x="86651" y="0"/>
                </a:lnTo>
                <a:lnTo>
                  <a:pt x="1166148" y="0"/>
                </a:lnTo>
                <a:lnTo>
                  <a:pt x="1214223" y="14558"/>
                </a:lnTo>
                <a:lnTo>
                  <a:pt x="1246204" y="53491"/>
                </a:lnTo>
                <a:lnTo>
                  <a:pt x="1252799" y="86651"/>
                </a:lnTo>
                <a:lnTo>
                  <a:pt x="1252799" y="433248"/>
                </a:lnTo>
                <a:lnTo>
                  <a:pt x="1245990" y="466977"/>
                </a:lnTo>
                <a:lnTo>
                  <a:pt x="1227420" y="494520"/>
                </a:lnTo>
                <a:lnTo>
                  <a:pt x="1199877" y="513090"/>
                </a:lnTo>
                <a:lnTo>
                  <a:pt x="1166148" y="519899"/>
                </a:lnTo>
                <a:lnTo>
                  <a:pt x="86651" y="519899"/>
                </a:lnTo>
                <a:lnTo>
                  <a:pt x="52923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close/>
              </a:path>
            </a:pathLst>
          </a:custGeom>
          <a:ln w="9524">
            <a:solidFill>
              <a:srgbClr val="004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6688937" y="3192412"/>
            <a:ext cx="1128395" cy="520065"/>
          </a:xfrm>
          <a:custGeom>
            <a:avLst/>
            <a:gdLst/>
            <a:ahLst/>
            <a:cxnLst/>
            <a:rect l="l" t="t" r="r" b="b"/>
            <a:pathLst>
              <a:path w="1128395" h="520064">
                <a:moveTo>
                  <a:pt x="1041348" y="519899"/>
                </a:move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041348" y="0"/>
                </a:lnTo>
                <a:lnTo>
                  <a:pt x="1089422" y="14558"/>
                </a:lnTo>
                <a:lnTo>
                  <a:pt x="1121403" y="53491"/>
                </a:lnTo>
                <a:lnTo>
                  <a:pt x="1127999" y="86651"/>
                </a:lnTo>
                <a:lnTo>
                  <a:pt x="1127999" y="433248"/>
                </a:lnTo>
                <a:lnTo>
                  <a:pt x="1121190" y="466977"/>
                </a:lnTo>
                <a:lnTo>
                  <a:pt x="1102620" y="494520"/>
                </a:lnTo>
                <a:lnTo>
                  <a:pt x="1075077" y="513090"/>
                </a:lnTo>
                <a:lnTo>
                  <a:pt x="1041348" y="519899"/>
                </a:lnTo>
                <a:close/>
              </a:path>
            </a:pathLst>
          </a:custGeom>
          <a:solidFill>
            <a:srgbClr val="558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6688937" y="3192412"/>
            <a:ext cx="1128395" cy="520065"/>
          </a:xfrm>
          <a:custGeom>
            <a:avLst/>
            <a:gdLst/>
            <a:ahLst/>
            <a:cxnLst/>
            <a:rect l="l" t="t" r="r" b="b"/>
            <a:pathLst>
              <a:path w="1128395" h="520064">
                <a:moveTo>
                  <a:pt x="0" y="86651"/>
                </a:move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041348" y="0"/>
                </a:lnTo>
                <a:lnTo>
                  <a:pt x="1089422" y="14558"/>
                </a:lnTo>
                <a:lnTo>
                  <a:pt x="1121403" y="53491"/>
                </a:lnTo>
                <a:lnTo>
                  <a:pt x="1127999" y="86651"/>
                </a:lnTo>
                <a:lnTo>
                  <a:pt x="1127999" y="433248"/>
                </a:lnTo>
                <a:lnTo>
                  <a:pt x="1121190" y="466977"/>
                </a:lnTo>
                <a:lnTo>
                  <a:pt x="1102620" y="494520"/>
                </a:lnTo>
                <a:lnTo>
                  <a:pt x="1075077" y="513090"/>
                </a:lnTo>
                <a:lnTo>
                  <a:pt x="1041348" y="519899"/>
                </a:ln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close/>
              </a:path>
            </a:pathLst>
          </a:custGeom>
          <a:ln w="9524">
            <a:solidFill>
              <a:srgbClr val="004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6688937" y="3751237"/>
            <a:ext cx="1128395" cy="520065"/>
          </a:xfrm>
          <a:custGeom>
            <a:avLst/>
            <a:gdLst/>
            <a:ahLst/>
            <a:cxnLst/>
            <a:rect l="l" t="t" r="r" b="b"/>
            <a:pathLst>
              <a:path w="1128395" h="520064">
                <a:moveTo>
                  <a:pt x="1041348" y="519899"/>
                </a:move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041348" y="0"/>
                </a:lnTo>
                <a:lnTo>
                  <a:pt x="1089422" y="14558"/>
                </a:lnTo>
                <a:lnTo>
                  <a:pt x="1121403" y="53491"/>
                </a:lnTo>
                <a:lnTo>
                  <a:pt x="1127999" y="86651"/>
                </a:lnTo>
                <a:lnTo>
                  <a:pt x="1127999" y="433248"/>
                </a:lnTo>
                <a:lnTo>
                  <a:pt x="1121190" y="466977"/>
                </a:lnTo>
                <a:lnTo>
                  <a:pt x="1102620" y="494520"/>
                </a:lnTo>
                <a:lnTo>
                  <a:pt x="1075077" y="513090"/>
                </a:lnTo>
                <a:lnTo>
                  <a:pt x="1041348" y="519899"/>
                </a:lnTo>
                <a:close/>
              </a:path>
            </a:pathLst>
          </a:custGeom>
          <a:solidFill>
            <a:srgbClr val="558B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6688937" y="3751237"/>
            <a:ext cx="1128395" cy="520065"/>
          </a:xfrm>
          <a:custGeom>
            <a:avLst/>
            <a:gdLst/>
            <a:ahLst/>
            <a:cxnLst/>
            <a:rect l="l" t="t" r="r" b="b"/>
            <a:pathLst>
              <a:path w="1128395" h="520064">
                <a:moveTo>
                  <a:pt x="0" y="86651"/>
                </a:move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1041348" y="0"/>
                </a:lnTo>
                <a:lnTo>
                  <a:pt x="1089422" y="14558"/>
                </a:lnTo>
                <a:lnTo>
                  <a:pt x="1121403" y="53491"/>
                </a:lnTo>
                <a:lnTo>
                  <a:pt x="1127999" y="86651"/>
                </a:lnTo>
                <a:lnTo>
                  <a:pt x="1127999" y="433248"/>
                </a:lnTo>
                <a:lnTo>
                  <a:pt x="1121190" y="466977"/>
                </a:lnTo>
                <a:lnTo>
                  <a:pt x="1102620" y="494520"/>
                </a:lnTo>
                <a:lnTo>
                  <a:pt x="1075077" y="513090"/>
                </a:lnTo>
                <a:lnTo>
                  <a:pt x="1041348" y="519899"/>
                </a:ln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close/>
              </a:path>
            </a:pathLst>
          </a:custGeom>
          <a:ln w="9524">
            <a:solidFill>
              <a:srgbClr val="004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 txBox="1"/>
          <p:nvPr/>
        </p:nvSpPr>
        <p:spPr>
          <a:xfrm>
            <a:off x="6846550" y="2036643"/>
            <a:ext cx="812800" cy="28117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717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Comic Sans MS"/>
                <a:cs typeface="Comic Sans MS"/>
              </a:rPr>
              <a:t>.01</a:t>
            </a:r>
            <a:endParaRPr sz="1800">
              <a:latin typeface="Comic Sans MS"/>
              <a:cs typeface="Comic Sans MS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800" b="1" spc="-5" dirty="0">
                <a:latin typeface="Comic Sans MS"/>
                <a:cs typeface="Comic Sans MS"/>
              </a:rPr>
              <a:t>HUSKY</a:t>
            </a:r>
            <a:endParaRPr sz="1800">
              <a:latin typeface="Comic Sans MS"/>
              <a:cs typeface="Comic Sans MS"/>
            </a:endParaRPr>
          </a:p>
          <a:p>
            <a:pPr marL="217170">
              <a:lnSpc>
                <a:spcPct val="100000"/>
              </a:lnSpc>
              <a:spcBef>
                <a:spcPts val="65"/>
              </a:spcBef>
            </a:pPr>
            <a:r>
              <a:rPr sz="1800" b="1" spc="-5" dirty="0">
                <a:latin typeface="Comic Sans MS"/>
                <a:cs typeface="Comic Sans MS"/>
              </a:rPr>
              <a:t>.88</a:t>
            </a:r>
            <a:endParaRPr sz="1800">
              <a:latin typeface="Comic Sans MS"/>
              <a:cs typeface="Comic Sans MS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800" b="1" spc="-5" dirty="0">
                <a:latin typeface="Comic Sans MS"/>
                <a:cs typeface="Comic Sans MS"/>
              </a:rPr>
              <a:t>HUSKY</a:t>
            </a:r>
            <a:endParaRPr sz="1800">
              <a:latin typeface="Comic Sans MS"/>
              <a:cs typeface="Comic Sans MS"/>
            </a:endParaRPr>
          </a:p>
          <a:p>
            <a:pPr marL="217170">
              <a:lnSpc>
                <a:spcPct val="100000"/>
              </a:lnSpc>
              <a:spcBef>
                <a:spcPts val="65"/>
              </a:spcBef>
            </a:pPr>
            <a:r>
              <a:rPr sz="1800" b="1" spc="-5" dirty="0">
                <a:latin typeface="Comic Sans MS"/>
                <a:cs typeface="Comic Sans MS"/>
              </a:rPr>
              <a:t>.23</a:t>
            </a:r>
            <a:endParaRPr sz="1800">
              <a:latin typeface="Comic Sans MS"/>
              <a:cs typeface="Comic Sans MS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800" b="1" spc="-5" dirty="0">
                <a:latin typeface="Comic Sans MS"/>
                <a:cs typeface="Comic Sans MS"/>
              </a:rPr>
              <a:t>HUSKY</a:t>
            </a:r>
            <a:endParaRPr sz="1800">
              <a:latin typeface="Comic Sans MS"/>
              <a:cs typeface="Comic Sans MS"/>
            </a:endParaRPr>
          </a:p>
          <a:p>
            <a:pPr marL="217170">
              <a:lnSpc>
                <a:spcPct val="100000"/>
              </a:lnSpc>
              <a:spcBef>
                <a:spcPts val="65"/>
              </a:spcBef>
            </a:pPr>
            <a:r>
              <a:rPr sz="1800" b="1" spc="-5" dirty="0">
                <a:latin typeface="Comic Sans MS"/>
                <a:cs typeface="Comic Sans MS"/>
              </a:rPr>
              <a:t>.10</a:t>
            </a:r>
            <a:endParaRPr sz="1800">
              <a:latin typeface="Comic Sans MS"/>
              <a:cs typeface="Comic Sans MS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800" b="1" spc="-5" dirty="0">
                <a:latin typeface="Comic Sans MS"/>
                <a:cs typeface="Comic Sans MS"/>
              </a:rPr>
              <a:t>HUSKY</a:t>
            </a:r>
            <a:endParaRPr sz="1800">
              <a:latin typeface="Comic Sans MS"/>
              <a:cs typeface="Comic Sans MS"/>
            </a:endParaRPr>
          </a:p>
          <a:p>
            <a:pPr marL="217170">
              <a:lnSpc>
                <a:spcPct val="100000"/>
              </a:lnSpc>
              <a:spcBef>
                <a:spcPts val="65"/>
              </a:spcBef>
            </a:pPr>
            <a:r>
              <a:rPr sz="1800" b="1" spc="-5" dirty="0">
                <a:latin typeface="Comic Sans MS"/>
                <a:cs typeface="Comic Sans MS"/>
              </a:rPr>
              <a:t>.58</a:t>
            </a:r>
            <a:endParaRPr sz="1800">
              <a:latin typeface="Comic Sans MS"/>
              <a:cs typeface="Comic Sans MS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800" b="1" spc="-5" dirty="0">
                <a:latin typeface="Comic Sans MS"/>
                <a:cs typeface="Comic Sans MS"/>
              </a:rPr>
              <a:t>HUSKY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7816947" y="4310074"/>
            <a:ext cx="1252855" cy="520065"/>
          </a:xfrm>
          <a:custGeom>
            <a:avLst/>
            <a:gdLst/>
            <a:ahLst/>
            <a:cxnLst/>
            <a:rect l="l" t="t" r="r" b="b"/>
            <a:pathLst>
              <a:path w="1252854" h="520064">
                <a:moveTo>
                  <a:pt x="1166148" y="519899"/>
                </a:moveTo>
                <a:lnTo>
                  <a:pt x="86651" y="519899"/>
                </a:lnTo>
                <a:lnTo>
                  <a:pt x="52923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lnTo>
                  <a:pt x="6809" y="52922"/>
                </a:lnTo>
                <a:lnTo>
                  <a:pt x="25379" y="25379"/>
                </a:lnTo>
                <a:lnTo>
                  <a:pt x="52923" y="6809"/>
                </a:lnTo>
                <a:lnTo>
                  <a:pt x="86651" y="0"/>
                </a:lnTo>
                <a:lnTo>
                  <a:pt x="1166148" y="0"/>
                </a:lnTo>
                <a:lnTo>
                  <a:pt x="1214223" y="14558"/>
                </a:lnTo>
                <a:lnTo>
                  <a:pt x="1246204" y="53491"/>
                </a:lnTo>
                <a:lnTo>
                  <a:pt x="1252799" y="86651"/>
                </a:lnTo>
                <a:lnTo>
                  <a:pt x="1252799" y="433248"/>
                </a:lnTo>
                <a:lnTo>
                  <a:pt x="1245990" y="466977"/>
                </a:lnTo>
                <a:lnTo>
                  <a:pt x="1227420" y="494520"/>
                </a:lnTo>
                <a:lnTo>
                  <a:pt x="1199877" y="513090"/>
                </a:lnTo>
                <a:lnTo>
                  <a:pt x="1166148" y="519899"/>
                </a:lnTo>
                <a:close/>
              </a:path>
            </a:pathLst>
          </a:custGeom>
          <a:solidFill>
            <a:srgbClr val="039B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7816947" y="4310074"/>
            <a:ext cx="1252855" cy="520065"/>
          </a:xfrm>
          <a:custGeom>
            <a:avLst/>
            <a:gdLst/>
            <a:ahLst/>
            <a:cxnLst/>
            <a:rect l="l" t="t" r="r" b="b"/>
            <a:pathLst>
              <a:path w="1252854" h="520064">
                <a:moveTo>
                  <a:pt x="0" y="86651"/>
                </a:moveTo>
                <a:lnTo>
                  <a:pt x="6809" y="52922"/>
                </a:lnTo>
                <a:lnTo>
                  <a:pt x="25379" y="25379"/>
                </a:lnTo>
                <a:lnTo>
                  <a:pt x="52923" y="6809"/>
                </a:lnTo>
                <a:lnTo>
                  <a:pt x="86651" y="0"/>
                </a:lnTo>
                <a:lnTo>
                  <a:pt x="1166148" y="0"/>
                </a:lnTo>
                <a:lnTo>
                  <a:pt x="1214223" y="14558"/>
                </a:lnTo>
                <a:lnTo>
                  <a:pt x="1246204" y="53491"/>
                </a:lnTo>
                <a:lnTo>
                  <a:pt x="1252799" y="86651"/>
                </a:lnTo>
                <a:lnTo>
                  <a:pt x="1252799" y="433248"/>
                </a:lnTo>
                <a:lnTo>
                  <a:pt x="1245990" y="466977"/>
                </a:lnTo>
                <a:lnTo>
                  <a:pt x="1227420" y="494520"/>
                </a:lnTo>
                <a:lnTo>
                  <a:pt x="1199877" y="513090"/>
                </a:lnTo>
                <a:lnTo>
                  <a:pt x="1166148" y="519899"/>
                </a:lnTo>
                <a:lnTo>
                  <a:pt x="86651" y="519899"/>
                </a:lnTo>
                <a:lnTo>
                  <a:pt x="52923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close/>
              </a:path>
            </a:pathLst>
          </a:custGeom>
          <a:ln w="9524">
            <a:solidFill>
              <a:srgbClr val="004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 txBox="1"/>
          <p:nvPr/>
        </p:nvSpPr>
        <p:spPr>
          <a:xfrm>
            <a:off x="7932788" y="2036656"/>
            <a:ext cx="998219" cy="28117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2131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Comic Sans MS"/>
                <a:cs typeface="Comic Sans MS"/>
              </a:rPr>
              <a:t>.02</a:t>
            </a:r>
            <a:endParaRPr sz="1800">
              <a:latin typeface="Comic Sans MS"/>
              <a:cs typeface="Comic Sans MS"/>
            </a:endParaRPr>
          </a:p>
          <a:p>
            <a:pPr marL="34925">
              <a:lnSpc>
                <a:spcPct val="100000"/>
              </a:lnSpc>
              <a:spcBef>
                <a:spcPts val="15"/>
              </a:spcBef>
            </a:pPr>
            <a:r>
              <a:rPr sz="1800" b="1" spc="-5" dirty="0">
                <a:latin typeface="Comic Sans MS"/>
                <a:cs typeface="Comic Sans MS"/>
              </a:rPr>
              <a:t>ESKIMO</a:t>
            </a:r>
            <a:endParaRPr sz="1800">
              <a:latin typeface="Comic Sans MS"/>
              <a:cs typeface="Comic Sans MS"/>
            </a:endParaRPr>
          </a:p>
          <a:p>
            <a:pPr marL="321310">
              <a:lnSpc>
                <a:spcPct val="100000"/>
              </a:lnSpc>
              <a:spcBef>
                <a:spcPts val="65"/>
              </a:spcBef>
            </a:pPr>
            <a:r>
              <a:rPr sz="1800" b="1" spc="-5" dirty="0">
                <a:latin typeface="Comic Sans MS"/>
                <a:cs typeface="Comic Sans MS"/>
              </a:rPr>
              <a:t>.06</a:t>
            </a:r>
            <a:endParaRPr sz="1800">
              <a:latin typeface="Comic Sans MS"/>
              <a:cs typeface="Comic Sans MS"/>
            </a:endParaRPr>
          </a:p>
          <a:p>
            <a:pPr marL="34925">
              <a:lnSpc>
                <a:spcPct val="100000"/>
              </a:lnSpc>
              <a:spcBef>
                <a:spcPts val="15"/>
              </a:spcBef>
            </a:pPr>
            <a:r>
              <a:rPr sz="1800" b="1" spc="-5" dirty="0">
                <a:latin typeface="Comic Sans MS"/>
                <a:cs typeface="Comic Sans MS"/>
              </a:rPr>
              <a:t>ESKIMO</a:t>
            </a:r>
            <a:endParaRPr sz="1800">
              <a:latin typeface="Comic Sans MS"/>
              <a:cs typeface="Comic Sans MS"/>
            </a:endParaRPr>
          </a:p>
          <a:p>
            <a:pPr marL="321310">
              <a:lnSpc>
                <a:spcPct val="100000"/>
              </a:lnSpc>
              <a:spcBef>
                <a:spcPts val="65"/>
              </a:spcBef>
            </a:pPr>
            <a:r>
              <a:rPr sz="1800" b="1" spc="-5" dirty="0">
                <a:latin typeface="Comic Sans MS"/>
                <a:cs typeface="Comic Sans MS"/>
              </a:rPr>
              <a:t>.64</a:t>
            </a:r>
            <a:endParaRPr sz="1800">
              <a:latin typeface="Comic Sans MS"/>
              <a:cs typeface="Comic Sans MS"/>
            </a:endParaRPr>
          </a:p>
          <a:p>
            <a:pPr marL="34925">
              <a:lnSpc>
                <a:spcPct val="100000"/>
              </a:lnSpc>
              <a:spcBef>
                <a:spcPts val="15"/>
              </a:spcBef>
            </a:pPr>
            <a:r>
              <a:rPr sz="1800" b="1" spc="-5" dirty="0">
                <a:latin typeface="Comic Sans MS"/>
                <a:cs typeface="Comic Sans MS"/>
              </a:rPr>
              <a:t>ESKIMO</a:t>
            </a:r>
            <a:endParaRPr sz="1800">
              <a:latin typeface="Comic Sans MS"/>
              <a:cs typeface="Comic Sans MS"/>
            </a:endParaRPr>
          </a:p>
          <a:p>
            <a:pPr marL="298450">
              <a:lnSpc>
                <a:spcPct val="100000"/>
              </a:lnSpc>
              <a:spcBef>
                <a:spcPts val="65"/>
              </a:spcBef>
            </a:pPr>
            <a:r>
              <a:rPr sz="1800" b="1" spc="-5" dirty="0">
                <a:latin typeface="Comic Sans MS"/>
                <a:cs typeface="Comic Sans MS"/>
              </a:rPr>
              <a:t>.79</a:t>
            </a:r>
            <a:endParaRPr sz="1800">
              <a:latin typeface="Comic Sans MS"/>
              <a:cs typeface="Comic Sans MS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1800" b="1" spc="-5" dirty="0">
                <a:latin typeface="Comic Sans MS"/>
                <a:cs typeface="Comic Sans MS"/>
              </a:rPr>
              <a:t>ESKIMO</a:t>
            </a:r>
            <a:endParaRPr sz="1800">
              <a:latin typeface="Comic Sans MS"/>
              <a:cs typeface="Comic Sans MS"/>
            </a:endParaRPr>
          </a:p>
          <a:p>
            <a:pPr marL="321310">
              <a:lnSpc>
                <a:spcPct val="100000"/>
              </a:lnSpc>
              <a:spcBef>
                <a:spcPts val="65"/>
              </a:spcBef>
            </a:pPr>
            <a:r>
              <a:rPr sz="1800" b="1" spc="-5" dirty="0">
                <a:latin typeface="Comic Sans MS"/>
                <a:cs typeface="Comic Sans MS"/>
              </a:rPr>
              <a:t>.00</a:t>
            </a:r>
            <a:endParaRPr sz="1800">
              <a:latin typeface="Comic Sans MS"/>
              <a:cs typeface="Comic Sans MS"/>
            </a:endParaRPr>
          </a:p>
          <a:p>
            <a:pPr marL="34925">
              <a:lnSpc>
                <a:spcPct val="100000"/>
              </a:lnSpc>
              <a:spcBef>
                <a:spcPts val="15"/>
              </a:spcBef>
            </a:pPr>
            <a:r>
              <a:rPr sz="1800" b="1" spc="-5" dirty="0">
                <a:latin typeface="Comic Sans MS"/>
                <a:cs typeface="Comic Sans MS"/>
              </a:rPr>
              <a:t>ESKIMO</a:t>
            </a:r>
            <a:endParaRPr sz="18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0" y="0"/>
                </a:moveTo>
                <a:lnTo>
                  <a:pt x="9143999" y="0"/>
                </a:lnTo>
                <a:lnTo>
                  <a:pt x="9143999" y="5143499"/>
                </a:lnTo>
                <a:lnTo>
                  <a:pt x="0" y="5143499"/>
                </a:lnTo>
                <a:lnTo>
                  <a:pt x="0" y="0"/>
                </a:lnTo>
                <a:close/>
              </a:path>
            </a:pathLst>
          </a:custGeom>
          <a:solidFill>
            <a:srgbClr val="0051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359601" y="2817463"/>
            <a:ext cx="424815" cy="0"/>
          </a:xfrm>
          <a:custGeom>
            <a:avLst/>
            <a:gdLst/>
            <a:ahLst/>
            <a:cxnLst/>
            <a:rect l="l" t="t" r="r" b="b"/>
            <a:pathLst>
              <a:path w="424814">
                <a:moveTo>
                  <a:pt x="0" y="0"/>
                </a:moveTo>
                <a:lnTo>
                  <a:pt x="424799" y="0"/>
                </a:lnTo>
              </a:path>
            </a:pathLst>
          </a:custGeom>
          <a:ln w="38099">
            <a:solidFill>
              <a:srgbClr val="039BE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640">
              <a:lnSpc>
                <a:spcPct val="100000"/>
              </a:lnSpc>
              <a:spcBef>
                <a:spcPts val="100"/>
              </a:spcBef>
            </a:pPr>
            <a:r>
              <a:rPr spc="145" dirty="0"/>
              <a:t>Surrogates </a:t>
            </a:r>
            <a:r>
              <a:rPr spc="60" dirty="0"/>
              <a:t>for </a:t>
            </a:r>
            <a:r>
              <a:rPr spc="114" dirty="0"/>
              <a:t>Tabular</a:t>
            </a:r>
            <a:r>
              <a:rPr spc="-260" dirty="0"/>
              <a:t> </a:t>
            </a:r>
            <a:r>
              <a:rPr spc="20" dirty="0"/>
              <a:t>Data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0925" y="573259"/>
            <a:ext cx="3792854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130" dirty="0"/>
              <a:t>Black-box</a:t>
            </a:r>
            <a:r>
              <a:rPr sz="3000" spc="-60" dirty="0"/>
              <a:t> </a:t>
            </a:r>
            <a:r>
              <a:rPr sz="3000" spc="90" dirty="0"/>
              <a:t>Prediction</a:t>
            </a:r>
            <a:endParaRPr sz="3000"/>
          </a:p>
        </p:txBody>
      </p:sp>
      <p:sp>
        <p:nvSpPr>
          <p:cNvPr id="3" name="object 3"/>
          <p:cNvSpPr/>
          <p:nvPr/>
        </p:nvSpPr>
        <p:spPr>
          <a:xfrm>
            <a:off x="4069337" y="2398262"/>
            <a:ext cx="1877575" cy="1877575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038287" y="3121937"/>
            <a:ext cx="740410" cy="430530"/>
          </a:xfrm>
          <a:custGeom>
            <a:avLst/>
            <a:gdLst/>
            <a:ahLst/>
            <a:cxnLst/>
            <a:rect l="l" t="t" r="r" b="b"/>
            <a:pathLst>
              <a:path w="740410" h="430529">
                <a:moveTo>
                  <a:pt x="524699" y="430199"/>
                </a:moveTo>
                <a:lnTo>
                  <a:pt x="524699" y="322649"/>
                </a:lnTo>
                <a:lnTo>
                  <a:pt x="0" y="322649"/>
                </a:lnTo>
                <a:lnTo>
                  <a:pt x="0" y="107549"/>
                </a:lnTo>
                <a:lnTo>
                  <a:pt x="524699" y="107549"/>
                </a:lnTo>
                <a:lnTo>
                  <a:pt x="524699" y="0"/>
                </a:lnTo>
                <a:lnTo>
                  <a:pt x="739799" y="215099"/>
                </a:lnTo>
                <a:lnTo>
                  <a:pt x="524699" y="430199"/>
                </a:lnTo>
                <a:close/>
              </a:path>
            </a:pathLst>
          </a:custGeom>
          <a:solidFill>
            <a:srgbClr val="CED8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38287" y="3121937"/>
            <a:ext cx="740410" cy="430530"/>
          </a:xfrm>
          <a:custGeom>
            <a:avLst/>
            <a:gdLst/>
            <a:ahLst/>
            <a:cxnLst/>
            <a:rect l="l" t="t" r="r" b="b"/>
            <a:pathLst>
              <a:path w="740410" h="430529">
                <a:moveTo>
                  <a:pt x="0" y="107549"/>
                </a:moveTo>
                <a:lnTo>
                  <a:pt x="524699" y="107549"/>
                </a:lnTo>
                <a:lnTo>
                  <a:pt x="524699" y="0"/>
                </a:lnTo>
                <a:lnTo>
                  <a:pt x="739799" y="215099"/>
                </a:lnTo>
                <a:lnTo>
                  <a:pt x="524699" y="430199"/>
                </a:lnTo>
                <a:lnTo>
                  <a:pt x="524699" y="322649"/>
                </a:lnTo>
                <a:lnTo>
                  <a:pt x="0" y="322649"/>
                </a:lnTo>
                <a:lnTo>
                  <a:pt x="0" y="107549"/>
                </a:lnTo>
                <a:close/>
              </a:path>
            </a:pathLst>
          </a:custGeom>
          <a:ln w="9524">
            <a:solidFill>
              <a:srgbClr val="004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238137" y="3077099"/>
            <a:ext cx="740410" cy="430530"/>
          </a:xfrm>
          <a:custGeom>
            <a:avLst/>
            <a:gdLst/>
            <a:ahLst/>
            <a:cxnLst/>
            <a:rect l="l" t="t" r="r" b="b"/>
            <a:pathLst>
              <a:path w="740409" h="430529">
                <a:moveTo>
                  <a:pt x="524699" y="430199"/>
                </a:moveTo>
                <a:lnTo>
                  <a:pt x="524699" y="322649"/>
                </a:lnTo>
                <a:lnTo>
                  <a:pt x="0" y="322649"/>
                </a:lnTo>
                <a:lnTo>
                  <a:pt x="0" y="107549"/>
                </a:lnTo>
                <a:lnTo>
                  <a:pt x="524699" y="107549"/>
                </a:lnTo>
                <a:lnTo>
                  <a:pt x="524699" y="0"/>
                </a:lnTo>
                <a:lnTo>
                  <a:pt x="739799" y="215099"/>
                </a:lnTo>
                <a:lnTo>
                  <a:pt x="524699" y="430199"/>
                </a:lnTo>
                <a:close/>
              </a:path>
            </a:pathLst>
          </a:custGeom>
          <a:solidFill>
            <a:srgbClr val="CED8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238137" y="3077099"/>
            <a:ext cx="740410" cy="430530"/>
          </a:xfrm>
          <a:custGeom>
            <a:avLst/>
            <a:gdLst/>
            <a:ahLst/>
            <a:cxnLst/>
            <a:rect l="l" t="t" r="r" b="b"/>
            <a:pathLst>
              <a:path w="740409" h="430529">
                <a:moveTo>
                  <a:pt x="0" y="107549"/>
                </a:moveTo>
                <a:lnTo>
                  <a:pt x="524699" y="107549"/>
                </a:lnTo>
                <a:lnTo>
                  <a:pt x="524699" y="0"/>
                </a:lnTo>
                <a:lnTo>
                  <a:pt x="739799" y="215099"/>
                </a:lnTo>
                <a:lnTo>
                  <a:pt x="524699" y="430199"/>
                </a:lnTo>
                <a:lnTo>
                  <a:pt x="524699" y="322649"/>
                </a:lnTo>
                <a:lnTo>
                  <a:pt x="0" y="322649"/>
                </a:lnTo>
                <a:lnTo>
                  <a:pt x="0" y="107549"/>
                </a:lnTo>
                <a:close/>
              </a:path>
            </a:pathLst>
          </a:custGeom>
          <a:ln w="9524">
            <a:solidFill>
              <a:srgbClr val="004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658214" y="2008450"/>
            <a:ext cx="69977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0" dirty="0">
                <a:solidFill>
                  <a:srgbClr val="CED8DC"/>
                </a:solidFill>
                <a:latin typeface="Arial"/>
                <a:cs typeface="Arial"/>
              </a:rPr>
              <a:t>r</a:t>
            </a:r>
            <a:r>
              <a:rPr sz="1400" b="1" spc="-15" dirty="0">
                <a:solidFill>
                  <a:srgbClr val="CED8DC"/>
                </a:solidFill>
                <a:latin typeface="Arial"/>
                <a:cs typeface="Arial"/>
              </a:rPr>
              <a:t>ed/g</a:t>
            </a:r>
            <a:r>
              <a:rPr sz="1400" b="1" spc="-25" dirty="0">
                <a:solidFill>
                  <a:srgbClr val="CED8DC"/>
                </a:solidFill>
                <a:latin typeface="Arial"/>
                <a:cs typeface="Arial"/>
              </a:rPr>
              <a:t>r</a:t>
            </a:r>
            <a:r>
              <a:rPr sz="1400" b="1" spc="-35" dirty="0">
                <a:solidFill>
                  <a:srgbClr val="CED8DC"/>
                </a:solidFill>
                <a:latin typeface="Arial"/>
                <a:cs typeface="Arial"/>
              </a:rPr>
              <a:t>e</a:t>
            </a:r>
            <a:r>
              <a:rPr sz="1400" b="1" spc="-80" dirty="0">
                <a:solidFill>
                  <a:srgbClr val="CED8DC"/>
                </a:solidFill>
                <a:latin typeface="Arial"/>
                <a:cs typeface="Arial"/>
              </a:rPr>
              <a:t>y</a:t>
            </a:r>
            <a:endParaRPr sz="14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269171" y="3032249"/>
            <a:ext cx="740410" cy="520065"/>
          </a:xfrm>
          <a:custGeom>
            <a:avLst/>
            <a:gdLst/>
            <a:ahLst/>
            <a:cxnLst/>
            <a:rect l="l" t="t" r="r" b="b"/>
            <a:pathLst>
              <a:path w="740409" h="520064">
                <a:moveTo>
                  <a:pt x="653147" y="519899"/>
                </a:move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653147" y="0"/>
                </a:lnTo>
                <a:lnTo>
                  <a:pt x="701222" y="14558"/>
                </a:lnTo>
                <a:lnTo>
                  <a:pt x="733203" y="53491"/>
                </a:lnTo>
                <a:lnTo>
                  <a:pt x="739799" y="86651"/>
                </a:lnTo>
                <a:lnTo>
                  <a:pt x="739799" y="433248"/>
                </a:lnTo>
                <a:lnTo>
                  <a:pt x="732990" y="466977"/>
                </a:lnTo>
                <a:lnTo>
                  <a:pt x="714420" y="494520"/>
                </a:lnTo>
                <a:lnTo>
                  <a:pt x="686876" y="513090"/>
                </a:lnTo>
                <a:lnTo>
                  <a:pt x="653147" y="519899"/>
                </a:lnTo>
                <a:close/>
              </a:path>
            </a:pathLst>
          </a:custGeom>
          <a:solidFill>
            <a:srgbClr val="E066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269171" y="3032249"/>
            <a:ext cx="740410" cy="520065"/>
          </a:xfrm>
          <a:custGeom>
            <a:avLst/>
            <a:gdLst/>
            <a:ahLst/>
            <a:cxnLst/>
            <a:rect l="l" t="t" r="r" b="b"/>
            <a:pathLst>
              <a:path w="740409" h="520064">
                <a:moveTo>
                  <a:pt x="0" y="86651"/>
                </a:moveTo>
                <a:lnTo>
                  <a:pt x="6809" y="52922"/>
                </a:lnTo>
                <a:lnTo>
                  <a:pt x="25379" y="25379"/>
                </a:lnTo>
                <a:lnTo>
                  <a:pt x="52922" y="6809"/>
                </a:lnTo>
                <a:lnTo>
                  <a:pt x="86651" y="0"/>
                </a:lnTo>
                <a:lnTo>
                  <a:pt x="653147" y="0"/>
                </a:lnTo>
                <a:lnTo>
                  <a:pt x="701222" y="14558"/>
                </a:lnTo>
                <a:lnTo>
                  <a:pt x="733203" y="53491"/>
                </a:lnTo>
                <a:lnTo>
                  <a:pt x="739799" y="86651"/>
                </a:lnTo>
                <a:lnTo>
                  <a:pt x="739799" y="433248"/>
                </a:lnTo>
                <a:lnTo>
                  <a:pt x="732990" y="466977"/>
                </a:lnTo>
                <a:lnTo>
                  <a:pt x="714420" y="494520"/>
                </a:lnTo>
                <a:lnTo>
                  <a:pt x="686876" y="513090"/>
                </a:lnTo>
                <a:lnTo>
                  <a:pt x="653147" y="519899"/>
                </a:lnTo>
                <a:lnTo>
                  <a:pt x="86651" y="519899"/>
                </a:lnTo>
                <a:lnTo>
                  <a:pt x="52922" y="513090"/>
                </a:lnTo>
                <a:lnTo>
                  <a:pt x="25379" y="494520"/>
                </a:lnTo>
                <a:lnTo>
                  <a:pt x="6809" y="466977"/>
                </a:lnTo>
                <a:lnTo>
                  <a:pt x="0" y="433248"/>
                </a:lnTo>
                <a:lnTo>
                  <a:pt x="0" y="86651"/>
                </a:lnTo>
                <a:close/>
              </a:path>
            </a:pathLst>
          </a:custGeom>
          <a:ln w="9524">
            <a:solidFill>
              <a:srgbClr val="004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7399333" y="3132243"/>
            <a:ext cx="4794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Comic Sans MS"/>
                <a:cs typeface="Comic Sans MS"/>
              </a:rPr>
              <a:t>RED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52400" y="2210925"/>
            <a:ext cx="2885909" cy="2885909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00600" y="1691025"/>
            <a:ext cx="2589501" cy="5198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0925" y="573259"/>
            <a:ext cx="840422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65" dirty="0"/>
              <a:t>Interpretable </a:t>
            </a:r>
            <a:r>
              <a:rPr sz="3000" spc="80" dirty="0"/>
              <a:t>Representation: </a:t>
            </a:r>
            <a:r>
              <a:rPr sz="3000" spc="-145" dirty="0"/>
              <a:t>(Q) </a:t>
            </a:r>
            <a:r>
              <a:rPr sz="3000" spc="85" dirty="0"/>
              <a:t>Discretisation</a:t>
            </a:r>
            <a:endParaRPr sz="3000"/>
          </a:p>
        </p:txBody>
      </p:sp>
      <p:sp>
        <p:nvSpPr>
          <p:cNvPr id="3" name="object 3"/>
          <p:cNvSpPr/>
          <p:nvPr/>
        </p:nvSpPr>
        <p:spPr>
          <a:xfrm>
            <a:off x="2330375" y="903147"/>
            <a:ext cx="4483248" cy="4240352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7887" y="2599687"/>
            <a:ext cx="1918774" cy="6517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918150" y="4420646"/>
            <a:ext cx="653649" cy="188474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918150" y="3169721"/>
            <a:ext cx="653649" cy="188474"/>
          </a:xfrm>
          <a:prstGeom prst="rect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918150" y="2757308"/>
            <a:ext cx="653649" cy="188474"/>
          </a:xfrm>
          <a:prstGeom prst="rect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918150" y="1778958"/>
            <a:ext cx="653649" cy="188474"/>
          </a:xfrm>
          <a:prstGeom prst="rect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319362" y="4062583"/>
            <a:ext cx="188474" cy="653649"/>
          </a:xfrm>
          <a:prstGeom prst="rect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115851" y="2966222"/>
            <a:ext cx="595472" cy="595472"/>
          </a:xfrm>
          <a:prstGeom prst="rect">
            <a:avLst/>
          </a:prstGeom>
          <a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115851" y="2553797"/>
            <a:ext cx="595472" cy="595472"/>
          </a:xfrm>
          <a:prstGeom prst="rect">
            <a:avLst/>
          </a:prstGeom>
          <a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319350" y="1546358"/>
            <a:ext cx="188474" cy="653650"/>
          </a:xfrm>
          <a:prstGeom prst="rect">
            <a:avLst/>
          </a:prstGeom>
          <a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711337" y="4062583"/>
            <a:ext cx="188474" cy="653649"/>
          </a:xfrm>
          <a:prstGeom prst="rect">
            <a:avLst/>
          </a:prstGeom>
          <a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507826" y="2966222"/>
            <a:ext cx="595472" cy="595472"/>
          </a:xfrm>
          <a:prstGeom prst="rect">
            <a:avLst/>
          </a:prstGeom>
          <a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507826" y="2627810"/>
            <a:ext cx="595472" cy="595472"/>
          </a:xfrm>
          <a:prstGeom prst="rect">
            <a:avLst/>
          </a:prstGeom>
          <a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711337" y="1546358"/>
            <a:ext cx="188474" cy="653649"/>
          </a:xfrm>
          <a:prstGeom prst="rect">
            <a:avLst/>
          </a:prstGeom>
          <a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694400" y="4420646"/>
            <a:ext cx="653649" cy="188474"/>
          </a:xfrm>
          <a:prstGeom prst="rect">
            <a:avLst/>
          </a:prstGeom>
          <a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694400" y="3169721"/>
            <a:ext cx="653649" cy="188474"/>
          </a:xfrm>
          <a:prstGeom prst="rect">
            <a:avLst/>
          </a:prstGeom>
          <a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694400" y="2757308"/>
            <a:ext cx="653649" cy="188474"/>
          </a:xfrm>
          <a:prstGeom prst="rect">
            <a:avLst/>
          </a:prstGeom>
          <a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694400" y="1778946"/>
            <a:ext cx="653649" cy="188474"/>
          </a:xfrm>
          <a:prstGeom prst="rect">
            <a:avLst/>
          </a:prstGeom>
          <a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0925" y="573259"/>
            <a:ext cx="8134984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65" dirty="0"/>
              <a:t>Interpretable </a:t>
            </a:r>
            <a:r>
              <a:rPr sz="3000" spc="80" dirty="0"/>
              <a:t>Representation: </a:t>
            </a:r>
            <a:r>
              <a:rPr sz="3000" spc="-145" dirty="0"/>
              <a:t>(Q)</a:t>
            </a:r>
            <a:r>
              <a:rPr sz="3000" spc="-220" dirty="0"/>
              <a:t> </a:t>
            </a:r>
            <a:r>
              <a:rPr sz="3000" spc="120" dirty="0"/>
              <a:t>Binarisation</a:t>
            </a:r>
            <a:endParaRPr sz="3000"/>
          </a:p>
        </p:txBody>
      </p:sp>
      <p:sp>
        <p:nvSpPr>
          <p:cNvPr id="3" name="object 3"/>
          <p:cNvSpPr/>
          <p:nvPr/>
        </p:nvSpPr>
        <p:spPr>
          <a:xfrm>
            <a:off x="2393212" y="1014525"/>
            <a:ext cx="4357571" cy="4128974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92674" y="2901511"/>
            <a:ext cx="1960349" cy="5835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63716" y="2866633"/>
            <a:ext cx="1165841" cy="1165841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463716" y="1527833"/>
            <a:ext cx="1165841" cy="1165841"/>
          </a:xfrm>
          <a:prstGeom prst="rect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061866" y="2866633"/>
            <a:ext cx="1165841" cy="1165841"/>
          </a:xfrm>
          <a:prstGeom prst="rect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061866" y="1527833"/>
            <a:ext cx="1165841" cy="1165841"/>
          </a:xfrm>
          <a:prstGeom prst="rect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0125" y="1553707"/>
            <a:ext cx="8093709" cy="33286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What 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happens 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higher</a:t>
            </a:r>
            <a:r>
              <a:rPr sz="1800" spc="-2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dimensions?</a:t>
            </a:r>
            <a:endParaRPr sz="1800">
              <a:latin typeface="Arial"/>
              <a:cs typeface="Arial"/>
            </a:endParaRPr>
          </a:p>
          <a:p>
            <a:pPr marL="520700" marR="350520" indent="-367030">
              <a:lnSpc>
                <a:spcPct val="114599"/>
              </a:lnSpc>
              <a:spcBef>
                <a:spcPts val="1575"/>
              </a:spcBef>
              <a:buFont typeface="Arial"/>
              <a:buChar char="●"/>
              <a:tabLst>
                <a:tab pos="520065" algn="l"/>
                <a:tab pos="520700" algn="l"/>
              </a:tabLst>
            </a:pPr>
            <a:r>
              <a:rPr sz="1800" b="1" spc="-55" dirty="0">
                <a:solidFill>
                  <a:srgbClr val="FFFFFF"/>
                </a:solidFill>
                <a:latin typeface="Arial"/>
                <a:cs typeface="Arial"/>
              </a:rPr>
              <a:t>Discrete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→ exponential 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growth </a:t>
            </a:r>
            <a:r>
              <a:rPr sz="1800" spc="70" dirty="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sz="1800" spc="25" dirty="0">
                <a:solidFill>
                  <a:srgbClr val="FFFFFF"/>
                </a:solidFill>
                <a:latin typeface="Arial"/>
                <a:cs typeface="Arial"/>
              </a:rPr>
              <a:t>partitions </a:t>
            </a:r>
            <a:r>
              <a:rPr sz="1800" spc="-110" dirty="0">
                <a:solidFill>
                  <a:srgbClr val="FFFFFF"/>
                </a:solidFill>
                <a:latin typeface="Arial"/>
                <a:cs typeface="Arial"/>
              </a:rPr>
              <a:t>-- </a:t>
            </a:r>
            <a:r>
              <a:rPr sz="1800" b="1" spc="-10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b="1" spc="-150" baseline="30092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-100" dirty="0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sz="1800" spc="-55" dirty="0">
                <a:solidFill>
                  <a:srgbClr val="FFFFFF"/>
                </a:solidFill>
                <a:latin typeface="Arial"/>
                <a:cs typeface="Arial"/>
              </a:rPr>
              <a:t>e.g.,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r>
              <a:rPr sz="1800" spc="-7" baseline="30092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=16 </a:t>
            </a:r>
            <a:r>
              <a:rPr sz="1800" spc="5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1800" spc="-3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quartile  discretisation 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our 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toy</a:t>
            </a:r>
            <a:r>
              <a:rPr sz="1800" spc="-2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example.</a:t>
            </a:r>
            <a:endParaRPr sz="1800">
              <a:latin typeface="Arial"/>
              <a:cs typeface="Arial"/>
            </a:endParaRPr>
          </a:p>
          <a:p>
            <a:pPr marL="977900" lvl="1" indent="-336550">
              <a:lnSpc>
                <a:spcPct val="100000"/>
              </a:lnSpc>
              <a:spcBef>
                <a:spcPts val="330"/>
              </a:spcBef>
              <a:buChar char="○"/>
              <a:tabLst>
                <a:tab pos="977265" algn="l"/>
                <a:tab pos="977900" algn="l"/>
              </a:tabLst>
            </a:pPr>
            <a:r>
              <a:rPr sz="1400" spc="-15" dirty="0">
                <a:solidFill>
                  <a:srgbClr val="FFFFFF"/>
                </a:solidFill>
                <a:latin typeface="Arial"/>
                <a:cs typeface="Arial"/>
              </a:rPr>
              <a:t>Original </a:t>
            </a:r>
            <a:r>
              <a:rPr sz="1400" spc="5" dirty="0">
                <a:solidFill>
                  <a:srgbClr val="FFFFFF"/>
                </a:solidFill>
                <a:latin typeface="Arial"/>
                <a:cs typeface="Arial"/>
              </a:rPr>
              <a:t>data </a:t>
            </a:r>
            <a:r>
              <a:rPr sz="1400" spc="25" dirty="0">
                <a:solidFill>
                  <a:srgbClr val="FFFFFF"/>
                </a:solidFill>
                <a:latin typeface="Arial"/>
                <a:cs typeface="Arial"/>
              </a:rPr>
              <a:t>with </a:t>
            </a:r>
            <a:r>
              <a:rPr sz="1400" b="1" spc="-70" dirty="0">
                <a:solidFill>
                  <a:srgbClr val="FFFFFF"/>
                </a:solidFill>
                <a:latin typeface="Arial"/>
                <a:cs typeface="Arial"/>
              </a:rPr>
              <a:t>d </a:t>
            </a:r>
            <a:r>
              <a:rPr sz="1400" spc="5" dirty="0">
                <a:solidFill>
                  <a:srgbClr val="FFFFFF"/>
                </a:solidFill>
                <a:latin typeface="Arial"/>
                <a:cs typeface="Arial"/>
              </a:rPr>
              <a:t>numerical</a:t>
            </a:r>
            <a:r>
              <a:rPr sz="1400" spc="-1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features.</a:t>
            </a:r>
            <a:endParaRPr sz="1400">
              <a:latin typeface="Arial"/>
              <a:cs typeface="Arial"/>
            </a:endParaRPr>
          </a:p>
          <a:p>
            <a:pPr marL="977900" lvl="1" indent="-336550">
              <a:lnSpc>
                <a:spcPct val="100000"/>
              </a:lnSpc>
              <a:spcBef>
                <a:spcPts val="270"/>
              </a:spcBef>
              <a:buChar char="○"/>
              <a:tabLst>
                <a:tab pos="977265" algn="l"/>
                <a:tab pos="977900" algn="l"/>
              </a:tabLst>
            </a:pP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Each </a:t>
            </a:r>
            <a:r>
              <a:rPr sz="1400" spc="5" dirty="0">
                <a:solidFill>
                  <a:srgbClr val="FFFFFF"/>
                </a:solidFill>
                <a:latin typeface="Arial"/>
                <a:cs typeface="Arial"/>
              </a:rPr>
              <a:t>numerical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feature </a:t>
            </a:r>
            <a:r>
              <a:rPr sz="1400" spc="25" dirty="0">
                <a:solidFill>
                  <a:srgbClr val="FFFFFF"/>
                </a:solidFill>
                <a:latin typeface="Arial"/>
                <a:cs typeface="Arial"/>
              </a:rPr>
              <a:t>split </a:t>
            </a:r>
            <a:r>
              <a:rPr sz="1400" spc="20" dirty="0">
                <a:solidFill>
                  <a:srgbClr val="FFFFFF"/>
                </a:solidFill>
                <a:latin typeface="Arial"/>
                <a:cs typeface="Arial"/>
              </a:rPr>
              <a:t>into </a:t>
            </a:r>
            <a:r>
              <a:rPr sz="1400" b="1" spc="-7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400" b="1" spc="-2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5" dirty="0">
                <a:solidFill>
                  <a:srgbClr val="FFFFFF"/>
                </a:solidFill>
                <a:latin typeface="Arial"/>
                <a:cs typeface="Arial"/>
              </a:rPr>
              <a:t>sectors.</a:t>
            </a:r>
            <a:endParaRPr sz="1400">
              <a:latin typeface="Arial"/>
              <a:cs typeface="Arial"/>
            </a:endParaRPr>
          </a:p>
          <a:p>
            <a:pPr marL="977900" lvl="1" indent="-336550">
              <a:lnSpc>
                <a:spcPct val="100000"/>
              </a:lnSpc>
              <a:spcBef>
                <a:spcPts val="270"/>
              </a:spcBef>
              <a:buChar char="○"/>
              <a:tabLst>
                <a:tab pos="977265" algn="l"/>
                <a:tab pos="977900" algn="l"/>
              </a:tabLst>
            </a:pP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Categorical </a:t>
            </a:r>
            <a:r>
              <a:rPr sz="1400" spc="15" dirty="0">
                <a:solidFill>
                  <a:srgbClr val="FFFFFF"/>
                </a:solidFill>
                <a:latin typeface="Arial"/>
                <a:cs typeface="Arial"/>
              </a:rPr>
              <a:t>attributes </a:t>
            </a:r>
            <a:r>
              <a:rPr sz="1400" spc="20" dirty="0">
                <a:solidFill>
                  <a:srgbClr val="FFFFFF"/>
                </a:solidFill>
                <a:latin typeface="Arial"/>
                <a:cs typeface="Arial"/>
              </a:rPr>
              <a:t>not</a:t>
            </a:r>
            <a:r>
              <a:rPr sz="1400" spc="-1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15" dirty="0">
                <a:solidFill>
                  <a:srgbClr val="FFFFFF"/>
                </a:solidFill>
                <a:latin typeface="Arial"/>
                <a:cs typeface="Arial"/>
              </a:rPr>
              <a:t>affected.</a:t>
            </a:r>
            <a:endParaRPr sz="1400">
              <a:latin typeface="Arial"/>
              <a:cs typeface="Arial"/>
            </a:endParaRPr>
          </a:p>
          <a:p>
            <a:pPr marL="520700" marR="300355" indent="-367030">
              <a:lnSpc>
                <a:spcPts val="2480"/>
              </a:lnSpc>
              <a:spcBef>
                <a:spcPts val="70"/>
              </a:spcBef>
              <a:buFont typeface="Arial"/>
              <a:buChar char="●"/>
              <a:tabLst>
                <a:tab pos="520065" algn="l"/>
                <a:tab pos="520700" algn="l"/>
              </a:tabLst>
            </a:pPr>
            <a:r>
              <a:rPr sz="1800" b="1" spc="-80" dirty="0">
                <a:solidFill>
                  <a:srgbClr val="FFFFFF"/>
                </a:solidFill>
                <a:latin typeface="Arial"/>
                <a:cs typeface="Arial"/>
              </a:rPr>
              <a:t>Binary</a:t>
            </a:r>
            <a:r>
              <a:rPr sz="18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→</a:t>
            </a:r>
            <a:r>
              <a:rPr sz="18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reduces</a:t>
            </a:r>
            <a:r>
              <a:rPr sz="1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30" dirty="0">
                <a:solidFill>
                  <a:srgbClr val="FFFFFF"/>
                </a:solidFill>
                <a:latin typeface="Arial"/>
                <a:cs typeface="Arial"/>
              </a:rPr>
              <a:t>this</a:t>
            </a:r>
            <a:r>
              <a:rPr sz="18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number</a:t>
            </a:r>
            <a:r>
              <a:rPr sz="18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6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1800" b="1" spc="-89" baseline="30092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spc="-6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1800" spc="-55" dirty="0">
                <a:solidFill>
                  <a:srgbClr val="FFFFFF"/>
                </a:solidFill>
                <a:latin typeface="Arial"/>
                <a:cs typeface="Arial"/>
              </a:rPr>
              <a:t> e.g.,</a:t>
            </a:r>
            <a:r>
              <a:rPr sz="1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1800" spc="-15" baseline="30092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=4</a:t>
            </a:r>
            <a:r>
              <a:rPr sz="18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5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18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binarisation</a:t>
            </a:r>
            <a:r>
              <a:rPr sz="1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7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8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our</a:t>
            </a:r>
            <a:r>
              <a:rPr sz="18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toy 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example.</a:t>
            </a:r>
            <a:endParaRPr sz="1800">
              <a:latin typeface="Arial"/>
              <a:cs typeface="Arial"/>
            </a:endParaRPr>
          </a:p>
          <a:p>
            <a:pPr marL="2043430" marR="43180" indent="-1980564">
              <a:lnSpc>
                <a:spcPct val="114599"/>
              </a:lnSpc>
              <a:spcBef>
                <a:spcPts val="1435"/>
              </a:spcBef>
            </a:pPr>
            <a:r>
              <a:rPr sz="1800" b="1" spc="-65" dirty="0">
                <a:solidFill>
                  <a:srgbClr val="FFFFFF"/>
                </a:solidFill>
                <a:latin typeface="Arial"/>
                <a:cs typeface="Arial"/>
              </a:rPr>
              <a:t>Sparsity problem </a:t>
            </a:r>
            <a:r>
              <a:rPr sz="1800" spc="-110" dirty="0">
                <a:solidFill>
                  <a:srgbClr val="FFFFFF"/>
                </a:solidFill>
                <a:latin typeface="Arial"/>
                <a:cs typeface="Arial"/>
              </a:rPr>
              <a:t>--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11 numerical features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yield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r>
              <a:rPr sz="1800" spc="7" baseline="30092" dirty="0">
                <a:solidFill>
                  <a:srgbClr val="FFFFFF"/>
                </a:solidFill>
                <a:latin typeface="Arial"/>
                <a:cs typeface="Arial"/>
              </a:rPr>
              <a:t>11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=</a:t>
            </a:r>
            <a:r>
              <a:rPr sz="1800" b="1" spc="5" dirty="0">
                <a:solidFill>
                  <a:srgbClr val="FFFFFF"/>
                </a:solidFill>
                <a:latin typeface="Arial"/>
                <a:cs typeface="Arial"/>
              </a:rPr>
              <a:t>4,194,304 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hyper-rectangles 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1800" baseline="30092" dirty="0">
                <a:solidFill>
                  <a:srgbClr val="FFFFFF"/>
                </a:solidFill>
                <a:latin typeface="Arial"/>
                <a:cs typeface="Arial"/>
              </a:rPr>
              <a:t>11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=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2,048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binary</a:t>
            </a:r>
            <a:r>
              <a:rPr sz="1800" spc="-1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encodings.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60925" y="565714"/>
            <a:ext cx="7969884" cy="4921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000" spc="65" dirty="0"/>
              <a:t>Interpretable </a:t>
            </a:r>
            <a:r>
              <a:rPr sz="3000" spc="80" dirty="0"/>
              <a:t>Representation: </a:t>
            </a:r>
            <a:r>
              <a:rPr sz="3000" spc="-145" dirty="0"/>
              <a:t>(Q)</a:t>
            </a:r>
            <a:r>
              <a:rPr sz="3000" spc="-190" dirty="0"/>
              <a:t> </a:t>
            </a:r>
            <a:r>
              <a:rPr sz="3050" i="1" spc="190" dirty="0">
                <a:latin typeface="Palatino Linotype"/>
                <a:cs typeface="Palatino Linotype"/>
              </a:rPr>
              <a:t>Complexity</a:t>
            </a:r>
            <a:endParaRPr sz="3050">
              <a:latin typeface="Palatino Linotype"/>
              <a:cs typeface="Palatino Linotype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51449" y="1513700"/>
            <a:ext cx="7910195" cy="968375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379095" indent="-367030">
              <a:lnSpc>
                <a:spcPct val="100000"/>
              </a:lnSpc>
              <a:spcBef>
                <a:spcPts val="415"/>
              </a:spcBef>
              <a:buChar char="●"/>
              <a:tabLst>
                <a:tab pos="379095" algn="l"/>
                <a:tab pos="379730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Imagine </a:t>
            </a:r>
            <a:r>
              <a:rPr sz="1800" spc="30" dirty="0">
                <a:solidFill>
                  <a:srgbClr val="FFFFFF"/>
                </a:solidFill>
                <a:latin typeface="Arial"/>
                <a:cs typeface="Arial"/>
              </a:rPr>
              <a:t>this is 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1800" b="1" spc="-55" dirty="0">
                <a:solidFill>
                  <a:srgbClr val="FFFFFF"/>
                </a:solidFill>
                <a:latin typeface="Arial"/>
                <a:cs typeface="Arial"/>
              </a:rPr>
              <a:t>sample </a:t>
            </a:r>
            <a:r>
              <a:rPr sz="1800" b="1" spc="-85" dirty="0">
                <a:solidFill>
                  <a:srgbClr val="FFFFFF"/>
                </a:solidFill>
                <a:latin typeface="Arial"/>
                <a:cs typeface="Arial"/>
              </a:rPr>
              <a:t>around </a:t>
            </a: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800" b="1" spc="-60" dirty="0">
                <a:solidFill>
                  <a:srgbClr val="FFFFFF"/>
                </a:solidFill>
                <a:latin typeface="Arial"/>
                <a:cs typeface="Arial"/>
              </a:rPr>
              <a:t>explained </a:t>
            </a: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data</a:t>
            </a:r>
            <a:r>
              <a:rPr sz="1800" b="1" spc="-2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point</a:t>
            </a:r>
            <a:r>
              <a:rPr sz="1800" spc="-4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1800">
              <a:latin typeface="Arial"/>
              <a:cs typeface="Arial"/>
            </a:endParaRPr>
          </a:p>
          <a:p>
            <a:pPr marL="379095" indent="-367030">
              <a:lnSpc>
                <a:spcPct val="100000"/>
              </a:lnSpc>
              <a:spcBef>
                <a:spcPts val="315"/>
              </a:spcBef>
              <a:buChar char="●"/>
              <a:tabLst>
                <a:tab pos="379095" algn="l"/>
                <a:tab pos="379730" algn="l"/>
              </a:tabLst>
            </a:pPr>
            <a:r>
              <a:rPr sz="1800" spc="-35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colour </a:t>
            </a:r>
            <a:r>
              <a:rPr sz="1800" spc="70" dirty="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markers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encodes 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1800" b="1" spc="-60" dirty="0">
                <a:solidFill>
                  <a:srgbClr val="FFFFFF"/>
                </a:solidFill>
                <a:latin typeface="Arial"/>
                <a:cs typeface="Arial"/>
              </a:rPr>
              <a:t>class </a:t>
            </a:r>
            <a:r>
              <a:rPr sz="1800" b="1" spc="-55" dirty="0">
                <a:solidFill>
                  <a:srgbClr val="FFFFFF"/>
                </a:solidFill>
                <a:latin typeface="Arial"/>
                <a:cs typeface="Arial"/>
              </a:rPr>
              <a:t>predicted </a:t>
            </a:r>
            <a:r>
              <a:rPr sz="1800" b="1" spc="-100" dirty="0">
                <a:solidFill>
                  <a:srgbClr val="FFFFFF"/>
                </a:solidFill>
                <a:latin typeface="Arial"/>
                <a:cs typeface="Arial"/>
              </a:rPr>
              <a:t>by </a:t>
            </a:r>
            <a:r>
              <a:rPr sz="1800" b="1" spc="-40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1800" b="1" spc="-55" dirty="0">
                <a:solidFill>
                  <a:srgbClr val="FFFFFF"/>
                </a:solidFill>
                <a:latin typeface="Arial"/>
                <a:cs typeface="Arial"/>
              </a:rPr>
              <a:t>black</a:t>
            </a:r>
            <a:r>
              <a:rPr sz="1800" b="1" spc="-3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65" dirty="0">
                <a:solidFill>
                  <a:srgbClr val="FFFFFF"/>
                </a:solidFill>
                <a:latin typeface="Arial"/>
                <a:cs typeface="Arial"/>
              </a:rPr>
              <a:t>box</a:t>
            </a:r>
            <a:r>
              <a:rPr sz="1800" spc="-6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1800">
              <a:latin typeface="Arial"/>
              <a:cs typeface="Arial"/>
            </a:endParaRPr>
          </a:p>
          <a:p>
            <a:pPr marL="379095" indent="-367030">
              <a:lnSpc>
                <a:spcPct val="100000"/>
              </a:lnSpc>
              <a:spcBef>
                <a:spcPts val="315"/>
              </a:spcBef>
              <a:buFont typeface="Arial"/>
              <a:buChar char="●"/>
              <a:tabLst>
                <a:tab pos="379095" algn="l"/>
                <a:tab pos="379730" algn="l"/>
              </a:tabLst>
            </a:pPr>
            <a:r>
              <a:rPr sz="1800" b="1" spc="-60" dirty="0">
                <a:solidFill>
                  <a:srgbClr val="FFFFFF"/>
                </a:solidFill>
                <a:latin typeface="Arial"/>
                <a:cs typeface="Arial"/>
              </a:rPr>
              <a:t>Pure </a:t>
            </a:r>
            <a:r>
              <a:rPr sz="1800" b="1" spc="-50" dirty="0">
                <a:solidFill>
                  <a:srgbClr val="FFFFFF"/>
                </a:solidFill>
                <a:latin typeface="Arial"/>
                <a:cs typeface="Arial"/>
              </a:rPr>
              <a:t>hyper-rectangles 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imply 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good approximation </a:t>
            </a:r>
            <a:r>
              <a:rPr sz="1800" spc="7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800" spc="-3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black-box 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boundary.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60925" y="573259"/>
            <a:ext cx="7150734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65" dirty="0"/>
              <a:t>Interpretable </a:t>
            </a:r>
            <a:r>
              <a:rPr sz="3000" spc="80" dirty="0"/>
              <a:t>Representation: </a:t>
            </a:r>
            <a:r>
              <a:rPr sz="3000" spc="-20" dirty="0"/>
              <a:t>(</a:t>
            </a:r>
            <a:r>
              <a:rPr sz="3000" spc="-20" dirty="0">
                <a:latin typeface="MS PMincho"/>
                <a:cs typeface="MS PMincho"/>
              </a:rPr>
              <a:t>★</a:t>
            </a:r>
            <a:r>
              <a:rPr sz="3000" spc="-20" dirty="0"/>
              <a:t>)</a:t>
            </a:r>
            <a:r>
              <a:rPr sz="3000" spc="-195" dirty="0"/>
              <a:t> </a:t>
            </a:r>
            <a:r>
              <a:rPr sz="3000" spc="60" dirty="0"/>
              <a:t>Purity</a:t>
            </a:r>
            <a:endParaRPr sz="3000">
              <a:latin typeface="MS PMincho"/>
              <a:cs typeface="MS PMincho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271225" y="2638049"/>
            <a:ext cx="2666501" cy="2505450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878837" y="3756187"/>
            <a:ext cx="740410" cy="430530"/>
          </a:xfrm>
          <a:custGeom>
            <a:avLst/>
            <a:gdLst/>
            <a:ahLst/>
            <a:cxnLst/>
            <a:rect l="l" t="t" r="r" b="b"/>
            <a:pathLst>
              <a:path w="740409" h="430529">
                <a:moveTo>
                  <a:pt x="524699" y="430199"/>
                </a:moveTo>
                <a:lnTo>
                  <a:pt x="524699" y="322649"/>
                </a:lnTo>
                <a:lnTo>
                  <a:pt x="0" y="322649"/>
                </a:lnTo>
                <a:lnTo>
                  <a:pt x="0" y="107549"/>
                </a:lnTo>
                <a:lnTo>
                  <a:pt x="524699" y="107549"/>
                </a:lnTo>
                <a:lnTo>
                  <a:pt x="524699" y="0"/>
                </a:lnTo>
                <a:lnTo>
                  <a:pt x="739799" y="215099"/>
                </a:lnTo>
                <a:lnTo>
                  <a:pt x="524699" y="430199"/>
                </a:lnTo>
                <a:close/>
              </a:path>
            </a:pathLst>
          </a:custGeom>
          <a:solidFill>
            <a:srgbClr val="CED8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878837" y="3756187"/>
            <a:ext cx="740410" cy="430530"/>
          </a:xfrm>
          <a:custGeom>
            <a:avLst/>
            <a:gdLst/>
            <a:ahLst/>
            <a:cxnLst/>
            <a:rect l="l" t="t" r="r" b="b"/>
            <a:pathLst>
              <a:path w="740409" h="430529">
                <a:moveTo>
                  <a:pt x="0" y="107549"/>
                </a:moveTo>
                <a:lnTo>
                  <a:pt x="524699" y="107549"/>
                </a:lnTo>
                <a:lnTo>
                  <a:pt x="524699" y="0"/>
                </a:lnTo>
                <a:lnTo>
                  <a:pt x="739799" y="215099"/>
                </a:lnTo>
                <a:lnTo>
                  <a:pt x="524699" y="430199"/>
                </a:lnTo>
                <a:lnTo>
                  <a:pt x="524699" y="322649"/>
                </a:lnTo>
                <a:lnTo>
                  <a:pt x="0" y="322649"/>
                </a:lnTo>
                <a:lnTo>
                  <a:pt x="0" y="107549"/>
                </a:lnTo>
                <a:close/>
              </a:path>
            </a:pathLst>
          </a:custGeom>
          <a:ln w="9524">
            <a:solidFill>
              <a:srgbClr val="004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618650" y="2638050"/>
            <a:ext cx="2525349" cy="2505449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472537" y="3756199"/>
            <a:ext cx="740410" cy="430530"/>
          </a:xfrm>
          <a:custGeom>
            <a:avLst/>
            <a:gdLst/>
            <a:ahLst/>
            <a:cxnLst/>
            <a:rect l="l" t="t" r="r" b="b"/>
            <a:pathLst>
              <a:path w="740410" h="430529">
                <a:moveTo>
                  <a:pt x="524699" y="430199"/>
                </a:moveTo>
                <a:lnTo>
                  <a:pt x="524699" y="322649"/>
                </a:lnTo>
                <a:lnTo>
                  <a:pt x="0" y="322649"/>
                </a:lnTo>
                <a:lnTo>
                  <a:pt x="0" y="107549"/>
                </a:lnTo>
                <a:lnTo>
                  <a:pt x="524699" y="107549"/>
                </a:lnTo>
                <a:lnTo>
                  <a:pt x="524699" y="0"/>
                </a:lnTo>
                <a:lnTo>
                  <a:pt x="739799" y="215099"/>
                </a:lnTo>
                <a:lnTo>
                  <a:pt x="524699" y="430199"/>
                </a:lnTo>
                <a:close/>
              </a:path>
            </a:pathLst>
          </a:custGeom>
          <a:solidFill>
            <a:srgbClr val="CED8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472537" y="3756199"/>
            <a:ext cx="740410" cy="430530"/>
          </a:xfrm>
          <a:custGeom>
            <a:avLst/>
            <a:gdLst/>
            <a:ahLst/>
            <a:cxnLst/>
            <a:rect l="l" t="t" r="r" b="b"/>
            <a:pathLst>
              <a:path w="740410" h="430529">
                <a:moveTo>
                  <a:pt x="0" y="107549"/>
                </a:moveTo>
                <a:lnTo>
                  <a:pt x="524699" y="107549"/>
                </a:lnTo>
                <a:lnTo>
                  <a:pt x="524699" y="0"/>
                </a:lnTo>
                <a:lnTo>
                  <a:pt x="739799" y="215099"/>
                </a:lnTo>
                <a:lnTo>
                  <a:pt x="524699" y="430199"/>
                </a:lnTo>
                <a:lnTo>
                  <a:pt x="524699" y="322649"/>
                </a:lnTo>
                <a:lnTo>
                  <a:pt x="0" y="322649"/>
                </a:lnTo>
                <a:lnTo>
                  <a:pt x="0" y="107549"/>
                </a:lnTo>
                <a:close/>
              </a:path>
            </a:pathLst>
          </a:custGeom>
          <a:ln w="9524">
            <a:solidFill>
              <a:srgbClr val="004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2638062"/>
            <a:ext cx="2590301" cy="2505437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60925" y="1553705"/>
            <a:ext cx="6973570" cy="1128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Purity</a:t>
            </a:r>
            <a:r>
              <a:rPr sz="1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score</a:t>
            </a:r>
            <a:r>
              <a:rPr sz="18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weighted</a:t>
            </a:r>
            <a:r>
              <a:rPr sz="1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by</a:t>
            </a:r>
            <a:r>
              <a:rPr sz="18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8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number</a:t>
            </a:r>
            <a:r>
              <a:rPr sz="1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7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8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instances</a:t>
            </a:r>
            <a:r>
              <a:rPr sz="1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8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each</a:t>
            </a:r>
            <a:r>
              <a:rPr sz="18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partition: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600">
              <a:latin typeface="Arial"/>
              <a:cs typeface="Arial"/>
            </a:endParaRPr>
          </a:p>
          <a:p>
            <a:pPr marL="469900" indent="-367030">
              <a:lnSpc>
                <a:spcPct val="100000"/>
              </a:lnSpc>
              <a:buChar char="●"/>
              <a:tabLst>
                <a:tab pos="469265" algn="l"/>
                <a:tab pos="469900" algn="l"/>
              </a:tabLst>
            </a:pP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crisp </a:t>
            </a:r>
            <a:r>
              <a:rPr sz="1800" spc="25" dirty="0">
                <a:solidFill>
                  <a:srgbClr val="FFFFFF"/>
                </a:solidFill>
                <a:latin typeface="Arial"/>
                <a:cs typeface="Arial"/>
              </a:rPr>
              <a:t>classiﬁcation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→ </a:t>
            </a:r>
            <a:r>
              <a:rPr sz="1800" b="1" spc="-85" dirty="0">
                <a:solidFill>
                  <a:srgbClr val="FFFFFF"/>
                </a:solidFill>
                <a:latin typeface="Arial"/>
                <a:cs typeface="Arial"/>
              </a:rPr>
              <a:t>Gini</a:t>
            </a:r>
            <a:r>
              <a:rPr sz="1800" b="1" spc="-2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Index/Impurity</a:t>
            </a:r>
            <a:r>
              <a:rPr sz="1800" spc="-45" dirty="0">
                <a:solidFill>
                  <a:srgbClr val="FFFFFF"/>
                </a:solidFill>
                <a:latin typeface="Arial"/>
                <a:cs typeface="Arial"/>
              </a:rPr>
              <a:t>;</a:t>
            </a:r>
            <a:endParaRPr sz="1800">
              <a:latin typeface="Arial"/>
              <a:cs typeface="Arial"/>
            </a:endParaRPr>
          </a:p>
          <a:p>
            <a:pPr marL="469900" indent="-367030">
              <a:lnSpc>
                <a:spcPct val="100000"/>
              </a:lnSpc>
              <a:spcBef>
                <a:spcPts val="315"/>
              </a:spcBef>
              <a:buChar char="●"/>
              <a:tabLst>
                <a:tab pos="469265" algn="l"/>
                <a:tab pos="469900" algn="l"/>
              </a:tabLst>
            </a:pP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probabilistic </a:t>
            </a:r>
            <a:r>
              <a:rPr sz="1800" spc="25" dirty="0">
                <a:solidFill>
                  <a:srgbClr val="FFFFFF"/>
                </a:solidFill>
                <a:latin typeface="Arial"/>
                <a:cs typeface="Arial"/>
              </a:rPr>
              <a:t>classiﬁcation 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or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regression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→ </a:t>
            </a:r>
            <a:r>
              <a:rPr sz="1800" b="1" spc="-25" dirty="0">
                <a:solidFill>
                  <a:srgbClr val="FFFFFF"/>
                </a:solidFill>
                <a:latin typeface="Arial"/>
                <a:cs typeface="Arial"/>
              </a:rPr>
              <a:t>Mean</a:t>
            </a:r>
            <a:r>
              <a:rPr sz="1800" b="1" spc="-3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75" dirty="0">
                <a:solidFill>
                  <a:srgbClr val="FFFFFF"/>
                </a:solidFill>
                <a:latin typeface="Arial"/>
                <a:cs typeface="Arial"/>
              </a:rPr>
              <a:t>Squared </a:t>
            </a:r>
            <a:r>
              <a:rPr sz="1800" b="1" spc="-80" dirty="0">
                <a:solidFill>
                  <a:srgbClr val="FFFFFF"/>
                </a:solidFill>
                <a:latin typeface="Arial"/>
                <a:cs typeface="Arial"/>
              </a:rPr>
              <a:t>Error</a:t>
            </a:r>
            <a:r>
              <a:rPr sz="1800" spc="-8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60925" y="573259"/>
            <a:ext cx="7150734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65" dirty="0"/>
              <a:t>Interpretable </a:t>
            </a:r>
            <a:r>
              <a:rPr sz="3000" spc="80" dirty="0"/>
              <a:t>Representation: </a:t>
            </a:r>
            <a:r>
              <a:rPr sz="3000" spc="-20" dirty="0"/>
              <a:t>(</a:t>
            </a:r>
            <a:r>
              <a:rPr sz="3000" spc="-20" dirty="0">
                <a:latin typeface="MS PMincho"/>
                <a:cs typeface="MS PMincho"/>
              </a:rPr>
              <a:t>★</a:t>
            </a:r>
            <a:r>
              <a:rPr sz="3000" spc="-20" dirty="0"/>
              <a:t>)</a:t>
            </a:r>
            <a:r>
              <a:rPr sz="3000" spc="-195" dirty="0"/>
              <a:t> </a:t>
            </a:r>
            <a:r>
              <a:rPr sz="3000" spc="60" dirty="0"/>
              <a:t>Purity</a:t>
            </a:r>
            <a:endParaRPr sz="3000">
              <a:latin typeface="MS PMincho"/>
              <a:cs typeface="MS PMincho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271225" y="2638049"/>
            <a:ext cx="2666501" cy="2505450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878837" y="3756187"/>
            <a:ext cx="740410" cy="430530"/>
          </a:xfrm>
          <a:custGeom>
            <a:avLst/>
            <a:gdLst/>
            <a:ahLst/>
            <a:cxnLst/>
            <a:rect l="l" t="t" r="r" b="b"/>
            <a:pathLst>
              <a:path w="740409" h="430529">
                <a:moveTo>
                  <a:pt x="524699" y="430199"/>
                </a:moveTo>
                <a:lnTo>
                  <a:pt x="524699" y="322649"/>
                </a:lnTo>
                <a:lnTo>
                  <a:pt x="0" y="322649"/>
                </a:lnTo>
                <a:lnTo>
                  <a:pt x="0" y="107549"/>
                </a:lnTo>
                <a:lnTo>
                  <a:pt x="524699" y="107549"/>
                </a:lnTo>
                <a:lnTo>
                  <a:pt x="524699" y="0"/>
                </a:lnTo>
                <a:lnTo>
                  <a:pt x="739799" y="215099"/>
                </a:lnTo>
                <a:lnTo>
                  <a:pt x="524699" y="430199"/>
                </a:lnTo>
                <a:close/>
              </a:path>
            </a:pathLst>
          </a:custGeom>
          <a:solidFill>
            <a:srgbClr val="CED8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878837" y="3756187"/>
            <a:ext cx="740410" cy="430530"/>
          </a:xfrm>
          <a:custGeom>
            <a:avLst/>
            <a:gdLst/>
            <a:ahLst/>
            <a:cxnLst/>
            <a:rect l="l" t="t" r="r" b="b"/>
            <a:pathLst>
              <a:path w="740409" h="430529">
                <a:moveTo>
                  <a:pt x="0" y="107549"/>
                </a:moveTo>
                <a:lnTo>
                  <a:pt x="524699" y="107549"/>
                </a:lnTo>
                <a:lnTo>
                  <a:pt x="524699" y="0"/>
                </a:lnTo>
                <a:lnTo>
                  <a:pt x="739799" y="215099"/>
                </a:lnTo>
                <a:lnTo>
                  <a:pt x="524699" y="430199"/>
                </a:lnTo>
                <a:lnTo>
                  <a:pt x="524699" y="322649"/>
                </a:lnTo>
                <a:lnTo>
                  <a:pt x="0" y="322649"/>
                </a:lnTo>
                <a:lnTo>
                  <a:pt x="0" y="107549"/>
                </a:lnTo>
                <a:close/>
              </a:path>
            </a:pathLst>
          </a:custGeom>
          <a:ln w="9524">
            <a:solidFill>
              <a:srgbClr val="004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618650" y="2638050"/>
            <a:ext cx="2525349" cy="2505449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472537" y="3756199"/>
            <a:ext cx="740410" cy="430530"/>
          </a:xfrm>
          <a:custGeom>
            <a:avLst/>
            <a:gdLst/>
            <a:ahLst/>
            <a:cxnLst/>
            <a:rect l="l" t="t" r="r" b="b"/>
            <a:pathLst>
              <a:path w="740410" h="430529">
                <a:moveTo>
                  <a:pt x="524699" y="430199"/>
                </a:moveTo>
                <a:lnTo>
                  <a:pt x="524699" y="322649"/>
                </a:lnTo>
                <a:lnTo>
                  <a:pt x="0" y="322649"/>
                </a:lnTo>
                <a:lnTo>
                  <a:pt x="0" y="107549"/>
                </a:lnTo>
                <a:lnTo>
                  <a:pt x="524699" y="107549"/>
                </a:lnTo>
                <a:lnTo>
                  <a:pt x="524699" y="0"/>
                </a:lnTo>
                <a:lnTo>
                  <a:pt x="739799" y="215099"/>
                </a:lnTo>
                <a:lnTo>
                  <a:pt x="524699" y="430199"/>
                </a:lnTo>
                <a:close/>
              </a:path>
            </a:pathLst>
          </a:custGeom>
          <a:solidFill>
            <a:srgbClr val="CED8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472537" y="3756199"/>
            <a:ext cx="740410" cy="430530"/>
          </a:xfrm>
          <a:custGeom>
            <a:avLst/>
            <a:gdLst/>
            <a:ahLst/>
            <a:cxnLst/>
            <a:rect l="l" t="t" r="r" b="b"/>
            <a:pathLst>
              <a:path w="740410" h="430529">
                <a:moveTo>
                  <a:pt x="0" y="107549"/>
                </a:moveTo>
                <a:lnTo>
                  <a:pt x="524699" y="107549"/>
                </a:lnTo>
                <a:lnTo>
                  <a:pt x="524699" y="0"/>
                </a:lnTo>
                <a:lnTo>
                  <a:pt x="739799" y="215099"/>
                </a:lnTo>
                <a:lnTo>
                  <a:pt x="524699" y="430199"/>
                </a:lnTo>
                <a:lnTo>
                  <a:pt x="524699" y="322649"/>
                </a:lnTo>
                <a:lnTo>
                  <a:pt x="0" y="322649"/>
                </a:lnTo>
                <a:lnTo>
                  <a:pt x="0" y="107549"/>
                </a:lnTo>
                <a:close/>
              </a:path>
            </a:pathLst>
          </a:custGeom>
          <a:ln w="9524">
            <a:solidFill>
              <a:srgbClr val="004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2638062"/>
            <a:ext cx="2590301" cy="2505437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0" y="0"/>
                </a:moveTo>
                <a:lnTo>
                  <a:pt x="9143999" y="0"/>
                </a:lnTo>
                <a:lnTo>
                  <a:pt x="9143999" y="5143499"/>
                </a:lnTo>
                <a:lnTo>
                  <a:pt x="0" y="5143499"/>
                </a:lnTo>
                <a:lnTo>
                  <a:pt x="0" y="0"/>
                </a:lnTo>
                <a:close/>
              </a:path>
            </a:pathLst>
          </a:custGeom>
          <a:solidFill>
            <a:srgbClr val="0051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359601" y="2817463"/>
            <a:ext cx="424815" cy="0"/>
          </a:xfrm>
          <a:custGeom>
            <a:avLst/>
            <a:gdLst/>
            <a:ahLst/>
            <a:cxnLst/>
            <a:rect l="l" t="t" r="r" b="b"/>
            <a:pathLst>
              <a:path w="424814">
                <a:moveTo>
                  <a:pt x="0" y="0"/>
                </a:moveTo>
                <a:lnTo>
                  <a:pt x="424799" y="0"/>
                </a:lnTo>
              </a:path>
            </a:pathLst>
          </a:custGeom>
          <a:ln w="38099">
            <a:solidFill>
              <a:srgbClr val="039BE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884120" y="1082791"/>
            <a:ext cx="5406390" cy="149034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678815" marR="5080" indent="-666750">
              <a:lnSpc>
                <a:spcPct val="100299"/>
              </a:lnSpc>
              <a:spcBef>
                <a:spcPts val="80"/>
              </a:spcBef>
            </a:pPr>
            <a:r>
              <a:rPr spc="80" dirty="0"/>
              <a:t>Modular</a:t>
            </a:r>
            <a:r>
              <a:rPr spc="-90" dirty="0"/>
              <a:t> </a:t>
            </a:r>
            <a:r>
              <a:rPr spc="125" dirty="0"/>
              <a:t>Surrogate  </a:t>
            </a:r>
            <a:r>
              <a:rPr spc="150" dirty="0"/>
              <a:t>Explainability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0925" y="573259"/>
            <a:ext cx="840930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65" dirty="0"/>
              <a:t>Interpretable </a:t>
            </a:r>
            <a:r>
              <a:rPr sz="3000" spc="80" dirty="0"/>
              <a:t>Representation: </a:t>
            </a:r>
            <a:r>
              <a:rPr sz="3000" spc="45" dirty="0"/>
              <a:t>(T)</a:t>
            </a:r>
            <a:r>
              <a:rPr sz="3000" spc="-150" dirty="0"/>
              <a:t> </a:t>
            </a:r>
            <a:r>
              <a:rPr sz="3000" spc="85" dirty="0"/>
              <a:t>Discretisation</a:t>
            </a:r>
            <a:endParaRPr sz="3000"/>
          </a:p>
        </p:txBody>
      </p:sp>
      <p:sp>
        <p:nvSpPr>
          <p:cNvPr id="3" name="object 3"/>
          <p:cNvSpPr/>
          <p:nvPr/>
        </p:nvSpPr>
        <p:spPr>
          <a:xfrm>
            <a:off x="2459062" y="1296525"/>
            <a:ext cx="3694571" cy="3694571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025756" y="1803875"/>
            <a:ext cx="710750" cy="308615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954750" y="1884825"/>
            <a:ext cx="710750" cy="310949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020993" y="4128825"/>
            <a:ext cx="720261" cy="310949"/>
          </a:xfrm>
          <a:prstGeom prst="rect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950000" y="4127925"/>
            <a:ext cx="720249" cy="312736"/>
          </a:xfrm>
          <a:prstGeom prst="rect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93954" y="2870150"/>
            <a:ext cx="1251824" cy="54732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0925" y="573259"/>
            <a:ext cx="814006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65" dirty="0"/>
              <a:t>Interpretable </a:t>
            </a:r>
            <a:r>
              <a:rPr sz="3000" spc="80" dirty="0"/>
              <a:t>Representation: </a:t>
            </a:r>
            <a:r>
              <a:rPr sz="3000" spc="45" dirty="0"/>
              <a:t>(T)</a:t>
            </a:r>
            <a:r>
              <a:rPr sz="3000" spc="-225" dirty="0"/>
              <a:t> </a:t>
            </a:r>
            <a:r>
              <a:rPr sz="3000" spc="120" dirty="0"/>
              <a:t>Binarisation</a:t>
            </a:r>
            <a:endParaRPr sz="3000"/>
          </a:p>
        </p:txBody>
      </p:sp>
      <p:sp>
        <p:nvSpPr>
          <p:cNvPr id="3" name="object 3"/>
          <p:cNvSpPr/>
          <p:nvPr/>
        </p:nvSpPr>
        <p:spPr>
          <a:xfrm>
            <a:off x="2459062" y="1296525"/>
            <a:ext cx="3694571" cy="3694571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88449" y="2914399"/>
            <a:ext cx="2270625" cy="458824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975015" y="1819653"/>
            <a:ext cx="1390028" cy="267049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716673" y="1912099"/>
            <a:ext cx="1171731" cy="1171731"/>
          </a:xfrm>
          <a:prstGeom prst="rect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826188" y="3268949"/>
            <a:ext cx="1171731" cy="1171731"/>
          </a:xfrm>
          <a:prstGeom prst="rect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365049" y="4173637"/>
            <a:ext cx="1390025" cy="267049"/>
          </a:xfrm>
          <a:prstGeom prst="rect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0925" y="573259"/>
            <a:ext cx="265684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10" dirty="0"/>
              <a:t>Data</a:t>
            </a:r>
            <a:r>
              <a:rPr sz="3000" spc="-60" dirty="0"/>
              <a:t> </a:t>
            </a:r>
            <a:r>
              <a:rPr sz="3000" spc="110" dirty="0"/>
              <a:t>Sampling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460925" y="1553705"/>
            <a:ext cx="13868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Sample</a:t>
            </a:r>
            <a:r>
              <a:rPr sz="18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25" dirty="0">
                <a:solidFill>
                  <a:srgbClr val="FFFFFF"/>
                </a:solidFill>
                <a:latin typeface="Arial"/>
                <a:cs typeface="Arial"/>
              </a:rPr>
              <a:t>from: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47892" y="2026336"/>
            <a:ext cx="1782445" cy="5778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8125" marR="5080" indent="-226060">
              <a:lnSpc>
                <a:spcPct val="113300"/>
              </a:lnSpc>
              <a:spcBef>
                <a:spcPts val="100"/>
              </a:spcBef>
            </a:pPr>
            <a:r>
              <a:rPr sz="1600" b="1" spc="-60" dirty="0">
                <a:solidFill>
                  <a:srgbClr val="FFFFFF"/>
                </a:solidFill>
                <a:latin typeface="Arial"/>
                <a:cs typeface="Arial"/>
              </a:rPr>
              <a:t>binary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interpretable  representation</a:t>
            </a:r>
            <a:endParaRPr sz="16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6588" y="4362022"/>
            <a:ext cx="2707640" cy="5168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solidFill>
                  <a:srgbClr val="8BC34A"/>
                </a:solidFill>
                <a:latin typeface="Courier New"/>
                <a:cs typeface="Courier New"/>
              </a:rPr>
              <a:t>randint(low=0,</a:t>
            </a:r>
            <a:r>
              <a:rPr sz="1600" spc="-80" dirty="0">
                <a:solidFill>
                  <a:srgbClr val="8BC34A"/>
                </a:solidFill>
                <a:latin typeface="Courier New"/>
                <a:cs typeface="Courier New"/>
              </a:rPr>
              <a:t> </a:t>
            </a:r>
            <a:r>
              <a:rPr sz="1600" spc="-5" dirty="0">
                <a:solidFill>
                  <a:srgbClr val="8BC34A"/>
                </a:solidFill>
                <a:latin typeface="Courier New"/>
                <a:cs typeface="Courier New"/>
              </a:rPr>
              <a:t>high=</a:t>
            </a:r>
            <a:r>
              <a:rPr sz="1600" b="1" u="heavy" spc="-5" dirty="0">
                <a:solidFill>
                  <a:srgbClr val="8BC34A"/>
                </a:solidFill>
                <a:uFill>
                  <a:solidFill>
                    <a:srgbClr val="8BC34A"/>
                  </a:solidFill>
                </a:uFill>
                <a:latin typeface="Courier New"/>
                <a:cs typeface="Courier New"/>
              </a:rPr>
              <a:t>1</a:t>
            </a:r>
            <a:r>
              <a:rPr sz="1600" spc="-5" dirty="0">
                <a:solidFill>
                  <a:srgbClr val="8BC34A"/>
                </a:solidFill>
                <a:latin typeface="Courier New"/>
                <a:cs typeface="Courier New"/>
              </a:rPr>
              <a:t>,</a:t>
            </a:r>
            <a:endParaRPr sz="1600">
              <a:latin typeface="Courier New"/>
              <a:cs typeface="Courier New"/>
            </a:endParaRPr>
          </a:p>
          <a:p>
            <a:pPr marL="987425">
              <a:lnSpc>
                <a:spcPct val="100000"/>
              </a:lnSpc>
              <a:spcBef>
                <a:spcPts val="30"/>
              </a:spcBef>
            </a:pPr>
            <a:r>
              <a:rPr sz="1600" spc="-5" dirty="0">
                <a:solidFill>
                  <a:srgbClr val="8BC34A"/>
                </a:solidFill>
                <a:latin typeface="Courier New"/>
                <a:cs typeface="Courier New"/>
              </a:rPr>
              <a:t>shape=(3,</a:t>
            </a:r>
            <a:r>
              <a:rPr sz="1600" spc="-50" dirty="0">
                <a:solidFill>
                  <a:srgbClr val="8BC34A"/>
                </a:solidFill>
                <a:latin typeface="Courier New"/>
                <a:cs typeface="Courier New"/>
              </a:rPr>
              <a:t> </a:t>
            </a:r>
            <a:r>
              <a:rPr sz="1600" b="1" u="heavy" spc="-5" dirty="0">
                <a:solidFill>
                  <a:srgbClr val="8BC34A"/>
                </a:solidFill>
                <a:uFill>
                  <a:solidFill>
                    <a:srgbClr val="8BC34A"/>
                  </a:solidFill>
                </a:uFill>
                <a:latin typeface="Courier New"/>
                <a:cs typeface="Courier New"/>
              </a:rPr>
              <a:t>2</a:t>
            </a:r>
            <a:r>
              <a:rPr sz="1600" spc="-5" dirty="0">
                <a:solidFill>
                  <a:srgbClr val="8BC34A"/>
                </a:solidFill>
                <a:latin typeface="Courier New"/>
                <a:cs typeface="Courier New"/>
              </a:rPr>
              <a:t>))</a:t>
            </a:r>
            <a:endParaRPr sz="1600">
              <a:latin typeface="Courier New"/>
              <a:cs typeface="Courier Ne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595476" y="2026336"/>
            <a:ext cx="1950085" cy="5778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22580" marR="5080" indent="-309880">
              <a:lnSpc>
                <a:spcPct val="113300"/>
              </a:lnSpc>
              <a:spcBef>
                <a:spcPts val="100"/>
              </a:spcBef>
            </a:pPr>
            <a:r>
              <a:rPr sz="1600" b="1" spc="-45" dirty="0">
                <a:solidFill>
                  <a:srgbClr val="FFFFFF"/>
                </a:solidFill>
                <a:latin typeface="Arial"/>
                <a:cs typeface="Arial"/>
              </a:rPr>
              <a:t>discrete 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intermediate 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representation</a:t>
            </a:r>
            <a:endParaRPr sz="16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276884" y="2026336"/>
            <a:ext cx="1165860" cy="5778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3204" marR="5080" indent="-231140">
              <a:lnSpc>
                <a:spcPct val="113300"/>
              </a:lnSpc>
              <a:spcBef>
                <a:spcPts val="100"/>
              </a:spcBef>
            </a:pPr>
            <a:r>
              <a:rPr sz="1600" b="1" spc="-50" dirty="0">
                <a:solidFill>
                  <a:srgbClr val="FFFFFF"/>
                </a:solidFill>
                <a:latin typeface="Arial"/>
                <a:cs typeface="Arial"/>
              </a:rPr>
              <a:t>original</a:t>
            </a:r>
            <a:r>
              <a:rPr sz="1600" b="1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data  </a:t>
            </a:r>
            <a:r>
              <a:rPr sz="1600" spc="10" dirty="0">
                <a:solidFill>
                  <a:srgbClr val="FFFFFF"/>
                </a:solidFill>
                <a:latin typeface="Arial"/>
                <a:cs typeface="Arial"/>
              </a:rPr>
              <a:t>domain</a:t>
            </a:r>
            <a:endParaRPr sz="16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218288" y="4362022"/>
            <a:ext cx="2707640" cy="5168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solidFill>
                  <a:srgbClr val="8BC34A"/>
                </a:solidFill>
                <a:latin typeface="Courier New"/>
                <a:cs typeface="Courier New"/>
              </a:rPr>
              <a:t>randint(low=0,</a:t>
            </a:r>
            <a:r>
              <a:rPr sz="1600" spc="-80" dirty="0">
                <a:solidFill>
                  <a:srgbClr val="8BC34A"/>
                </a:solidFill>
                <a:latin typeface="Courier New"/>
                <a:cs typeface="Courier New"/>
              </a:rPr>
              <a:t> </a:t>
            </a:r>
            <a:r>
              <a:rPr sz="1600" spc="-5" dirty="0">
                <a:solidFill>
                  <a:srgbClr val="8BC34A"/>
                </a:solidFill>
                <a:latin typeface="Courier New"/>
                <a:cs typeface="Courier New"/>
              </a:rPr>
              <a:t>high=</a:t>
            </a:r>
            <a:r>
              <a:rPr sz="1600" b="1" u="heavy" spc="-5" dirty="0">
                <a:solidFill>
                  <a:srgbClr val="8BC34A"/>
                </a:solidFill>
                <a:uFill>
                  <a:solidFill>
                    <a:srgbClr val="8BC34A"/>
                  </a:solidFill>
                </a:uFill>
                <a:latin typeface="Courier New"/>
                <a:cs typeface="Courier New"/>
              </a:rPr>
              <a:t>3</a:t>
            </a:r>
            <a:r>
              <a:rPr sz="1600" spc="-5" dirty="0">
                <a:solidFill>
                  <a:srgbClr val="8BC34A"/>
                </a:solidFill>
                <a:latin typeface="Courier New"/>
                <a:cs typeface="Courier New"/>
              </a:rPr>
              <a:t>,</a:t>
            </a:r>
            <a:endParaRPr sz="1600">
              <a:latin typeface="Courier New"/>
              <a:cs typeface="Courier New"/>
            </a:endParaRPr>
          </a:p>
          <a:p>
            <a:pPr marL="987425">
              <a:lnSpc>
                <a:spcPct val="100000"/>
              </a:lnSpc>
              <a:spcBef>
                <a:spcPts val="30"/>
              </a:spcBef>
            </a:pPr>
            <a:r>
              <a:rPr sz="1600" spc="-5" dirty="0">
                <a:solidFill>
                  <a:srgbClr val="8BC34A"/>
                </a:solidFill>
                <a:latin typeface="Courier New"/>
                <a:cs typeface="Courier New"/>
              </a:rPr>
              <a:t>shape=(3,</a:t>
            </a:r>
            <a:r>
              <a:rPr sz="1600" spc="-50" dirty="0">
                <a:solidFill>
                  <a:srgbClr val="8BC34A"/>
                </a:solidFill>
                <a:latin typeface="Courier New"/>
                <a:cs typeface="Courier New"/>
              </a:rPr>
              <a:t> </a:t>
            </a:r>
            <a:r>
              <a:rPr sz="1600" b="1" u="heavy" spc="-5" dirty="0">
                <a:solidFill>
                  <a:srgbClr val="8BC34A"/>
                </a:solidFill>
                <a:uFill>
                  <a:solidFill>
                    <a:srgbClr val="8BC34A"/>
                  </a:solidFill>
                </a:uFill>
                <a:latin typeface="Courier New"/>
                <a:cs typeface="Courier New"/>
              </a:rPr>
              <a:t>2</a:t>
            </a:r>
            <a:r>
              <a:rPr sz="1600" spc="-5" dirty="0">
                <a:solidFill>
                  <a:srgbClr val="8BC34A"/>
                </a:solidFill>
                <a:latin typeface="Courier New"/>
                <a:cs typeface="Courier New"/>
              </a:rPr>
              <a:t>))</a:t>
            </a:r>
            <a:endParaRPr sz="1600">
              <a:latin typeface="Courier New"/>
              <a:cs typeface="Courier Ne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664735" y="4485847"/>
            <a:ext cx="39116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solidFill>
                  <a:srgbClr val="8BC34A"/>
                </a:solidFill>
                <a:latin typeface="Courier New"/>
                <a:cs typeface="Courier New"/>
              </a:rPr>
              <a:t>...</a:t>
            </a:r>
            <a:endParaRPr sz="1600">
              <a:latin typeface="Courier New"/>
              <a:cs typeface="Courier New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684736" y="2572525"/>
            <a:ext cx="1774524" cy="1774547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53036" y="2572525"/>
            <a:ext cx="1774523" cy="1774541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973037" y="2572533"/>
            <a:ext cx="1774523" cy="1774535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0925" y="573259"/>
            <a:ext cx="668337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10" dirty="0"/>
              <a:t>Data </a:t>
            </a:r>
            <a:r>
              <a:rPr sz="3000" spc="80" dirty="0"/>
              <a:t>Sampling: </a:t>
            </a:r>
            <a:r>
              <a:rPr sz="3000" spc="65" dirty="0"/>
              <a:t>Interpretable</a:t>
            </a:r>
            <a:r>
              <a:rPr sz="3000" spc="-114" dirty="0"/>
              <a:t> </a:t>
            </a:r>
            <a:r>
              <a:rPr sz="3000" spc="75" dirty="0"/>
              <a:t>(Binary)</a:t>
            </a:r>
            <a:endParaRPr sz="3000"/>
          </a:p>
        </p:txBody>
      </p:sp>
      <p:sp>
        <p:nvSpPr>
          <p:cNvPr id="3" name="object 3"/>
          <p:cNvSpPr/>
          <p:nvPr/>
        </p:nvSpPr>
        <p:spPr>
          <a:xfrm>
            <a:off x="3488300" y="4132250"/>
            <a:ext cx="2167405" cy="6359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588700" y="4132252"/>
            <a:ext cx="2167405" cy="6359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87894" y="4129600"/>
            <a:ext cx="2167405" cy="6412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822886" y="905000"/>
            <a:ext cx="3333473" cy="3333497"/>
          </a:xfrm>
          <a:prstGeom prst="rect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684149" y="1583925"/>
            <a:ext cx="1986280" cy="2489835"/>
          </a:xfrm>
          <a:custGeom>
            <a:avLst/>
            <a:gdLst/>
            <a:ahLst/>
            <a:cxnLst/>
            <a:rect l="l" t="t" r="r" b="b"/>
            <a:pathLst>
              <a:path w="1986279" h="2489835">
                <a:moveTo>
                  <a:pt x="206106" y="2489399"/>
                </a:moveTo>
                <a:lnTo>
                  <a:pt x="0" y="2489399"/>
                </a:lnTo>
                <a:lnTo>
                  <a:pt x="0" y="1021181"/>
                </a:lnTo>
                <a:lnTo>
                  <a:pt x="1349" y="972802"/>
                </a:lnTo>
                <a:lnTo>
                  <a:pt x="5350" y="925131"/>
                </a:lnTo>
                <a:lnTo>
                  <a:pt x="11930" y="878241"/>
                </a:lnTo>
                <a:lnTo>
                  <a:pt x="21017" y="832202"/>
                </a:lnTo>
                <a:lnTo>
                  <a:pt x="32540" y="787087"/>
                </a:lnTo>
                <a:lnTo>
                  <a:pt x="46426" y="742968"/>
                </a:lnTo>
                <a:lnTo>
                  <a:pt x="62603" y="699917"/>
                </a:lnTo>
                <a:lnTo>
                  <a:pt x="81000" y="658006"/>
                </a:lnTo>
                <a:lnTo>
                  <a:pt x="101544" y="617307"/>
                </a:lnTo>
                <a:lnTo>
                  <a:pt x="124164" y="577891"/>
                </a:lnTo>
                <a:lnTo>
                  <a:pt x="148787" y="539831"/>
                </a:lnTo>
                <a:lnTo>
                  <a:pt x="175341" y="503199"/>
                </a:lnTo>
                <a:lnTo>
                  <a:pt x="203755" y="468066"/>
                </a:lnTo>
                <a:lnTo>
                  <a:pt x="233957" y="434505"/>
                </a:lnTo>
                <a:lnTo>
                  <a:pt x="265874" y="402588"/>
                </a:lnTo>
                <a:lnTo>
                  <a:pt x="299435" y="372387"/>
                </a:lnTo>
                <a:lnTo>
                  <a:pt x="334568" y="343972"/>
                </a:lnTo>
                <a:lnTo>
                  <a:pt x="371200" y="317418"/>
                </a:lnTo>
                <a:lnTo>
                  <a:pt x="409260" y="292795"/>
                </a:lnTo>
                <a:lnTo>
                  <a:pt x="448675" y="270175"/>
                </a:lnTo>
                <a:lnTo>
                  <a:pt x="489375" y="249631"/>
                </a:lnTo>
                <a:lnTo>
                  <a:pt x="531286" y="231234"/>
                </a:lnTo>
                <a:lnTo>
                  <a:pt x="574337" y="215057"/>
                </a:lnTo>
                <a:lnTo>
                  <a:pt x="618456" y="201171"/>
                </a:lnTo>
                <a:lnTo>
                  <a:pt x="663571" y="189649"/>
                </a:lnTo>
                <a:lnTo>
                  <a:pt x="709610" y="180561"/>
                </a:lnTo>
                <a:lnTo>
                  <a:pt x="756500" y="173981"/>
                </a:lnTo>
                <a:lnTo>
                  <a:pt x="804171" y="169980"/>
                </a:lnTo>
                <a:lnTo>
                  <a:pt x="852549" y="168631"/>
                </a:lnTo>
                <a:lnTo>
                  <a:pt x="1470752" y="168631"/>
                </a:lnTo>
                <a:lnTo>
                  <a:pt x="1470752" y="0"/>
                </a:lnTo>
                <a:lnTo>
                  <a:pt x="1985999" y="271684"/>
                </a:lnTo>
                <a:lnTo>
                  <a:pt x="1790559" y="374738"/>
                </a:lnTo>
                <a:lnTo>
                  <a:pt x="852549" y="374738"/>
                </a:lnTo>
                <a:lnTo>
                  <a:pt x="804305" y="376511"/>
                </a:lnTo>
                <a:lnTo>
                  <a:pt x="757023" y="381747"/>
                </a:lnTo>
                <a:lnTo>
                  <a:pt x="710829" y="390321"/>
                </a:lnTo>
                <a:lnTo>
                  <a:pt x="665848" y="402108"/>
                </a:lnTo>
                <a:lnTo>
                  <a:pt x="622205" y="416982"/>
                </a:lnTo>
                <a:lnTo>
                  <a:pt x="580025" y="434820"/>
                </a:lnTo>
                <a:lnTo>
                  <a:pt x="539434" y="455495"/>
                </a:lnTo>
                <a:lnTo>
                  <a:pt x="500555" y="478884"/>
                </a:lnTo>
                <a:lnTo>
                  <a:pt x="463514" y="504860"/>
                </a:lnTo>
                <a:lnTo>
                  <a:pt x="428435" y="533299"/>
                </a:lnTo>
                <a:lnTo>
                  <a:pt x="395445" y="564077"/>
                </a:lnTo>
                <a:lnTo>
                  <a:pt x="364668" y="597067"/>
                </a:lnTo>
                <a:lnTo>
                  <a:pt x="336229" y="632145"/>
                </a:lnTo>
                <a:lnTo>
                  <a:pt x="310252" y="669186"/>
                </a:lnTo>
                <a:lnTo>
                  <a:pt x="286864" y="708065"/>
                </a:lnTo>
                <a:lnTo>
                  <a:pt x="266189" y="748657"/>
                </a:lnTo>
                <a:lnTo>
                  <a:pt x="248351" y="790837"/>
                </a:lnTo>
                <a:lnTo>
                  <a:pt x="233476" y="834480"/>
                </a:lnTo>
                <a:lnTo>
                  <a:pt x="221689" y="879460"/>
                </a:lnTo>
                <a:lnTo>
                  <a:pt x="213116" y="925654"/>
                </a:lnTo>
                <a:lnTo>
                  <a:pt x="207880" y="972936"/>
                </a:lnTo>
                <a:lnTo>
                  <a:pt x="206106" y="1021181"/>
                </a:lnTo>
                <a:lnTo>
                  <a:pt x="206106" y="2489399"/>
                </a:lnTo>
                <a:close/>
              </a:path>
              <a:path w="1986279" h="2489835">
                <a:moveTo>
                  <a:pt x="1470752" y="543369"/>
                </a:moveTo>
                <a:lnTo>
                  <a:pt x="1470752" y="374738"/>
                </a:lnTo>
                <a:lnTo>
                  <a:pt x="1790559" y="374738"/>
                </a:lnTo>
                <a:lnTo>
                  <a:pt x="1470752" y="543369"/>
                </a:lnTo>
                <a:close/>
              </a:path>
            </a:pathLst>
          </a:custGeom>
          <a:solidFill>
            <a:srgbClr val="8BC3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684149" y="1583925"/>
            <a:ext cx="1986280" cy="2489835"/>
          </a:xfrm>
          <a:custGeom>
            <a:avLst/>
            <a:gdLst/>
            <a:ahLst/>
            <a:cxnLst/>
            <a:rect l="l" t="t" r="r" b="b"/>
            <a:pathLst>
              <a:path w="1986279" h="2489835">
                <a:moveTo>
                  <a:pt x="0" y="2489399"/>
                </a:moveTo>
                <a:lnTo>
                  <a:pt x="0" y="1021181"/>
                </a:lnTo>
                <a:lnTo>
                  <a:pt x="1349" y="972802"/>
                </a:lnTo>
                <a:lnTo>
                  <a:pt x="5350" y="925131"/>
                </a:lnTo>
                <a:lnTo>
                  <a:pt x="11930" y="878241"/>
                </a:lnTo>
                <a:lnTo>
                  <a:pt x="21017" y="832202"/>
                </a:lnTo>
                <a:lnTo>
                  <a:pt x="32540" y="787087"/>
                </a:lnTo>
                <a:lnTo>
                  <a:pt x="46426" y="742968"/>
                </a:lnTo>
                <a:lnTo>
                  <a:pt x="62603" y="699917"/>
                </a:lnTo>
                <a:lnTo>
                  <a:pt x="81000" y="658006"/>
                </a:lnTo>
                <a:lnTo>
                  <a:pt x="101544" y="617307"/>
                </a:lnTo>
                <a:lnTo>
                  <a:pt x="124164" y="577891"/>
                </a:lnTo>
                <a:lnTo>
                  <a:pt x="148787" y="539831"/>
                </a:lnTo>
                <a:lnTo>
                  <a:pt x="175341" y="503199"/>
                </a:lnTo>
                <a:lnTo>
                  <a:pt x="203755" y="468066"/>
                </a:lnTo>
                <a:lnTo>
                  <a:pt x="233957" y="434505"/>
                </a:lnTo>
                <a:lnTo>
                  <a:pt x="265874" y="402588"/>
                </a:lnTo>
                <a:lnTo>
                  <a:pt x="299435" y="372387"/>
                </a:lnTo>
                <a:lnTo>
                  <a:pt x="334568" y="343972"/>
                </a:lnTo>
                <a:lnTo>
                  <a:pt x="371200" y="317418"/>
                </a:lnTo>
                <a:lnTo>
                  <a:pt x="409260" y="292795"/>
                </a:lnTo>
                <a:lnTo>
                  <a:pt x="448675" y="270175"/>
                </a:lnTo>
                <a:lnTo>
                  <a:pt x="489375" y="249631"/>
                </a:lnTo>
                <a:lnTo>
                  <a:pt x="531286" y="231234"/>
                </a:lnTo>
                <a:lnTo>
                  <a:pt x="574337" y="215057"/>
                </a:lnTo>
                <a:lnTo>
                  <a:pt x="618456" y="201171"/>
                </a:lnTo>
                <a:lnTo>
                  <a:pt x="663571" y="189649"/>
                </a:lnTo>
                <a:lnTo>
                  <a:pt x="709610" y="180561"/>
                </a:lnTo>
                <a:lnTo>
                  <a:pt x="756500" y="173981"/>
                </a:lnTo>
                <a:lnTo>
                  <a:pt x="804171" y="169980"/>
                </a:lnTo>
                <a:lnTo>
                  <a:pt x="852549" y="168631"/>
                </a:lnTo>
                <a:lnTo>
                  <a:pt x="1470752" y="168631"/>
                </a:lnTo>
                <a:lnTo>
                  <a:pt x="1470752" y="0"/>
                </a:lnTo>
                <a:lnTo>
                  <a:pt x="1985999" y="271684"/>
                </a:lnTo>
                <a:lnTo>
                  <a:pt x="1470752" y="543369"/>
                </a:lnTo>
                <a:lnTo>
                  <a:pt x="1470752" y="374738"/>
                </a:lnTo>
                <a:lnTo>
                  <a:pt x="852549" y="374738"/>
                </a:lnTo>
                <a:lnTo>
                  <a:pt x="804305" y="376511"/>
                </a:lnTo>
                <a:lnTo>
                  <a:pt x="757023" y="381747"/>
                </a:lnTo>
                <a:lnTo>
                  <a:pt x="710829" y="390321"/>
                </a:lnTo>
                <a:lnTo>
                  <a:pt x="665848" y="402108"/>
                </a:lnTo>
                <a:lnTo>
                  <a:pt x="622205" y="416982"/>
                </a:lnTo>
                <a:lnTo>
                  <a:pt x="580025" y="434820"/>
                </a:lnTo>
                <a:lnTo>
                  <a:pt x="539434" y="455495"/>
                </a:lnTo>
                <a:lnTo>
                  <a:pt x="500555" y="478884"/>
                </a:lnTo>
                <a:lnTo>
                  <a:pt x="463514" y="504860"/>
                </a:lnTo>
                <a:lnTo>
                  <a:pt x="428435" y="533299"/>
                </a:lnTo>
                <a:lnTo>
                  <a:pt x="395445" y="564077"/>
                </a:lnTo>
                <a:lnTo>
                  <a:pt x="364668" y="597067"/>
                </a:lnTo>
                <a:lnTo>
                  <a:pt x="336229" y="632145"/>
                </a:lnTo>
                <a:lnTo>
                  <a:pt x="310252" y="669186"/>
                </a:lnTo>
                <a:lnTo>
                  <a:pt x="286864" y="708065"/>
                </a:lnTo>
                <a:lnTo>
                  <a:pt x="266189" y="748657"/>
                </a:lnTo>
                <a:lnTo>
                  <a:pt x="248351" y="790837"/>
                </a:lnTo>
                <a:lnTo>
                  <a:pt x="233476" y="834480"/>
                </a:lnTo>
                <a:lnTo>
                  <a:pt x="221689" y="879460"/>
                </a:lnTo>
                <a:lnTo>
                  <a:pt x="213116" y="925654"/>
                </a:lnTo>
                <a:lnTo>
                  <a:pt x="207880" y="972936"/>
                </a:lnTo>
                <a:lnTo>
                  <a:pt x="206106" y="1021181"/>
                </a:lnTo>
                <a:lnTo>
                  <a:pt x="206106" y="2489399"/>
                </a:lnTo>
                <a:lnTo>
                  <a:pt x="0" y="2489399"/>
                </a:lnTo>
                <a:close/>
              </a:path>
            </a:pathLst>
          </a:custGeom>
          <a:ln w="9524">
            <a:solidFill>
              <a:srgbClr val="004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722650" y="2764550"/>
            <a:ext cx="485140" cy="1309370"/>
          </a:xfrm>
          <a:custGeom>
            <a:avLst/>
            <a:gdLst/>
            <a:ahLst/>
            <a:cxnLst/>
            <a:rect l="l" t="t" r="r" b="b"/>
            <a:pathLst>
              <a:path w="485139" h="1309370">
                <a:moveTo>
                  <a:pt x="485099" y="242549"/>
                </a:moveTo>
                <a:lnTo>
                  <a:pt x="0" y="242549"/>
                </a:lnTo>
                <a:lnTo>
                  <a:pt x="242549" y="0"/>
                </a:lnTo>
                <a:lnTo>
                  <a:pt x="485099" y="242549"/>
                </a:lnTo>
                <a:close/>
              </a:path>
              <a:path w="485139" h="1309370">
                <a:moveTo>
                  <a:pt x="363824" y="1308899"/>
                </a:moveTo>
                <a:lnTo>
                  <a:pt x="121274" y="1308899"/>
                </a:lnTo>
                <a:lnTo>
                  <a:pt x="121274" y="242549"/>
                </a:lnTo>
                <a:lnTo>
                  <a:pt x="363824" y="242549"/>
                </a:lnTo>
                <a:lnTo>
                  <a:pt x="363824" y="1308899"/>
                </a:lnTo>
                <a:close/>
              </a:path>
            </a:pathLst>
          </a:custGeom>
          <a:solidFill>
            <a:srgbClr val="8BC3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722650" y="2764550"/>
            <a:ext cx="485140" cy="1309370"/>
          </a:xfrm>
          <a:custGeom>
            <a:avLst/>
            <a:gdLst/>
            <a:ahLst/>
            <a:cxnLst/>
            <a:rect l="l" t="t" r="r" b="b"/>
            <a:pathLst>
              <a:path w="485139" h="1309370">
                <a:moveTo>
                  <a:pt x="0" y="242549"/>
                </a:moveTo>
                <a:lnTo>
                  <a:pt x="242549" y="0"/>
                </a:lnTo>
                <a:lnTo>
                  <a:pt x="485099" y="242549"/>
                </a:lnTo>
                <a:lnTo>
                  <a:pt x="363824" y="242549"/>
                </a:lnTo>
                <a:lnTo>
                  <a:pt x="363824" y="1308899"/>
                </a:lnTo>
                <a:lnTo>
                  <a:pt x="121274" y="1308899"/>
                </a:lnTo>
                <a:lnTo>
                  <a:pt x="121274" y="242549"/>
                </a:lnTo>
                <a:lnTo>
                  <a:pt x="0" y="242549"/>
                </a:lnTo>
                <a:close/>
              </a:path>
            </a:pathLst>
          </a:custGeom>
          <a:ln w="9524">
            <a:solidFill>
              <a:srgbClr val="004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030675" y="1583925"/>
            <a:ext cx="1986280" cy="2489835"/>
          </a:xfrm>
          <a:custGeom>
            <a:avLst/>
            <a:gdLst/>
            <a:ahLst/>
            <a:cxnLst/>
            <a:rect l="l" t="t" r="r" b="b"/>
            <a:pathLst>
              <a:path w="1986279" h="2489835">
                <a:moveTo>
                  <a:pt x="515247" y="543369"/>
                </a:moveTo>
                <a:lnTo>
                  <a:pt x="0" y="271684"/>
                </a:lnTo>
                <a:lnTo>
                  <a:pt x="515247" y="0"/>
                </a:lnTo>
                <a:lnTo>
                  <a:pt x="515247" y="168631"/>
                </a:lnTo>
                <a:lnTo>
                  <a:pt x="1133449" y="168631"/>
                </a:lnTo>
                <a:lnTo>
                  <a:pt x="1181828" y="169980"/>
                </a:lnTo>
                <a:lnTo>
                  <a:pt x="1229499" y="173981"/>
                </a:lnTo>
                <a:lnTo>
                  <a:pt x="1276389" y="180561"/>
                </a:lnTo>
                <a:lnTo>
                  <a:pt x="1322428" y="189649"/>
                </a:lnTo>
                <a:lnTo>
                  <a:pt x="1367543" y="201171"/>
                </a:lnTo>
                <a:lnTo>
                  <a:pt x="1411662" y="215057"/>
                </a:lnTo>
                <a:lnTo>
                  <a:pt x="1454713" y="231234"/>
                </a:lnTo>
                <a:lnTo>
                  <a:pt x="1496624" y="249631"/>
                </a:lnTo>
                <a:lnTo>
                  <a:pt x="1537323" y="270175"/>
                </a:lnTo>
                <a:lnTo>
                  <a:pt x="1576739" y="292795"/>
                </a:lnTo>
                <a:lnTo>
                  <a:pt x="1614799" y="317418"/>
                </a:lnTo>
                <a:lnTo>
                  <a:pt x="1651431" y="343972"/>
                </a:lnTo>
                <a:lnTo>
                  <a:pt x="1686564" y="372387"/>
                </a:lnTo>
                <a:lnTo>
                  <a:pt x="1689177" y="374738"/>
                </a:lnTo>
                <a:lnTo>
                  <a:pt x="515247" y="374738"/>
                </a:lnTo>
                <a:lnTo>
                  <a:pt x="515247" y="543369"/>
                </a:lnTo>
                <a:close/>
              </a:path>
              <a:path w="1986279" h="2489835">
                <a:moveTo>
                  <a:pt x="1985999" y="2489399"/>
                </a:moveTo>
                <a:lnTo>
                  <a:pt x="1779892" y="2489399"/>
                </a:lnTo>
                <a:lnTo>
                  <a:pt x="1779892" y="1021181"/>
                </a:lnTo>
                <a:lnTo>
                  <a:pt x="1778105" y="972802"/>
                </a:lnTo>
                <a:lnTo>
                  <a:pt x="1772883" y="925654"/>
                </a:lnTo>
                <a:lnTo>
                  <a:pt x="1764310" y="879460"/>
                </a:lnTo>
                <a:lnTo>
                  <a:pt x="1752523" y="834480"/>
                </a:lnTo>
                <a:lnTo>
                  <a:pt x="1737648" y="790837"/>
                </a:lnTo>
                <a:lnTo>
                  <a:pt x="1719810" y="748657"/>
                </a:lnTo>
                <a:lnTo>
                  <a:pt x="1699135" y="708065"/>
                </a:lnTo>
                <a:lnTo>
                  <a:pt x="1675747" y="669186"/>
                </a:lnTo>
                <a:lnTo>
                  <a:pt x="1649770" y="632145"/>
                </a:lnTo>
                <a:lnTo>
                  <a:pt x="1621331" y="597067"/>
                </a:lnTo>
                <a:lnTo>
                  <a:pt x="1590554" y="564077"/>
                </a:lnTo>
                <a:lnTo>
                  <a:pt x="1557564" y="533299"/>
                </a:lnTo>
                <a:lnTo>
                  <a:pt x="1522486" y="504860"/>
                </a:lnTo>
                <a:lnTo>
                  <a:pt x="1485445" y="478884"/>
                </a:lnTo>
                <a:lnTo>
                  <a:pt x="1446566" y="455495"/>
                </a:lnTo>
                <a:lnTo>
                  <a:pt x="1405974" y="434820"/>
                </a:lnTo>
                <a:lnTo>
                  <a:pt x="1363794" y="416982"/>
                </a:lnTo>
                <a:lnTo>
                  <a:pt x="1320151" y="402108"/>
                </a:lnTo>
                <a:lnTo>
                  <a:pt x="1275170" y="390321"/>
                </a:lnTo>
                <a:lnTo>
                  <a:pt x="1228976" y="381747"/>
                </a:lnTo>
                <a:lnTo>
                  <a:pt x="1181694" y="376511"/>
                </a:lnTo>
                <a:lnTo>
                  <a:pt x="1133449" y="374738"/>
                </a:lnTo>
                <a:lnTo>
                  <a:pt x="1689177" y="374738"/>
                </a:lnTo>
                <a:lnTo>
                  <a:pt x="1720125" y="402588"/>
                </a:lnTo>
                <a:lnTo>
                  <a:pt x="1752042" y="434505"/>
                </a:lnTo>
                <a:lnTo>
                  <a:pt x="1782244" y="468066"/>
                </a:lnTo>
                <a:lnTo>
                  <a:pt x="1810658" y="503199"/>
                </a:lnTo>
                <a:lnTo>
                  <a:pt x="1837212" y="539831"/>
                </a:lnTo>
                <a:lnTo>
                  <a:pt x="1861835" y="577891"/>
                </a:lnTo>
                <a:lnTo>
                  <a:pt x="1884455" y="617307"/>
                </a:lnTo>
                <a:lnTo>
                  <a:pt x="1904999" y="658006"/>
                </a:lnTo>
                <a:lnTo>
                  <a:pt x="1923396" y="699917"/>
                </a:lnTo>
                <a:lnTo>
                  <a:pt x="1939573" y="742968"/>
                </a:lnTo>
                <a:lnTo>
                  <a:pt x="1953459" y="787087"/>
                </a:lnTo>
                <a:lnTo>
                  <a:pt x="1964982" y="832202"/>
                </a:lnTo>
                <a:lnTo>
                  <a:pt x="1974069" y="878241"/>
                </a:lnTo>
                <a:lnTo>
                  <a:pt x="1980649" y="925131"/>
                </a:lnTo>
                <a:lnTo>
                  <a:pt x="1984654" y="972936"/>
                </a:lnTo>
                <a:lnTo>
                  <a:pt x="1985999" y="1021181"/>
                </a:lnTo>
                <a:lnTo>
                  <a:pt x="1985999" y="2489399"/>
                </a:lnTo>
                <a:close/>
              </a:path>
            </a:pathLst>
          </a:custGeom>
          <a:solidFill>
            <a:srgbClr val="8BC3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030675" y="1583925"/>
            <a:ext cx="1986280" cy="2489835"/>
          </a:xfrm>
          <a:custGeom>
            <a:avLst/>
            <a:gdLst/>
            <a:ahLst/>
            <a:cxnLst/>
            <a:rect l="l" t="t" r="r" b="b"/>
            <a:pathLst>
              <a:path w="1986279" h="2489835">
                <a:moveTo>
                  <a:pt x="1985999" y="2489399"/>
                </a:moveTo>
                <a:lnTo>
                  <a:pt x="1985999" y="1021181"/>
                </a:lnTo>
                <a:lnTo>
                  <a:pt x="1984650" y="972802"/>
                </a:lnTo>
                <a:lnTo>
                  <a:pt x="1980649" y="925131"/>
                </a:lnTo>
                <a:lnTo>
                  <a:pt x="1974069" y="878241"/>
                </a:lnTo>
                <a:lnTo>
                  <a:pt x="1964982" y="832202"/>
                </a:lnTo>
                <a:lnTo>
                  <a:pt x="1953459" y="787087"/>
                </a:lnTo>
                <a:lnTo>
                  <a:pt x="1939573" y="742968"/>
                </a:lnTo>
                <a:lnTo>
                  <a:pt x="1923396" y="699917"/>
                </a:lnTo>
                <a:lnTo>
                  <a:pt x="1904999" y="658006"/>
                </a:lnTo>
                <a:lnTo>
                  <a:pt x="1884455" y="617307"/>
                </a:lnTo>
                <a:lnTo>
                  <a:pt x="1861835" y="577891"/>
                </a:lnTo>
                <a:lnTo>
                  <a:pt x="1837212" y="539831"/>
                </a:lnTo>
                <a:lnTo>
                  <a:pt x="1810658" y="503199"/>
                </a:lnTo>
                <a:lnTo>
                  <a:pt x="1782244" y="468066"/>
                </a:lnTo>
                <a:lnTo>
                  <a:pt x="1752042" y="434505"/>
                </a:lnTo>
                <a:lnTo>
                  <a:pt x="1720125" y="402588"/>
                </a:lnTo>
                <a:lnTo>
                  <a:pt x="1686564" y="372387"/>
                </a:lnTo>
                <a:lnTo>
                  <a:pt x="1651431" y="343972"/>
                </a:lnTo>
                <a:lnTo>
                  <a:pt x="1614799" y="317418"/>
                </a:lnTo>
                <a:lnTo>
                  <a:pt x="1576739" y="292795"/>
                </a:lnTo>
                <a:lnTo>
                  <a:pt x="1537323" y="270175"/>
                </a:lnTo>
                <a:lnTo>
                  <a:pt x="1496624" y="249631"/>
                </a:lnTo>
                <a:lnTo>
                  <a:pt x="1454713" y="231234"/>
                </a:lnTo>
                <a:lnTo>
                  <a:pt x="1411662" y="215057"/>
                </a:lnTo>
                <a:lnTo>
                  <a:pt x="1367543" y="201171"/>
                </a:lnTo>
                <a:lnTo>
                  <a:pt x="1322428" y="189649"/>
                </a:lnTo>
                <a:lnTo>
                  <a:pt x="1276389" y="180561"/>
                </a:lnTo>
                <a:lnTo>
                  <a:pt x="1229499" y="173981"/>
                </a:lnTo>
                <a:lnTo>
                  <a:pt x="1181828" y="169980"/>
                </a:lnTo>
                <a:lnTo>
                  <a:pt x="1133449" y="168631"/>
                </a:lnTo>
                <a:lnTo>
                  <a:pt x="515247" y="168631"/>
                </a:lnTo>
                <a:lnTo>
                  <a:pt x="515247" y="0"/>
                </a:lnTo>
                <a:lnTo>
                  <a:pt x="0" y="271684"/>
                </a:lnTo>
                <a:lnTo>
                  <a:pt x="515247" y="543369"/>
                </a:lnTo>
                <a:lnTo>
                  <a:pt x="515247" y="374738"/>
                </a:lnTo>
                <a:lnTo>
                  <a:pt x="1133449" y="374738"/>
                </a:lnTo>
                <a:lnTo>
                  <a:pt x="1181694" y="376511"/>
                </a:lnTo>
                <a:lnTo>
                  <a:pt x="1228976" y="381747"/>
                </a:lnTo>
                <a:lnTo>
                  <a:pt x="1275170" y="390321"/>
                </a:lnTo>
                <a:lnTo>
                  <a:pt x="1320151" y="402108"/>
                </a:lnTo>
                <a:lnTo>
                  <a:pt x="1363794" y="416982"/>
                </a:lnTo>
                <a:lnTo>
                  <a:pt x="1405974" y="434820"/>
                </a:lnTo>
                <a:lnTo>
                  <a:pt x="1446566" y="455495"/>
                </a:lnTo>
                <a:lnTo>
                  <a:pt x="1485445" y="478884"/>
                </a:lnTo>
                <a:lnTo>
                  <a:pt x="1522486" y="504860"/>
                </a:lnTo>
                <a:lnTo>
                  <a:pt x="1557564" y="533299"/>
                </a:lnTo>
                <a:lnTo>
                  <a:pt x="1590554" y="564077"/>
                </a:lnTo>
                <a:lnTo>
                  <a:pt x="1621331" y="597067"/>
                </a:lnTo>
                <a:lnTo>
                  <a:pt x="1649770" y="632145"/>
                </a:lnTo>
                <a:lnTo>
                  <a:pt x="1675747" y="669186"/>
                </a:lnTo>
                <a:lnTo>
                  <a:pt x="1699135" y="708065"/>
                </a:lnTo>
                <a:lnTo>
                  <a:pt x="1719810" y="748657"/>
                </a:lnTo>
                <a:lnTo>
                  <a:pt x="1737648" y="790837"/>
                </a:lnTo>
                <a:lnTo>
                  <a:pt x="1752523" y="834480"/>
                </a:lnTo>
                <a:lnTo>
                  <a:pt x="1764310" y="879460"/>
                </a:lnTo>
                <a:lnTo>
                  <a:pt x="1772883" y="925654"/>
                </a:lnTo>
                <a:lnTo>
                  <a:pt x="1778119" y="972936"/>
                </a:lnTo>
                <a:lnTo>
                  <a:pt x="1779892" y="1021181"/>
                </a:lnTo>
                <a:lnTo>
                  <a:pt x="1779892" y="2489399"/>
                </a:lnTo>
                <a:lnTo>
                  <a:pt x="1985999" y="2489399"/>
                </a:lnTo>
                <a:close/>
              </a:path>
            </a:pathLst>
          </a:custGeom>
          <a:ln w="9524">
            <a:solidFill>
              <a:srgbClr val="004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0925" y="573259"/>
            <a:ext cx="692467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10" dirty="0"/>
              <a:t>Data </a:t>
            </a:r>
            <a:r>
              <a:rPr sz="3000" spc="80" dirty="0"/>
              <a:t>Sampling: </a:t>
            </a:r>
            <a:r>
              <a:rPr sz="3000" spc="90" dirty="0"/>
              <a:t>Intermediate</a:t>
            </a:r>
            <a:r>
              <a:rPr sz="3000" spc="-110" dirty="0"/>
              <a:t> </a:t>
            </a:r>
            <a:r>
              <a:rPr sz="3000" spc="40" dirty="0"/>
              <a:t>(Discrete)</a:t>
            </a:r>
            <a:endParaRPr sz="3000"/>
          </a:p>
        </p:txBody>
      </p:sp>
      <p:sp>
        <p:nvSpPr>
          <p:cNvPr id="3" name="object 3"/>
          <p:cNvSpPr/>
          <p:nvPr/>
        </p:nvSpPr>
        <p:spPr>
          <a:xfrm>
            <a:off x="2854862" y="979674"/>
            <a:ext cx="3434273" cy="3434297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7868" y="4413975"/>
            <a:ext cx="1947850" cy="4952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598056" y="4413975"/>
            <a:ext cx="1947850" cy="4952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808244" y="4413975"/>
            <a:ext cx="1947849" cy="4952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454324" y="3271249"/>
            <a:ext cx="1626870" cy="1143000"/>
          </a:xfrm>
          <a:custGeom>
            <a:avLst/>
            <a:gdLst/>
            <a:ahLst/>
            <a:cxnLst/>
            <a:rect l="l" t="t" r="r" b="b"/>
            <a:pathLst>
              <a:path w="1626870" h="1143000">
                <a:moveTo>
                  <a:pt x="296461" y="312642"/>
                </a:moveTo>
                <a:lnTo>
                  <a:pt x="0" y="156321"/>
                </a:lnTo>
                <a:lnTo>
                  <a:pt x="296461" y="0"/>
                </a:lnTo>
                <a:lnTo>
                  <a:pt x="296461" y="97026"/>
                </a:lnTo>
                <a:lnTo>
                  <a:pt x="1135761" y="97026"/>
                </a:lnTo>
                <a:lnTo>
                  <a:pt x="1183003" y="99272"/>
                </a:lnTo>
                <a:lnTo>
                  <a:pt x="1228975" y="105871"/>
                </a:lnTo>
                <a:lnTo>
                  <a:pt x="1273471" y="116619"/>
                </a:lnTo>
                <a:lnTo>
                  <a:pt x="1316284" y="131310"/>
                </a:lnTo>
                <a:lnTo>
                  <a:pt x="1357211" y="149739"/>
                </a:lnTo>
                <a:lnTo>
                  <a:pt x="1396045" y="171699"/>
                </a:lnTo>
                <a:lnTo>
                  <a:pt x="1432580" y="196985"/>
                </a:lnTo>
                <a:lnTo>
                  <a:pt x="1454900" y="215615"/>
                </a:lnTo>
                <a:lnTo>
                  <a:pt x="296461" y="215615"/>
                </a:lnTo>
                <a:lnTo>
                  <a:pt x="296461" y="312642"/>
                </a:lnTo>
                <a:close/>
              </a:path>
              <a:path w="1626870" h="1143000">
                <a:moveTo>
                  <a:pt x="1626299" y="1142699"/>
                </a:moveTo>
                <a:lnTo>
                  <a:pt x="1507710" y="1142699"/>
                </a:lnTo>
                <a:lnTo>
                  <a:pt x="1507710" y="587564"/>
                </a:lnTo>
                <a:lnTo>
                  <a:pt x="1504812" y="540908"/>
                </a:lnTo>
                <a:lnTo>
                  <a:pt x="1496351" y="495981"/>
                </a:lnTo>
                <a:lnTo>
                  <a:pt x="1482674" y="453132"/>
                </a:lnTo>
                <a:lnTo>
                  <a:pt x="1464131" y="412709"/>
                </a:lnTo>
                <a:lnTo>
                  <a:pt x="1441070" y="375062"/>
                </a:lnTo>
                <a:lnTo>
                  <a:pt x="1413839" y="340538"/>
                </a:lnTo>
                <a:lnTo>
                  <a:pt x="1382787" y="309487"/>
                </a:lnTo>
                <a:lnTo>
                  <a:pt x="1348264" y="282256"/>
                </a:lnTo>
                <a:lnTo>
                  <a:pt x="1310616" y="259195"/>
                </a:lnTo>
                <a:lnTo>
                  <a:pt x="1270194" y="240652"/>
                </a:lnTo>
                <a:lnTo>
                  <a:pt x="1227345" y="226975"/>
                </a:lnTo>
                <a:lnTo>
                  <a:pt x="1182418" y="218514"/>
                </a:lnTo>
                <a:lnTo>
                  <a:pt x="1135761" y="215615"/>
                </a:lnTo>
                <a:lnTo>
                  <a:pt x="1454900" y="215615"/>
                </a:lnTo>
                <a:lnTo>
                  <a:pt x="1497934" y="256714"/>
                </a:lnTo>
                <a:lnTo>
                  <a:pt x="1526341" y="290745"/>
                </a:lnTo>
                <a:lnTo>
                  <a:pt x="1551627" y="327281"/>
                </a:lnTo>
                <a:lnTo>
                  <a:pt x="1573587" y="366115"/>
                </a:lnTo>
                <a:lnTo>
                  <a:pt x="1592015" y="407041"/>
                </a:lnTo>
                <a:lnTo>
                  <a:pt x="1606706" y="449855"/>
                </a:lnTo>
                <a:lnTo>
                  <a:pt x="1617454" y="494351"/>
                </a:lnTo>
                <a:lnTo>
                  <a:pt x="1624054" y="540322"/>
                </a:lnTo>
                <a:lnTo>
                  <a:pt x="1626299" y="587564"/>
                </a:lnTo>
                <a:lnTo>
                  <a:pt x="1626299" y="1142699"/>
                </a:lnTo>
                <a:close/>
              </a:path>
            </a:pathLst>
          </a:custGeom>
          <a:solidFill>
            <a:srgbClr val="8BC3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454324" y="3271249"/>
            <a:ext cx="1626870" cy="1143000"/>
          </a:xfrm>
          <a:custGeom>
            <a:avLst/>
            <a:gdLst/>
            <a:ahLst/>
            <a:cxnLst/>
            <a:rect l="l" t="t" r="r" b="b"/>
            <a:pathLst>
              <a:path w="1626870" h="1143000">
                <a:moveTo>
                  <a:pt x="1626299" y="1142699"/>
                </a:moveTo>
                <a:lnTo>
                  <a:pt x="1626299" y="587564"/>
                </a:lnTo>
                <a:lnTo>
                  <a:pt x="1624054" y="540322"/>
                </a:lnTo>
                <a:lnTo>
                  <a:pt x="1617454" y="494351"/>
                </a:lnTo>
                <a:lnTo>
                  <a:pt x="1606706" y="449855"/>
                </a:lnTo>
                <a:lnTo>
                  <a:pt x="1592015" y="407041"/>
                </a:lnTo>
                <a:lnTo>
                  <a:pt x="1573587" y="366115"/>
                </a:lnTo>
                <a:lnTo>
                  <a:pt x="1551627" y="327281"/>
                </a:lnTo>
                <a:lnTo>
                  <a:pt x="1526341" y="290745"/>
                </a:lnTo>
                <a:lnTo>
                  <a:pt x="1497934" y="256714"/>
                </a:lnTo>
                <a:lnTo>
                  <a:pt x="1466612" y="225392"/>
                </a:lnTo>
                <a:lnTo>
                  <a:pt x="1432580" y="196985"/>
                </a:lnTo>
                <a:lnTo>
                  <a:pt x="1396045" y="171699"/>
                </a:lnTo>
                <a:lnTo>
                  <a:pt x="1357211" y="149739"/>
                </a:lnTo>
                <a:lnTo>
                  <a:pt x="1316284" y="131310"/>
                </a:lnTo>
                <a:lnTo>
                  <a:pt x="1273471" y="116619"/>
                </a:lnTo>
                <a:lnTo>
                  <a:pt x="1228975" y="105871"/>
                </a:lnTo>
                <a:lnTo>
                  <a:pt x="1183003" y="99272"/>
                </a:lnTo>
                <a:lnTo>
                  <a:pt x="1135761" y="97026"/>
                </a:lnTo>
                <a:lnTo>
                  <a:pt x="296461" y="97026"/>
                </a:lnTo>
                <a:lnTo>
                  <a:pt x="296461" y="0"/>
                </a:lnTo>
                <a:lnTo>
                  <a:pt x="0" y="156321"/>
                </a:lnTo>
                <a:lnTo>
                  <a:pt x="296461" y="312642"/>
                </a:lnTo>
                <a:lnTo>
                  <a:pt x="296461" y="215615"/>
                </a:lnTo>
                <a:lnTo>
                  <a:pt x="1135761" y="215615"/>
                </a:lnTo>
                <a:lnTo>
                  <a:pt x="1182418" y="218514"/>
                </a:lnTo>
                <a:lnTo>
                  <a:pt x="1227345" y="226975"/>
                </a:lnTo>
                <a:lnTo>
                  <a:pt x="1270194" y="240652"/>
                </a:lnTo>
                <a:lnTo>
                  <a:pt x="1310616" y="259195"/>
                </a:lnTo>
                <a:lnTo>
                  <a:pt x="1348264" y="282256"/>
                </a:lnTo>
                <a:lnTo>
                  <a:pt x="1382787" y="309487"/>
                </a:lnTo>
                <a:lnTo>
                  <a:pt x="1413839" y="340538"/>
                </a:lnTo>
                <a:lnTo>
                  <a:pt x="1441070" y="375062"/>
                </a:lnTo>
                <a:lnTo>
                  <a:pt x="1464131" y="412709"/>
                </a:lnTo>
                <a:lnTo>
                  <a:pt x="1482674" y="453132"/>
                </a:lnTo>
                <a:lnTo>
                  <a:pt x="1496351" y="495981"/>
                </a:lnTo>
                <a:lnTo>
                  <a:pt x="1504812" y="540908"/>
                </a:lnTo>
                <a:lnTo>
                  <a:pt x="1507710" y="587564"/>
                </a:lnTo>
                <a:lnTo>
                  <a:pt x="1507710" y="1142699"/>
                </a:lnTo>
                <a:lnTo>
                  <a:pt x="1626299" y="1142699"/>
                </a:lnTo>
                <a:close/>
              </a:path>
            </a:pathLst>
          </a:custGeom>
          <a:ln w="9524">
            <a:solidFill>
              <a:srgbClr val="004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44624" y="1544550"/>
            <a:ext cx="4410075" cy="2869565"/>
          </a:xfrm>
          <a:custGeom>
            <a:avLst/>
            <a:gdLst/>
            <a:ahLst/>
            <a:cxnLst/>
            <a:rect l="l" t="t" r="r" b="b"/>
            <a:pathLst>
              <a:path w="4410075" h="2869565">
                <a:moveTo>
                  <a:pt x="115698" y="2869499"/>
                </a:moveTo>
                <a:lnTo>
                  <a:pt x="0" y="2869499"/>
                </a:lnTo>
                <a:lnTo>
                  <a:pt x="0" y="1356670"/>
                </a:lnTo>
                <a:lnTo>
                  <a:pt x="934" y="1308255"/>
                </a:lnTo>
                <a:lnTo>
                  <a:pt x="3709" y="1260367"/>
                </a:lnTo>
                <a:lnTo>
                  <a:pt x="8287" y="1213014"/>
                </a:lnTo>
                <a:lnTo>
                  <a:pt x="14641" y="1166165"/>
                </a:lnTo>
                <a:lnTo>
                  <a:pt x="22735" y="1119891"/>
                </a:lnTo>
                <a:lnTo>
                  <a:pt x="32533" y="1074226"/>
                </a:lnTo>
                <a:lnTo>
                  <a:pt x="44001" y="1029204"/>
                </a:lnTo>
                <a:lnTo>
                  <a:pt x="57106" y="984860"/>
                </a:lnTo>
                <a:lnTo>
                  <a:pt x="71813" y="941229"/>
                </a:lnTo>
                <a:lnTo>
                  <a:pt x="88087" y="898343"/>
                </a:lnTo>
                <a:lnTo>
                  <a:pt x="105896" y="856238"/>
                </a:lnTo>
                <a:lnTo>
                  <a:pt x="125203" y="814948"/>
                </a:lnTo>
                <a:lnTo>
                  <a:pt x="145976" y="774506"/>
                </a:lnTo>
                <a:lnTo>
                  <a:pt x="168179" y="734948"/>
                </a:lnTo>
                <a:lnTo>
                  <a:pt x="191779" y="696307"/>
                </a:lnTo>
                <a:lnTo>
                  <a:pt x="216741" y="658617"/>
                </a:lnTo>
                <a:lnTo>
                  <a:pt x="243032" y="621914"/>
                </a:lnTo>
                <a:lnTo>
                  <a:pt x="270616" y="586230"/>
                </a:lnTo>
                <a:lnTo>
                  <a:pt x="299460" y="551601"/>
                </a:lnTo>
                <a:lnTo>
                  <a:pt x="329530" y="518061"/>
                </a:lnTo>
                <a:lnTo>
                  <a:pt x="360791" y="485643"/>
                </a:lnTo>
                <a:lnTo>
                  <a:pt x="393209" y="454382"/>
                </a:lnTo>
                <a:lnTo>
                  <a:pt x="426749" y="424312"/>
                </a:lnTo>
                <a:lnTo>
                  <a:pt x="461379" y="395468"/>
                </a:lnTo>
                <a:lnTo>
                  <a:pt x="497062" y="367884"/>
                </a:lnTo>
                <a:lnTo>
                  <a:pt x="533766" y="341593"/>
                </a:lnTo>
                <a:lnTo>
                  <a:pt x="571455" y="316631"/>
                </a:lnTo>
                <a:lnTo>
                  <a:pt x="610096" y="293031"/>
                </a:lnTo>
                <a:lnTo>
                  <a:pt x="649654" y="270827"/>
                </a:lnTo>
                <a:lnTo>
                  <a:pt x="690096" y="250055"/>
                </a:lnTo>
                <a:lnTo>
                  <a:pt x="731386" y="230748"/>
                </a:lnTo>
                <a:lnTo>
                  <a:pt x="773491" y="212939"/>
                </a:lnTo>
                <a:lnTo>
                  <a:pt x="816377" y="196665"/>
                </a:lnTo>
                <a:lnTo>
                  <a:pt x="860008" y="181958"/>
                </a:lnTo>
                <a:lnTo>
                  <a:pt x="904352" y="168853"/>
                </a:lnTo>
                <a:lnTo>
                  <a:pt x="949374" y="157385"/>
                </a:lnTo>
                <a:lnTo>
                  <a:pt x="995039" y="147587"/>
                </a:lnTo>
                <a:lnTo>
                  <a:pt x="1041313" y="139493"/>
                </a:lnTo>
                <a:lnTo>
                  <a:pt x="1088162" y="133139"/>
                </a:lnTo>
                <a:lnTo>
                  <a:pt x="1135553" y="128558"/>
                </a:lnTo>
                <a:lnTo>
                  <a:pt x="1183449" y="125784"/>
                </a:lnTo>
                <a:lnTo>
                  <a:pt x="1231818" y="124851"/>
                </a:lnTo>
                <a:lnTo>
                  <a:pt x="4035058" y="124851"/>
                </a:lnTo>
                <a:lnTo>
                  <a:pt x="4035058" y="0"/>
                </a:lnTo>
                <a:lnTo>
                  <a:pt x="4409699" y="182700"/>
                </a:lnTo>
                <a:lnTo>
                  <a:pt x="4291075" y="240550"/>
                </a:lnTo>
                <a:lnTo>
                  <a:pt x="1231818" y="240550"/>
                </a:lnTo>
                <a:lnTo>
                  <a:pt x="1183403" y="241581"/>
                </a:lnTo>
                <a:lnTo>
                  <a:pt x="1135515" y="244647"/>
                </a:lnTo>
                <a:lnTo>
                  <a:pt x="1088196" y="249705"/>
                </a:lnTo>
                <a:lnTo>
                  <a:pt x="1041487" y="256714"/>
                </a:lnTo>
                <a:lnTo>
                  <a:pt x="995431" y="265631"/>
                </a:lnTo>
                <a:lnTo>
                  <a:pt x="950069" y="276416"/>
                </a:lnTo>
                <a:lnTo>
                  <a:pt x="905443" y="289026"/>
                </a:lnTo>
                <a:lnTo>
                  <a:pt x="861595" y="303419"/>
                </a:lnTo>
                <a:lnTo>
                  <a:pt x="818567" y="319553"/>
                </a:lnTo>
                <a:lnTo>
                  <a:pt x="776401" y="337387"/>
                </a:lnTo>
                <a:lnTo>
                  <a:pt x="735139" y="356878"/>
                </a:lnTo>
                <a:lnTo>
                  <a:pt x="694823" y="377985"/>
                </a:lnTo>
                <a:lnTo>
                  <a:pt x="655494" y="400665"/>
                </a:lnTo>
                <a:lnTo>
                  <a:pt x="617194" y="424878"/>
                </a:lnTo>
                <a:lnTo>
                  <a:pt x="579966" y="450581"/>
                </a:lnTo>
                <a:lnTo>
                  <a:pt x="543850" y="477731"/>
                </a:lnTo>
                <a:lnTo>
                  <a:pt x="508890" y="506288"/>
                </a:lnTo>
                <a:lnTo>
                  <a:pt x="475127" y="536210"/>
                </a:lnTo>
                <a:lnTo>
                  <a:pt x="442602" y="567454"/>
                </a:lnTo>
                <a:lnTo>
                  <a:pt x="411358" y="599979"/>
                </a:lnTo>
                <a:lnTo>
                  <a:pt x="381436" y="633742"/>
                </a:lnTo>
                <a:lnTo>
                  <a:pt x="352879" y="668702"/>
                </a:lnTo>
                <a:lnTo>
                  <a:pt x="325729" y="704817"/>
                </a:lnTo>
                <a:lnTo>
                  <a:pt x="300026" y="742046"/>
                </a:lnTo>
                <a:lnTo>
                  <a:pt x="275813" y="780346"/>
                </a:lnTo>
                <a:lnTo>
                  <a:pt x="253133" y="819675"/>
                </a:lnTo>
                <a:lnTo>
                  <a:pt x="232026" y="859991"/>
                </a:lnTo>
                <a:lnTo>
                  <a:pt x="212535" y="901253"/>
                </a:lnTo>
                <a:lnTo>
                  <a:pt x="194701" y="943419"/>
                </a:lnTo>
                <a:lnTo>
                  <a:pt x="178567" y="986447"/>
                </a:lnTo>
                <a:lnTo>
                  <a:pt x="164174" y="1030295"/>
                </a:lnTo>
                <a:lnTo>
                  <a:pt x="151564" y="1074920"/>
                </a:lnTo>
                <a:lnTo>
                  <a:pt x="140779" y="1120283"/>
                </a:lnTo>
                <a:lnTo>
                  <a:pt x="131862" y="1166339"/>
                </a:lnTo>
                <a:lnTo>
                  <a:pt x="124853" y="1213048"/>
                </a:lnTo>
                <a:lnTo>
                  <a:pt x="119792" y="1260404"/>
                </a:lnTo>
                <a:lnTo>
                  <a:pt x="116728" y="1308301"/>
                </a:lnTo>
                <a:lnTo>
                  <a:pt x="115698" y="1356670"/>
                </a:lnTo>
                <a:lnTo>
                  <a:pt x="115698" y="2869499"/>
                </a:lnTo>
                <a:close/>
              </a:path>
              <a:path w="4410075" h="2869565">
                <a:moveTo>
                  <a:pt x="4035058" y="365402"/>
                </a:moveTo>
                <a:lnTo>
                  <a:pt x="4035058" y="240550"/>
                </a:lnTo>
                <a:lnTo>
                  <a:pt x="4291075" y="240550"/>
                </a:lnTo>
                <a:lnTo>
                  <a:pt x="4035058" y="365402"/>
                </a:lnTo>
                <a:close/>
              </a:path>
            </a:pathLst>
          </a:custGeom>
          <a:solidFill>
            <a:srgbClr val="8BC3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44624" y="1544550"/>
            <a:ext cx="4410075" cy="2869565"/>
          </a:xfrm>
          <a:custGeom>
            <a:avLst/>
            <a:gdLst/>
            <a:ahLst/>
            <a:cxnLst/>
            <a:rect l="l" t="t" r="r" b="b"/>
            <a:pathLst>
              <a:path w="4410075" h="2869565">
                <a:moveTo>
                  <a:pt x="0" y="2869499"/>
                </a:moveTo>
                <a:lnTo>
                  <a:pt x="0" y="1356670"/>
                </a:lnTo>
                <a:lnTo>
                  <a:pt x="932" y="1308301"/>
                </a:lnTo>
                <a:lnTo>
                  <a:pt x="3706" y="1260404"/>
                </a:lnTo>
                <a:lnTo>
                  <a:pt x="8287" y="1213014"/>
                </a:lnTo>
                <a:lnTo>
                  <a:pt x="14641" y="1166165"/>
                </a:lnTo>
                <a:lnTo>
                  <a:pt x="22735" y="1119891"/>
                </a:lnTo>
                <a:lnTo>
                  <a:pt x="32533" y="1074226"/>
                </a:lnTo>
                <a:lnTo>
                  <a:pt x="44001" y="1029204"/>
                </a:lnTo>
                <a:lnTo>
                  <a:pt x="57106" y="984860"/>
                </a:lnTo>
                <a:lnTo>
                  <a:pt x="71813" y="941229"/>
                </a:lnTo>
                <a:lnTo>
                  <a:pt x="88087" y="898343"/>
                </a:lnTo>
                <a:lnTo>
                  <a:pt x="105896" y="856238"/>
                </a:lnTo>
                <a:lnTo>
                  <a:pt x="125203" y="814948"/>
                </a:lnTo>
                <a:lnTo>
                  <a:pt x="145976" y="774506"/>
                </a:lnTo>
                <a:lnTo>
                  <a:pt x="168179" y="734948"/>
                </a:lnTo>
                <a:lnTo>
                  <a:pt x="191779" y="696307"/>
                </a:lnTo>
                <a:lnTo>
                  <a:pt x="216741" y="658617"/>
                </a:lnTo>
                <a:lnTo>
                  <a:pt x="243032" y="621914"/>
                </a:lnTo>
                <a:lnTo>
                  <a:pt x="270616" y="586230"/>
                </a:lnTo>
                <a:lnTo>
                  <a:pt x="299460" y="551601"/>
                </a:lnTo>
                <a:lnTo>
                  <a:pt x="329530" y="518061"/>
                </a:lnTo>
                <a:lnTo>
                  <a:pt x="360791" y="485643"/>
                </a:lnTo>
                <a:lnTo>
                  <a:pt x="393209" y="454382"/>
                </a:lnTo>
                <a:lnTo>
                  <a:pt x="426749" y="424312"/>
                </a:lnTo>
                <a:lnTo>
                  <a:pt x="461379" y="395468"/>
                </a:lnTo>
                <a:lnTo>
                  <a:pt x="497062" y="367884"/>
                </a:lnTo>
                <a:lnTo>
                  <a:pt x="533766" y="341593"/>
                </a:lnTo>
                <a:lnTo>
                  <a:pt x="571455" y="316631"/>
                </a:lnTo>
                <a:lnTo>
                  <a:pt x="610096" y="293031"/>
                </a:lnTo>
                <a:lnTo>
                  <a:pt x="649654" y="270827"/>
                </a:lnTo>
                <a:lnTo>
                  <a:pt x="690096" y="250055"/>
                </a:lnTo>
                <a:lnTo>
                  <a:pt x="731386" y="230748"/>
                </a:lnTo>
                <a:lnTo>
                  <a:pt x="773491" y="212939"/>
                </a:lnTo>
                <a:lnTo>
                  <a:pt x="816377" y="196665"/>
                </a:lnTo>
                <a:lnTo>
                  <a:pt x="860008" y="181958"/>
                </a:lnTo>
                <a:lnTo>
                  <a:pt x="904352" y="168853"/>
                </a:lnTo>
                <a:lnTo>
                  <a:pt x="949374" y="157385"/>
                </a:lnTo>
                <a:lnTo>
                  <a:pt x="995039" y="147587"/>
                </a:lnTo>
                <a:lnTo>
                  <a:pt x="1041313" y="139493"/>
                </a:lnTo>
                <a:lnTo>
                  <a:pt x="1088162" y="133139"/>
                </a:lnTo>
                <a:lnTo>
                  <a:pt x="1135553" y="128558"/>
                </a:lnTo>
                <a:lnTo>
                  <a:pt x="1183449" y="125784"/>
                </a:lnTo>
                <a:lnTo>
                  <a:pt x="1231818" y="124851"/>
                </a:lnTo>
                <a:lnTo>
                  <a:pt x="4035058" y="124851"/>
                </a:lnTo>
                <a:lnTo>
                  <a:pt x="4035058" y="0"/>
                </a:lnTo>
                <a:lnTo>
                  <a:pt x="4409699" y="182700"/>
                </a:lnTo>
                <a:lnTo>
                  <a:pt x="4035058" y="365402"/>
                </a:lnTo>
                <a:lnTo>
                  <a:pt x="4035058" y="240550"/>
                </a:lnTo>
                <a:lnTo>
                  <a:pt x="1231818" y="240550"/>
                </a:lnTo>
                <a:lnTo>
                  <a:pt x="1183403" y="241581"/>
                </a:lnTo>
                <a:lnTo>
                  <a:pt x="1135515" y="244647"/>
                </a:lnTo>
                <a:lnTo>
                  <a:pt x="1088196" y="249705"/>
                </a:lnTo>
                <a:lnTo>
                  <a:pt x="1041487" y="256714"/>
                </a:lnTo>
                <a:lnTo>
                  <a:pt x="995431" y="265631"/>
                </a:lnTo>
                <a:lnTo>
                  <a:pt x="950069" y="276416"/>
                </a:lnTo>
                <a:lnTo>
                  <a:pt x="905443" y="289026"/>
                </a:lnTo>
                <a:lnTo>
                  <a:pt x="861595" y="303419"/>
                </a:lnTo>
                <a:lnTo>
                  <a:pt x="818567" y="319553"/>
                </a:lnTo>
                <a:lnTo>
                  <a:pt x="776401" y="337387"/>
                </a:lnTo>
                <a:lnTo>
                  <a:pt x="735139" y="356878"/>
                </a:lnTo>
                <a:lnTo>
                  <a:pt x="694823" y="377985"/>
                </a:lnTo>
                <a:lnTo>
                  <a:pt x="655494" y="400665"/>
                </a:lnTo>
                <a:lnTo>
                  <a:pt x="617194" y="424878"/>
                </a:lnTo>
                <a:lnTo>
                  <a:pt x="579966" y="450581"/>
                </a:lnTo>
                <a:lnTo>
                  <a:pt x="543850" y="477731"/>
                </a:lnTo>
                <a:lnTo>
                  <a:pt x="508890" y="506288"/>
                </a:lnTo>
                <a:lnTo>
                  <a:pt x="475127" y="536210"/>
                </a:lnTo>
                <a:lnTo>
                  <a:pt x="442602" y="567454"/>
                </a:lnTo>
                <a:lnTo>
                  <a:pt x="411358" y="599979"/>
                </a:lnTo>
                <a:lnTo>
                  <a:pt x="381436" y="633742"/>
                </a:lnTo>
                <a:lnTo>
                  <a:pt x="352879" y="668702"/>
                </a:lnTo>
                <a:lnTo>
                  <a:pt x="325729" y="704817"/>
                </a:lnTo>
                <a:lnTo>
                  <a:pt x="300026" y="742046"/>
                </a:lnTo>
                <a:lnTo>
                  <a:pt x="275813" y="780346"/>
                </a:lnTo>
                <a:lnTo>
                  <a:pt x="253133" y="819675"/>
                </a:lnTo>
                <a:lnTo>
                  <a:pt x="232026" y="859991"/>
                </a:lnTo>
                <a:lnTo>
                  <a:pt x="212535" y="901253"/>
                </a:lnTo>
                <a:lnTo>
                  <a:pt x="194701" y="943419"/>
                </a:lnTo>
                <a:lnTo>
                  <a:pt x="178567" y="986447"/>
                </a:lnTo>
                <a:lnTo>
                  <a:pt x="164174" y="1030295"/>
                </a:lnTo>
                <a:lnTo>
                  <a:pt x="151564" y="1074920"/>
                </a:lnTo>
                <a:lnTo>
                  <a:pt x="140779" y="1120283"/>
                </a:lnTo>
                <a:lnTo>
                  <a:pt x="131862" y="1166339"/>
                </a:lnTo>
                <a:lnTo>
                  <a:pt x="124853" y="1213048"/>
                </a:lnTo>
                <a:lnTo>
                  <a:pt x="119795" y="1260367"/>
                </a:lnTo>
                <a:lnTo>
                  <a:pt x="116729" y="1308255"/>
                </a:lnTo>
                <a:lnTo>
                  <a:pt x="115698" y="1356670"/>
                </a:lnTo>
                <a:lnTo>
                  <a:pt x="115698" y="2869499"/>
                </a:lnTo>
                <a:lnTo>
                  <a:pt x="0" y="2869499"/>
                </a:lnTo>
                <a:close/>
              </a:path>
            </a:pathLst>
          </a:custGeom>
          <a:ln w="9524">
            <a:solidFill>
              <a:srgbClr val="004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324499" y="2467274"/>
            <a:ext cx="247650" cy="1946910"/>
          </a:xfrm>
          <a:custGeom>
            <a:avLst/>
            <a:gdLst/>
            <a:ahLst/>
            <a:cxnLst/>
            <a:rect l="l" t="t" r="r" b="b"/>
            <a:pathLst>
              <a:path w="247650" h="1946910">
                <a:moveTo>
                  <a:pt x="247499" y="246673"/>
                </a:moveTo>
                <a:lnTo>
                  <a:pt x="0" y="246673"/>
                </a:lnTo>
                <a:lnTo>
                  <a:pt x="123749" y="0"/>
                </a:lnTo>
                <a:lnTo>
                  <a:pt x="247499" y="246673"/>
                </a:lnTo>
                <a:close/>
              </a:path>
              <a:path w="247650" h="1946910">
                <a:moveTo>
                  <a:pt x="185624" y="1946699"/>
                </a:moveTo>
                <a:lnTo>
                  <a:pt x="61874" y="1946699"/>
                </a:lnTo>
                <a:lnTo>
                  <a:pt x="61874" y="246673"/>
                </a:lnTo>
                <a:lnTo>
                  <a:pt x="185624" y="246673"/>
                </a:lnTo>
                <a:lnTo>
                  <a:pt x="185624" y="1946699"/>
                </a:lnTo>
                <a:close/>
              </a:path>
            </a:pathLst>
          </a:custGeom>
          <a:solidFill>
            <a:srgbClr val="8BC3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324499" y="2467274"/>
            <a:ext cx="247650" cy="1946910"/>
          </a:xfrm>
          <a:custGeom>
            <a:avLst/>
            <a:gdLst/>
            <a:ahLst/>
            <a:cxnLst/>
            <a:rect l="l" t="t" r="r" b="b"/>
            <a:pathLst>
              <a:path w="247650" h="1946910">
                <a:moveTo>
                  <a:pt x="0" y="246673"/>
                </a:moveTo>
                <a:lnTo>
                  <a:pt x="123749" y="0"/>
                </a:lnTo>
                <a:lnTo>
                  <a:pt x="247499" y="246673"/>
                </a:lnTo>
                <a:lnTo>
                  <a:pt x="185624" y="246673"/>
                </a:lnTo>
                <a:lnTo>
                  <a:pt x="185624" y="1946699"/>
                </a:lnTo>
                <a:lnTo>
                  <a:pt x="61874" y="1946699"/>
                </a:lnTo>
                <a:lnTo>
                  <a:pt x="61874" y="246673"/>
                </a:lnTo>
                <a:lnTo>
                  <a:pt x="0" y="246673"/>
                </a:lnTo>
                <a:close/>
              </a:path>
            </a:pathLst>
          </a:custGeom>
          <a:ln w="9524">
            <a:solidFill>
              <a:srgbClr val="004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0925" y="573259"/>
            <a:ext cx="427609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10" dirty="0"/>
              <a:t>Data </a:t>
            </a:r>
            <a:r>
              <a:rPr sz="3000" spc="80" dirty="0"/>
              <a:t>Sampling:</a:t>
            </a:r>
            <a:r>
              <a:rPr sz="3000" spc="-60" dirty="0"/>
              <a:t> </a:t>
            </a:r>
            <a:r>
              <a:rPr sz="3000" spc="35" dirty="0"/>
              <a:t>Original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2288990" y="1248905"/>
            <a:ext cx="7753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Normal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929561" y="1248905"/>
            <a:ext cx="185673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Truncated</a:t>
            </a:r>
            <a:r>
              <a:rPr sz="18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Normal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87025" y="1625924"/>
            <a:ext cx="3385847" cy="3385847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971124" y="1625924"/>
            <a:ext cx="3385851" cy="3385847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0925" y="573259"/>
            <a:ext cx="526542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10" dirty="0"/>
              <a:t>Data </a:t>
            </a:r>
            <a:r>
              <a:rPr sz="3000" spc="80" dirty="0"/>
              <a:t>Sampling: </a:t>
            </a:r>
            <a:r>
              <a:rPr sz="3000" spc="35" dirty="0"/>
              <a:t>Original</a:t>
            </a:r>
            <a:r>
              <a:rPr sz="3000" spc="-120" dirty="0"/>
              <a:t> </a:t>
            </a:r>
            <a:r>
              <a:rPr sz="3000" spc="20" dirty="0"/>
              <a:t>(ctd.)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1859193" y="1248905"/>
            <a:ext cx="16325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Class</a:t>
            </a:r>
            <a:r>
              <a:rPr sz="18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Discovery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537216" y="1248905"/>
            <a:ext cx="6483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Mixup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87025" y="1625924"/>
            <a:ext cx="3385847" cy="3385847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971124" y="1625924"/>
            <a:ext cx="3385851" cy="3385847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269086" y="4859463"/>
            <a:ext cx="479425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i="1" spc="-30" dirty="0">
                <a:solidFill>
                  <a:srgbClr val="FFFFFF"/>
                </a:solidFill>
                <a:latin typeface="Arial"/>
                <a:cs typeface="Arial"/>
              </a:rPr>
              <a:t>Zhang </a:t>
            </a:r>
            <a:r>
              <a:rPr sz="1400" i="1" dirty="0">
                <a:solidFill>
                  <a:srgbClr val="FFFFFF"/>
                </a:solidFill>
                <a:latin typeface="Arial"/>
                <a:cs typeface="Arial"/>
              </a:rPr>
              <a:t>et </a:t>
            </a:r>
            <a:r>
              <a:rPr sz="1400" i="1" spc="-45" dirty="0">
                <a:solidFill>
                  <a:srgbClr val="FFFFFF"/>
                </a:solidFill>
                <a:latin typeface="Arial"/>
                <a:cs typeface="Arial"/>
              </a:rPr>
              <a:t>al., </a:t>
            </a:r>
            <a:r>
              <a:rPr sz="1400" i="1" spc="-20" dirty="0">
                <a:solidFill>
                  <a:srgbClr val="FFFFFF"/>
                </a:solidFill>
                <a:latin typeface="Arial"/>
                <a:cs typeface="Arial"/>
              </a:rPr>
              <a:t>2017. </a:t>
            </a:r>
            <a:r>
              <a:rPr sz="1400" i="1" spc="-15" dirty="0">
                <a:solidFill>
                  <a:srgbClr val="FFFFFF"/>
                </a:solidFill>
                <a:latin typeface="Arial"/>
                <a:cs typeface="Arial"/>
              </a:rPr>
              <a:t>mixup: </a:t>
            </a:r>
            <a:r>
              <a:rPr sz="1400" i="1" spc="-45" dirty="0">
                <a:solidFill>
                  <a:srgbClr val="FFFFFF"/>
                </a:solidFill>
                <a:latin typeface="Arial"/>
                <a:cs typeface="Arial"/>
              </a:rPr>
              <a:t>Beyond </a:t>
            </a:r>
            <a:r>
              <a:rPr sz="1400" i="1" spc="-5" dirty="0">
                <a:solidFill>
                  <a:srgbClr val="FFFFFF"/>
                </a:solidFill>
                <a:latin typeface="Arial"/>
                <a:cs typeface="Arial"/>
              </a:rPr>
              <a:t>empirical </a:t>
            </a:r>
            <a:r>
              <a:rPr sz="1400" i="1" spc="5" dirty="0">
                <a:solidFill>
                  <a:srgbClr val="FFFFFF"/>
                </a:solidFill>
                <a:latin typeface="Arial"/>
                <a:cs typeface="Arial"/>
              </a:rPr>
              <a:t>risk</a:t>
            </a:r>
            <a:r>
              <a:rPr sz="1400" i="1" spc="-1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i="1" dirty="0">
                <a:solidFill>
                  <a:srgbClr val="FFFFFF"/>
                </a:solidFill>
                <a:latin typeface="Arial"/>
                <a:cs typeface="Arial"/>
              </a:rPr>
              <a:t>minimization.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60925" y="1513700"/>
            <a:ext cx="5993130" cy="3254375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15"/>
              </a:spcBef>
            </a:pPr>
            <a:r>
              <a:rPr sz="1800" b="1" spc="-70" dirty="0">
                <a:solidFill>
                  <a:srgbClr val="FFFFFF"/>
                </a:solidFill>
                <a:latin typeface="Arial"/>
                <a:cs typeface="Arial"/>
              </a:rPr>
              <a:t>Diverse </a:t>
            </a:r>
            <a:r>
              <a:rPr sz="1800" b="1" spc="-55" dirty="0">
                <a:solidFill>
                  <a:srgbClr val="FFFFFF"/>
                </a:solidFill>
                <a:latin typeface="Arial"/>
                <a:cs typeface="Arial"/>
              </a:rPr>
              <a:t>sample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→ 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good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chance </a:t>
            </a:r>
            <a:r>
              <a:rPr sz="1800" spc="7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800" spc="-2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approximating</a:t>
            </a:r>
            <a:endParaRPr sz="1800">
              <a:latin typeface="Arial"/>
              <a:cs typeface="Arial"/>
            </a:endParaRPr>
          </a:p>
          <a:p>
            <a:pPr marL="1992630">
              <a:lnSpc>
                <a:spcPct val="100000"/>
              </a:lnSpc>
              <a:spcBef>
                <a:spcPts val="315"/>
              </a:spcBef>
            </a:pP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black-box 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decision</a:t>
            </a:r>
            <a:r>
              <a:rPr sz="18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boundary.</a:t>
            </a:r>
            <a:endParaRPr sz="1800">
              <a:latin typeface="Arial"/>
              <a:cs typeface="Arial"/>
            </a:endParaRPr>
          </a:p>
          <a:p>
            <a:pPr marL="1992630" marR="165100">
              <a:lnSpc>
                <a:spcPct val="114599"/>
              </a:lnSpc>
              <a:spcBef>
                <a:spcPts val="1575"/>
              </a:spcBef>
            </a:pP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(Whereas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interpretable</a:t>
            </a:r>
            <a:r>
              <a:rPr sz="18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representation  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should 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be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as 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pure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as</a:t>
            </a:r>
            <a:r>
              <a:rPr sz="1800" spc="-2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possible.)</a:t>
            </a:r>
            <a:endParaRPr sz="1800">
              <a:latin typeface="Arial"/>
              <a:cs typeface="Arial"/>
            </a:endParaRPr>
          </a:p>
          <a:p>
            <a:pPr marL="469900" marR="5080" indent="-367030" algn="just">
              <a:lnSpc>
                <a:spcPct val="114599"/>
              </a:lnSpc>
              <a:spcBef>
                <a:spcPts val="1575"/>
              </a:spcBef>
              <a:buFont typeface="Arial"/>
              <a:buChar char="●"/>
              <a:tabLst>
                <a:tab pos="469900" algn="l"/>
              </a:tabLst>
            </a:pPr>
            <a:r>
              <a:rPr sz="1800" i="1" spc="-5" dirty="0">
                <a:solidFill>
                  <a:srgbClr val="FFFFFF"/>
                </a:solidFill>
                <a:latin typeface="Arial"/>
                <a:cs typeface="Arial"/>
              </a:rPr>
              <a:t>Binary/discrete </a:t>
            </a:r>
            <a:r>
              <a:rPr sz="1800" i="1" spc="-15" dirty="0">
                <a:solidFill>
                  <a:srgbClr val="FFFFFF"/>
                </a:solidFill>
                <a:latin typeface="Arial"/>
                <a:cs typeface="Arial"/>
              </a:rPr>
              <a:t>sampling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principle,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discover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classes 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as</a:t>
            </a:r>
            <a:r>
              <a:rPr sz="18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they</a:t>
            </a:r>
            <a:r>
              <a:rPr sz="1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sz="1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somewhat</a:t>
            </a:r>
            <a:r>
              <a:rPr sz="1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global.</a:t>
            </a:r>
            <a:r>
              <a:rPr sz="18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35" dirty="0">
                <a:solidFill>
                  <a:srgbClr val="FFFFFF"/>
                </a:solidFill>
                <a:latin typeface="Arial"/>
                <a:cs typeface="Arial"/>
              </a:rPr>
              <a:t>(Caveat:</a:t>
            </a:r>
            <a:r>
              <a:rPr sz="1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large</a:t>
            </a:r>
            <a:r>
              <a:rPr sz="1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number</a:t>
            </a:r>
            <a:r>
              <a:rPr sz="1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70" dirty="0">
                <a:solidFill>
                  <a:srgbClr val="FFFFFF"/>
                </a:solidFill>
                <a:latin typeface="Arial"/>
                <a:cs typeface="Arial"/>
              </a:rPr>
              <a:t>of  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hyper-rectangles 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sample</a:t>
            </a:r>
            <a:r>
              <a:rPr sz="1800" spc="-2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30" dirty="0">
                <a:solidFill>
                  <a:srgbClr val="FFFFFF"/>
                </a:solidFill>
                <a:latin typeface="Arial"/>
                <a:cs typeface="Arial"/>
              </a:rPr>
              <a:t>from.)</a:t>
            </a:r>
            <a:endParaRPr sz="1800">
              <a:latin typeface="Arial"/>
              <a:cs typeface="Arial"/>
            </a:endParaRPr>
          </a:p>
          <a:p>
            <a:pPr marL="469900" marR="44450" indent="-367030" algn="just">
              <a:lnSpc>
                <a:spcPct val="114599"/>
              </a:lnSpc>
              <a:buFont typeface="Arial"/>
              <a:buChar char="●"/>
              <a:tabLst>
                <a:tab pos="469900" algn="l"/>
              </a:tabLst>
            </a:pPr>
            <a:r>
              <a:rPr sz="1800" i="1" spc="-30" dirty="0">
                <a:solidFill>
                  <a:srgbClr val="FFFFFF"/>
                </a:solidFill>
                <a:latin typeface="Arial"/>
                <a:cs typeface="Arial"/>
              </a:rPr>
              <a:t>Original </a:t>
            </a:r>
            <a:r>
              <a:rPr sz="1800" i="1" spc="-10" dirty="0">
                <a:solidFill>
                  <a:srgbClr val="FFFFFF"/>
                </a:solidFill>
                <a:latin typeface="Arial"/>
                <a:cs typeface="Arial"/>
              </a:rPr>
              <a:t>data </a:t>
            </a:r>
            <a:r>
              <a:rPr sz="1800" i="1" spc="-5" dirty="0">
                <a:solidFill>
                  <a:srgbClr val="FFFFFF"/>
                </a:solidFill>
                <a:latin typeface="Arial"/>
                <a:cs typeface="Arial"/>
              </a:rPr>
              <a:t>domain sampling </a:t>
            </a:r>
            <a:r>
              <a:rPr sz="1800" spc="40" dirty="0">
                <a:solidFill>
                  <a:srgbClr val="FFFFFF"/>
                </a:solidFill>
                <a:latin typeface="Arial"/>
                <a:cs typeface="Arial"/>
              </a:rPr>
              <a:t>must 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explicitly</a:t>
            </a:r>
            <a:r>
              <a:rPr sz="1800" spc="-2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discover 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8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neighbourhood.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60925" y="565714"/>
            <a:ext cx="5321300" cy="4921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000" spc="10" dirty="0"/>
              <a:t>Data </a:t>
            </a:r>
            <a:r>
              <a:rPr sz="3000" spc="110" dirty="0"/>
              <a:t>Sampling </a:t>
            </a:r>
            <a:r>
              <a:rPr sz="3000" spc="165" dirty="0"/>
              <a:t>--</a:t>
            </a:r>
            <a:r>
              <a:rPr sz="3000" spc="-180" dirty="0"/>
              <a:t> </a:t>
            </a:r>
            <a:r>
              <a:rPr sz="3050" i="1" spc="220" dirty="0">
                <a:latin typeface="Palatino Linotype"/>
                <a:cs typeface="Palatino Linotype"/>
              </a:rPr>
              <a:t>Comparison</a:t>
            </a:r>
            <a:endParaRPr sz="3050">
              <a:latin typeface="Palatino Linotype"/>
              <a:cs typeface="Palatino Linotype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556425" y="1489825"/>
            <a:ext cx="1674975" cy="1674975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556425" y="3309650"/>
            <a:ext cx="1674975" cy="1674975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50516" y="1553705"/>
            <a:ext cx="48431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0" dirty="0">
                <a:solidFill>
                  <a:srgbClr val="FFFFFF"/>
                </a:solidFill>
                <a:latin typeface="Arial"/>
                <a:cs typeface="Arial"/>
              </a:rPr>
              <a:t>Only </a:t>
            </a:r>
            <a:r>
              <a:rPr sz="1800" b="1" spc="-65" dirty="0">
                <a:solidFill>
                  <a:srgbClr val="FFFFFF"/>
                </a:solidFill>
                <a:latin typeface="Arial"/>
                <a:cs typeface="Arial"/>
              </a:rPr>
              <a:t>required </a:t>
            </a:r>
            <a:r>
              <a:rPr sz="1800" b="1" spc="-30" dirty="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sz="1800" b="1" u="heavy" spc="-6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binary</a:t>
            </a:r>
            <a:r>
              <a:rPr sz="18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75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1800" b="1" u="heavy" spc="-5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discrete</a:t>
            </a:r>
            <a:r>
              <a:rPr sz="1800" b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55" dirty="0">
                <a:solidFill>
                  <a:srgbClr val="FFFFFF"/>
                </a:solidFill>
                <a:latin typeface="Arial"/>
                <a:cs typeface="Arial"/>
              </a:rPr>
              <a:t>sampling.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60925" y="573259"/>
            <a:ext cx="7938134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105" dirty="0">
                <a:solidFill>
                  <a:srgbClr val="FFFFFF"/>
                </a:solidFill>
                <a:latin typeface="Palatino Linotype"/>
                <a:cs typeface="Palatino Linotype"/>
              </a:rPr>
              <a:t>Explanation </a:t>
            </a:r>
            <a:r>
              <a:rPr sz="3000" spc="70" dirty="0">
                <a:solidFill>
                  <a:srgbClr val="FFFFFF"/>
                </a:solidFill>
                <a:latin typeface="Palatino Linotype"/>
                <a:cs typeface="Palatino Linotype"/>
              </a:rPr>
              <a:t>Generation </a:t>
            </a:r>
            <a:r>
              <a:rPr sz="3000" spc="165" dirty="0">
                <a:solidFill>
                  <a:srgbClr val="FFFFFF"/>
                </a:solidFill>
                <a:latin typeface="Palatino Linotype"/>
                <a:cs typeface="Palatino Linotype"/>
              </a:rPr>
              <a:t>-- </a:t>
            </a:r>
            <a:r>
              <a:rPr sz="3000" spc="85" dirty="0">
                <a:solidFill>
                  <a:srgbClr val="FFFFFF"/>
                </a:solidFill>
                <a:latin typeface="Palatino Linotype"/>
                <a:cs typeface="Palatino Linotype"/>
              </a:rPr>
              <a:t>Restoring</a:t>
            </a:r>
            <a:r>
              <a:rPr sz="3000" spc="-380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3000" spc="110" dirty="0">
                <a:solidFill>
                  <a:srgbClr val="FFFFFF"/>
                </a:solidFill>
                <a:latin typeface="Palatino Linotype"/>
                <a:cs typeface="Palatino Linotype"/>
              </a:rPr>
              <a:t>Sample</a:t>
            </a:r>
            <a:endParaRPr sz="3000">
              <a:latin typeface="Palatino Linotype"/>
              <a:cs typeface="Palatino Linotype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42662" y="4476902"/>
            <a:ext cx="1481255" cy="434597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87903" y="2271325"/>
            <a:ext cx="2278175" cy="2278187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686246" y="3542184"/>
            <a:ext cx="332105" cy="894715"/>
          </a:xfrm>
          <a:custGeom>
            <a:avLst/>
            <a:gdLst/>
            <a:ahLst/>
            <a:cxnLst/>
            <a:rect l="l" t="t" r="r" b="b"/>
            <a:pathLst>
              <a:path w="332105" h="894714">
                <a:moveTo>
                  <a:pt x="331499" y="165749"/>
                </a:moveTo>
                <a:lnTo>
                  <a:pt x="0" y="165749"/>
                </a:lnTo>
                <a:lnTo>
                  <a:pt x="165749" y="0"/>
                </a:lnTo>
                <a:lnTo>
                  <a:pt x="331499" y="165749"/>
                </a:lnTo>
                <a:close/>
              </a:path>
              <a:path w="332105" h="894714">
                <a:moveTo>
                  <a:pt x="248624" y="894599"/>
                </a:moveTo>
                <a:lnTo>
                  <a:pt x="82874" y="894599"/>
                </a:lnTo>
                <a:lnTo>
                  <a:pt x="82874" y="165749"/>
                </a:lnTo>
                <a:lnTo>
                  <a:pt x="248624" y="165749"/>
                </a:lnTo>
                <a:lnTo>
                  <a:pt x="248624" y="894599"/>
                </a:lnTo>
                <a:close/>
              </a:path>
            </a:pathLst>
          </a:custGeom>
          <a:solidFill>
            <a:srgbClr val="8BC3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686246" y="3542184"/>
            <a:ext cx="332105" cy="894715"/>
          </a:xfrm>
          <a:custGeom>
            <a:avLst/>
            <a:gdLst/>
            <a:ahLst/>
            <a:cxnLst/>
            <a:rect l="l" t="t" r="r" b="b"/>
            <a:pathLst>
              <a:path w="332105" h="894714">
                <a:moveTo>
                  <a:pt x="0" y="165749"/>
                </a:moveTo>
                <a:lnTo>
                  <a:pt x="165749" y="0"/>
                </a:lnTo>
                <a:lnTo>
                  <a:pt x="331499" y="165749"/>
                </a:lnTo>
                <a:lnTo>
                  <a:pt x="248624" y="165749"/>
                </a:lnTo>
                <a:lnTo>
                  <a:pt x="248624" y="894599"/>
                </a:lnTo>
                <a:lnTo>
                  <a:pt x="82874" y="894599"/>
                </a:lnTo>
                <a:lnTo>
                  <a:pt x="82874" y="165749"/>
                </a:lnTo>
                <a:lnTo>
                  <a:pt x="0" y="165749"/>
                </a:lnTo>
                <a:close/>
              </a:path>
            </a:pathLst>
          </a:custGeom>
          <a:ln w="9524">
            <a:solidFill>
              <a:srgbClr val="004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724000" y="2262495"/>
            <a:ext cx="2278176" cy="2278211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217009" y="4540709"/>
            <a:ext cx="1292135" cy="328565"/>
          </a:xfrm>
          <a:prstGeom prst="rect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698906" y="3249325"/>
            <a:ext cx="164465" cy="1291590"/>
          </a:xfrm>
          <a:custGeom>
            <a:avLst/>
            <a:gdLst/>
            <a:ahLst/>
            <a:cxnLst/>
            <a:rect l="l" t="t" r="r" b="b"/>
            <a:pathLst>
              <a:path w="164464" h="1291589">
                <a:moveTo>
                  <a:pt x="164399" y="163850"/>
                </a:moveTo>
                <a:lnTo>
                  <a:pt x="0" y="163850"/>
                </a:lnTo>
                <a:lnTo>
                  <a:pt x="82199" y="0"/>
                </a:lnTo>
                <a:lnTo>
                  <a:pt x="164399" y="163850"/>
                </a:lnTo>
                <a:close/>
              </a:path>
              <a:path w="164464" h="1291589">
                <a:moveTo>
                  <a:pt x="123299" y="1291199"/>
                </a:moveTo>
                <a:lnTo>
                  <a:pt x="41099" y="1291199"/>
                </a:lnTo>
                <a:lnTo>
                  <a:pt x="41099" y="163850"/>
                </a:lnTo>
                <a:lnTo>
                  <a:pt x="123299" y="163850"/>
                </a:lnTo>
                <a:lnTo>
                  <a:pt x="123299" y="1291199"/>
                </a:lnTo>
                <a:close/>
              </a:path>
            </a:pathLst>
          </a:custGeom>
          <a:solidFill>
            <a:srgbClr val="8BC3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698907" y="3249325"/>
            <a:ext cx="164465" cy="1291590"/>
          </a:xfrm>
          <a:custGeom>
            <a:avLst/>
            <a:gdLst/>
            <a:ahLst/>
            <a:cxnLst/>
            <a:rect l="l" t="t" r="r" b="b"/>
            <a:pathLst>
              <a:path w="164464" h="1291589">
                <a:moveTo>
                  <a:pt x="0" y="163850"/>
                </a:moveTo>
                <a:lnTo>
                  <a:pt x="82199" y="0"/>
                </a:lnTo>
                <a:lnTo>
                  <a:pt x="164399" y="163850"/>
                </a:lnTo>
                <a:lnTo>
                  <a:pt x="123299" y="163850"/>
                </a:lnTo>
                <a:lnTo>
                  <a:pt x="123299" y="1291199"/>
                </a:lnTo>
                <a:lnTo>
                  <a:pt x="41099" y="1291199"/>
                </a:lnTo>
                <a:lnTo>
                  <a:pt x="41099" y="163850"/>
                </a:lnTo>
                <a:lnTo>
                  <a:pt x="0" y="163850"/>
                </a:lnTo>
                <a:close/>
              </a:path>
            </a:pathLst>
          </a:custGeom>
          <a:ln w="9524">
            <a:solidFill>
              <a:srgbClr val="00406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515825" y="2498062"/>
            <a:ext cx="1807072" cy="1807072"/>
          </a:xfrm>
          <a:prstGeom prst="rect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50516" y="1553705"/>
            <a:ext cx="48431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0" dirty="0">
                <a:solidFill>
                  <a:srgbClr val="FFFFFF"/>
                </a:solidFill>
                <a:latin typeface="Arial"/>
                <a:cs typeface="Arial"/>
              </a:rPr>
              <a:t>Only </a:t>
            </a:r>
            <a:r>
              <a:rPr sz="1800" b="1" spc="-65" dirty="0">
                <a:solidFill>
                  <a:srgbClr val="FFFFFF"/>
                </a:solidFill>
                <a:latin typeface="Arial"/>
                <a:cs typeface="Arial"/>
              </a:rPr>
              <a:t>required </a:t>
            </a:r>
            <a:r>
              <a:rPr sz="1800" b="1" spc="-30" dirty="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sz="1800" b="1" u="heavy" spc="-6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binary</a:t>
            </a:r>
            <a:r>
              <a:rPr sz="18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75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1800" b="1" u="heavy" spc="-5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discrete</a:t>
            </a:r>
            <a:r>
              <a:rPr sz="1800" b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55" dirty="0">
                <a:solidFill>
                  <a:srgbClr val="FFFFFF"/>
                </a:solidFill>
                <a:latin typeface="Arial"/>
                <a:cs typeface="Arial"/>
              </a:rPr>
              <a:t>sampling.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60925" y="573259"/>
            <a:ext cx="7938134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105" dirty="0">
                <a:solidFill>
                  <a:srgbClr val="FFFFFF"/>
                </a:solidFill>
                <a:latin typeface="Palatino Linotype"/>
                <a:cs typeface="Palatino Linotype"/>
              </a:rPr>
              <a:t>Explanation </a:t>
            </a:r>
            <a:r>
              <a:rPr sz="3000" spc="70" dirty="0">
                <a:solidFill>
                  <a:srgbClr val="FFFFFF"/>
                </a:solidFill>
                <a:latin typeface="Palatino Linotype"/>
                <a:cs typeface="Palatino Linotype"/>
              </a:rPr>
              <a:t>Generation </a:t>
            </a:r>
            <a:r>
              <a:rPr sz="3000" spc="165" dirty="0">
                <a:solidFill>
                  <a:srgbClr val="FFFFFF"/>
                </a:solidFill>
                <a:latin typeface="Palatino Linotype"/>
                <a:cs typeface="Palatino Linotype"/>
              </a:rPr>
              <a:t>-- </a:t>
            </a:r>
            <a:r>
              <a:rPr sz="3000" spc="85" dirty="0">
                <a:solidFill>
                  <a:srgbClr val="FFFFFF"/>
                </a:solidFill>
                <a:latin typeface="Palatino Linotype"/>
                <a:cs typeface="Palatino Linotype"/>
              </a:rPr>
              <a:t>Restoring</a:t>
            </a:r>
            <a:r>
              <a:rPr sz="3000" spc="-380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3000" spc="110" dirty="0">
                <a:solidFill>
                  <a:srgbClr val="FFFFFF"/>
                </a:solidFill>
                <a:latin typeface="Palatino Linotype"/>
                <a:cs typeface="Palatino Linotype"/>
              </a:rPr>
              <a:t>Sample</a:t>
            </a:r>
            <a:endParaRPr sz="3000">
              <a:latin typeface="Palatino Linotype"/>
              <a:cs typeface="Palatino Linotype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515825" y="2498062"/>
            <a:ext cx="1807072" cy="1807072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48200" y="1941099"/>
            <a:ext cx="3072674" cy="3132202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0925" y="573259"/>
            <a:ext cx="440372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70" dirty="0"/>
              <a:t>Scope: </a:t>
            </a:r>
            <a:r>
              <a:rPr sz="3000" spc="-5" dirty="0"/>
              <a:t>Global</a:t>
            </a:r>
            <a:r>
              <a:rPr sz="3000" spc="-145" dirty="0"/>
              <a:t> </a:t>
            </a:r>
            <a:r>
              <a:rPr sz="3000" spc="90" dirty="0"/>
              <a:t>Surrogates</a:t>
            </a:r>
            <a:endParaRPr sz="3000"/>
          </a:p>
        </p:txBody>
      </p:sp>
      <p:sp>
        <p:nvSpPr>
          <p:cNvPr id="3" name="object 3"/>
          <p:cNvSpPr/>
          <p:nvPr/>
        </p:nvSpPr>
        <p:spPr>
          <a:xfrm>
            <a:off x="2257887" y="1259650"/>
            <a:ext cx="4628219" cy="3694573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0925" y="573259"/>
            <a:ext cx="808291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105" dirty="0"/>
              <a:t>Explanation </a:t>
            </a:r>
            <a:r>
              <a:rPr sz="3000" spc="70" dirty="0"/>
              <a:t>Generation </a:t>
            </a:r>
            <a:r>
              <a:rPr sz="3000" spc="165" dirty="0"/>
              <a:t>-- </a:t>
            </a:r>
            <a:r>
              <a:rPr sz="3000" spc="80" dirty="0"/>
              <a:t>Weighting</a:t>
            </a:r>
            <a:r>
              <a:rPr sz="3000" spc="-390" dirty="0"/>
              <a:t> </a:t>
            </a:r>
            <a:r>
              <a:rPr sz="3000" spc="110" dirty="0"/>
              <a:t>Sample</a:t>
            </a:r>
            <a:endParaRPr sz="3000"/>
          </a:p>
        </p:txBody>
      </p:sp>
      <p:sp>
        <p:nvSpPr>
          <p:cNvPr id="3" name="object 3"/>
          <p:cNvSpPr/>
          <p:nvPr/>
        </p:nvSpPr>
        <p:spPr>
          <a:xfrm>
            <a:off x="387899" y="2045427"/>
            <a:ext cx="1640566" cy="4883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02024" y="2724150"/>
            <a:ext cx="2465477" cy="2419349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866875" y="1683868"/>
            <a:ext cx="6826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80" dirty="0">
                <a:solidFill>
                  <a:srgbClr val="FFFFFF"/>
                </a:solidFill>
                <a:latin typeface="Arial"/>
                <a:cs typeface="Arial"/>
              </a:rPr>
              <a:t>Binary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75961" y="1240662"/>
            <a:ext cx="2188210" cy="742950"/>
          </a:xfrm>
          <a:prstGeom prst="rect">
            <a:avLst/>
          </a:prstGeom>
        </p:spPr>
        <p:txBody>
          <a:bodyPr vert="horz" wrap="square" lIns="0" tIns="9715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765"/>
              </a:spcBef>
            </a:pP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But 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which</a:t>
            </a:r>
            <a:r>
              <a:rPr sz="1800" spc="-2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domain?</a:t>
            </a:r>
            <a:endParaRPr sz="1800">
              <a:latin typeface="Arial"/>
              <a:cs typeface="Arial"/>
            </a:endParaRPr>
          </a:p>
          <a:p>
            <a:pPr marL="2540" algn="ctr">
              <a:lnSpc>
                <a:spcPct val="100000"/>
              </a:lnSpc>
              <a:spcBef>
                <a:spcPts val="665"/>
              </a:spcBef>
            </a:pPr>
            <a:r>
              <a:rPr sz="1800" b="1" spc="-55" dirty="0">
                <a:solidFill>
                  <a:srgbClr val="FFFFFF"/>
                </a:solidFill>
                <a:latin typeface="Arial"/>
                <a:cs typeface="Arial"/>
              </a:rPr>
              <a:t>Discrete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853058" y="2045428"/>
            <a:ext cx="1437867" cy="488399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408324" y="2724150"/>
            <a:ext cx="2327319" cy="2419349"/>
          </a:xfrm>
          <a:prstGeom prst="rect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7521003" y="1683868"/>
            <a:ext cx="8293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65" dirty="0">
                <a:solidFill>
                  <a:srgbClr val="FFFFFF"/>
                </a:solidFill>
                <a:latin typeface="Arial"/>
                <a:cs typeface="Arial"/>
              </a:rPr>
              <a:t>Original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931650" y="2088025"/>
            <a:ext cx="2008244" cy="403199"/>
          </a:xfrm>
          <a:prstGeom prst="rect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772112" y="2797074"/>
            <a:ext cx="2327318" cy="2339351"/>
          </a:xfrm>
          <a:prstGeom prst="rect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0925" y="573259"/>
            <a:ext cx="808291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105" dirty="0"/>
              <a:t>Explanation </a:t>
            </a:r>
            <a:r>
              <a:rPr sz="3000" spc="70" dirty="0"/>
              <a:t>Generation </a:t>
            </a:r>
            <a:r>
              <a:rPr sz="3000" spc="165" dirty="0"/>
              <a:t>-- </a:t>
            </a:r>
            <a:r>
              <a:rPr sz="3000" spc="80" dirty="0"/>
              <a:t>Weighting</a:t>
            </a:r>
            <a:r>
              <a:rPr sz="3000" spc="-390" dirty="0"/>
              <a:t> </a:t>
            </a:r>
            <a:r>
              <a:rPr sz="3000" spc="110" dirty="0"/>
              <a:t>Sample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2634785" y="1553705"/>
            <a:ext cx="15373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i="1" spc="-70" dirty="0">
                <a:solidFill>
                  <a:srgbClr val="FFFFFF"/>
                </a:solidFill>
                <a:latin typeface="Trebuchet MS"/>
                <a:cs typeface="Trebuchet MS"/>
              </a:rPr>
              <a:t>Kernelisation</a:t>
            </a:r>
            <a:r>
              <a:rPr sz="1800" spc="-70" dirty="0">
                <a:solidFill>
                  <a:srgbClr val="FFFFFF"/>
                </a:solidFill>
                <a:latin typeface="Arial"/>
                <a:cs typeface="Arial"/>
              </a:rPr>
              <a:t>...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317138" y="1553705"/>
            <a:ext cx="21882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But 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which</a:t>
            </a:r>
            <a:r>
              <a:rPr sz="1800" spc="-2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domain?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319050" y="1800200"/>
            <a:ext cx="5753727" cy="1917899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032387" y="3658875"/>
            <a:ext cx="4530295" cy="1349475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346233" y="2461081"/>
            <a:ext cx="1038860" cy="5759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indent="81280">
              <a:lnSpc>
                <a:spcPct val="100699"/>
              </a:lnSpc>
              <a:spcBef>
                <a:spcPts val="85"/>
              </a:spcBef>
            </a:pPr>
            <a:r>
              <a:rPr sz="1800" b="1" spc="-55" dirty="0">
                <a:solidFill>
                  <a:srgbClr val="8BC34A"/>
                </a:solidFill>
                <a:latin typeface="Arial"/>
                <a:cs typeface="Arial"/>
              </a:rPr>
              <a:t>Discrete  </a:t>
            </a:r>
            <a:r>
              <a:rPr sz="1800" b="1" spc="-65" dirty="0">
                <a:solidFill>
                  <a:srgbClr val="8BC34A"/>
                </a:solidFill>
                <a:latin typeface="Arial"/>
                <a:cs typeface="Arial"/>
              </a:rPr>
              <a:t>Distances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75062" y="4173656"/>
            <a:ext cx="13817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60" dirty="0">
                <a:solidFill>
                  <a:srgbClr val="8BC34A"/>
                </a:solidFill>
                <a:latin typeface="Arial"/>
                <a:cs typeface="Arial"/>
              </a:rPr>
              <a:t>Kernelisation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51449" y="1513700"/>
            <a:ext cx="6793230" cy="3168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9095" marR="838200" indent="-367030">
              <a:lnSpc>
                <a:spcPct val="114599"/>
              </a:lnSpc>
              <a:spcBef>
                <a:spcPts val="100"/>
              </a:spcBef>
              <a:buChar char="●"/>
              <a:tabLst>
                <a:tab pos="379095" algn="l"/>
                <a:tab pos="379730" algn="l"/>
              </a:tabLst>
            </a:pPr>
            <a:r>
              <a:rPr sz="1800" spc="25" dirty="0">
                <a:solidFill>
                  <a:srgbClr val="FFFFFF"/>
                </a:solidFill>
                <a:latin typeface="Arial"/>
                <a:cs typeface="Arial"/>
              </a:rPr>
              <a:t>Not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required </a:t>
            </a:r>
            <a:r>
              <a:rPr sz="1800" spc="50" dirty="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image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1800" spc="25" dirty="0">
                <a:solidFill>
                  <a:srgbClr val="FFFFFF"/>
                </a:solidFill>
                <a:latin typeface="Arial"/>
                <a:cs typeface="Arial"/>
              </a:rPr>
              <a:t>text 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data </a:t>
            </a:r>
            <a:r>
              <a:rPr sz="1800" spc="-110" dirty="0">
                <a:solidFill>
                  <a:srgbClr val="FFFFFF"/>
                </a:solidFill>
                <a:latin typeface="Arial"/>
                <a:cs typeface="Arial"/>
              </a:rPr>
              <a:t>--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explanation 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presentation</a:t>
            </a:r>
            <a:r>
              <a:rPr sz="1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3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18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as</a:t>
            </a:r>
            <a:r>
              <a:rPr sz="18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intelligible</a:t>
            </a:r>
            <a:r>
              <a:rPr sz="18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as</a:t>
            </a:r>
            <a:r>
              <a:rPr sz="18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8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explained</a:t>
            </a:r>
            <a:r>
              <a:rPr sz="18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instance.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buClr>
                <a:srgbClr val="FFFFFF"/>
              </a:buClr>
              <a:buFont typeface="Arial"/>
              <a:buChar char="●"/>
            </a:pPr>
            <a:endParaRPr sz="2100">
              <a:latin typeface="Arial"/>
              <a:cs typeface="Arial"/>
            </a:endParaRPr>
          </a:p>
          <a:p>
            <a:pPr marL="379095" marR="508634" indent="-367030">
              <a:lnSpc>
                <a:spcPct val="114599"/>
              </a:lnSpc>
              <a:spcBef>
                <a:spcPts val="1635"/>
              </a:spcBef>
              <a:buChar char="●"/>
              <a:tabLst>
                <a:tab pos="379095" algn="l"/>
                <a:tab pos="379730" algn="l"/>
              </a:tabLst>
            </a:pPr>
            <a:r>
              <a:rPr sz="1800" spc="-60" dirty="0">
                <a:solidFill>
                  <a:srgbClr val="FFFFFF"/>
                </a:solidFill>
                <a:latin typeface="Arial"/>
                <a:cs typeface="Arial"/>
              </a:rPr>
              <a:t>Can</a:t>
            </a:r>
            <a:r>
              <a:rPr sz="18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sz="18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i="1" spc="-5" dirty="0">
                <a:solidFill>
                  <a:srgbClr val="FFFFFF"/>
                </a:solidFill>
                <a:latin typeface="Arial"/>
                <a:cs typeface="Arial"/>
              </a:rPr>
              <a:t>computed</a:t>
            </a:r>
            <a:r>
              <a:rPr sz="1800" i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5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1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any</a:t>
            </a:r>
            <a:r>
              <a:rPr sz="1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representation,</a:t>
            </a:r>
            <a:r>
              <a:rPr sz="18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25" dirty="0">
                <a:solidFill>
                  <a:srgbClr val="FFFFFF"/>
                </a:solidFill>
                <a:latin typeface="Arial"/>
                <a:cs typeface="Arial"/>
              </a:rPr>
              <a:t>but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i="1" spc="-15" dirty="0">
                <a:solidFill>
                  <a:srgbClr val="FFFFFF"/>
                </a:solidFill>
                <a:latin typeface="Arial"/>
                <a:cs typeface="Arial"/>
              </a:rPr>
              <a:t>applies</a:t>
            </a:r>
            <a:r>
              <a:rPr sz="1800" i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the 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binary</a:t>
            </a:r>
            <a:r>
              <a:rPr sz="1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interpretable</a:t>
            </a:r>
            <a:r>
              <a:rPr sz="1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10" dirty="0">
                <a:solidFill>
                  <a:srgbClr val="FFFFFF"/>
                </a:solidFill>
                <a:latin typeface="Arial"/>
                <a:cs typeface="Arial"/>
              </a:rPr>
              <a:t>--</a:t>
            </a:r>
            <a:r>
              <a:rPr sz="1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introducing</a:t>
            </a:r>
            <a:r>
              <a:rPr sz="18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sparsity</a:t>
            </a:r>
            <a:r>
              <a:rPr sz="1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bar</a:t>
            </a:r>
            <a:r>
              <a:rPr sz="18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plot.</a:t>
            </a:r>
            <a:endParaRPr sz="1800">
              <a:latin typeface="Arial"/>
              <a:cs typeface="Arial"/>
            </a:endParaRPr>
          </a:p>
          <a:p>
            <a:pPr marL="836294" lvl="1" indent="-336550">
              <a:lnSpc>
                <a:spcPct val="100000"/>
              </a:lnSpc>
              <a:spcBef>
                <a:spcPts val="330"/>
              </a:spcBef>
              <a:buChar char="○"/>
              <a:tabLst>
                <a:tab pos="836294" algn="l"/>
                <a:tab pos="836930" algn="l"/>
              </a:tabLst>
            </a:pPr>
            <a:r>
              <a:rPr sz="1400" spc="10" dirty="0">
                <a:solidFill>
                  <a:srgbClr val="FFFFFF"/>
                </a:solidFill>
                <a:latin typeface="Arial"/>
                <a:cs typeface="Arial"/>
              </a:rPr>
              <a:t>lasso</a:t>
            </a:r>
            <a:r>
              <a:rPr sz="14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path;</a:t>
            </a:r>
            <a:endParaRPr sz="1400">
              <a:latin typeface="Arial"/>
              <a:cs typeface="Arial"/>
            </a:endParaRPr>
          </a:p>
          <a:p>
            <a:pPr marL="836294" lvl="1" indent="-336550">
              <a:lnSpc>
                <a:spcPct val="100000"/>
              </a:lnSpc>
              <a:spcBef>
                <a:spcPts val="270"/>
              </a:spcBef>
              <a:buChar char="○"/>
              <a:tabLst>
                <a:tab pos="836294" algn="l"/>
                <a:tab pos="836930" algn="l"/>
              </a:tabLst>
            </a:pPr>
            <a:r>
              <a:rPr sz="1400" spc="20" dirty="0">
                <a:solidFill>
                  <a:srgbClr val="FFFFFF"/>
                </a:solidFill>
                <a:latin typeface="Arial"/>
                <a:cs typeface="Arial"/>
              </a:rPr>
              <a:t>forward 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selection;</a:t>
            </a:r>
            <a:r>
              <a:rPr sz="14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endParaRPr sz="1400">
              <a:latin typeface="Arial"/>
              <a:cs typeface="Arial"/>
            </a:endParaRPr>
          </a:p>
          <a:p>
            <a:pPr marL="836294" lvl="1" indent="-336550">
              <a:lnSpc>
                <a:spcPct val="100000"/>
              </a:lnSpc>
              <a:spcBef>
                <a:spcPts val="270"/>
              </a:spcBef>
              <a:buChar char="○"/>
              <a:tabLst>
                <a:tab pos="836294" algn="l"/>
                <a:tab pos="836930" algn="l"/>
              </a:tabLst>
            </a:pPr>
            <a:r>
              <a:rPr sz="1400" spc="5" dirty="0">
                <a:solidFill>
                  <a:srgbClr val="FFFFFF"/>
                </a:solidFill>
                <a:latin typeface="Arial"/>
                <a:cs typeface="Arial"/>
              </a:rPr>
              <a:t>highest</a:t>
            </a:r>
            <a:r>
              <a:rPr sz="14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5" dirty="0">
                <a:solidFill>
                  <a:srgbClr val="FFFFFF"/>
                </a:solidFill>
                <a:latin typeface="Arial"/>
                <a:cs typeface="Arial"/>
              </a:rPr>
              <a:t>weights.</a:t>
            </a:r>
            <a:endParaRPr sz="1400">
              <a:latin typeface="Arial"/>
              <a:cs typeface="Arial"/>
            </a:endParaRPr>
          </a:p>
          <a:p>
            <a:pPr marL="379095" marR="5080" indent="-367030">
              <a:lnSpc>
                <a:spcPts val="2480"/>
              </a:lnSpc>
              <a:spcBef>
                <a:spcPts val="70"/>
              </a:spcBef>
              <a:buChar char="●"/>
              <a:tabLst>
                <a:tab pos="379095" algn="l"/>
                <a:tab pos="379730" algn="l"/>
              </a:tabLst>
            </a:pP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Interpretable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representations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based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on </a:t>
            </a:r>
            <a:r>
              <a:rPr sz="1800" b="1" spc="-35" dirty="0">
                <a:solidFill>
                  <a:srgbClr val="FFFFFF"/>
                </a:solidFill>
                <a:latin typeface="Arial"/>
                <a:cs typeface="Arial"/>
              </a:rPr>
              <a:t>tree </a:t>
            </a:r>
            <a:r>
              <a:rPr sz="1800" b="1" spc="-50" dirty="0">
                <a:solidFill>
                  <a:srgbClr val="FFFFFF"/>
                </a:solidFill>
                <a:latin typeface="Arial"/>
                <a:cs typeface="Arial"/>
              </a:rPr>
              <a:t>splits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have 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sparsity  </a:t>
            </a:r>
            <a:r>
              <a:rPr sz="1800" spc="15" dirty="0">
                <a:solidFill>
                  <a:srgbClr val="FFFFFF"/>
                </a:solidFill>
                <a:latin typeface="Arial"/>
                <a:cs typeface="Arial"/>
              </a:rPr>
              <a:t>mechanisms</a:t>
            </a:r>
            <a:r>
              <a:rPr sz="1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25" dirty="0">
                <a:solidFill>
                  <a:srgbClr val="FFFFFF"/>
                </a:solidFill>
                <a:latin typeface="Arial"/>
                <a:cs typeface="Arial"/>
              </a:rPr>
              <a:t>built</a:t>
            </a:r>
            <a:r>
              <a:rPr sz="1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5" dirty="0">
                <a:solidFill>
                  <a:srgbClr val="FFFFFF"/>
                </a:solidFill>
                <a:latin typeface="Arial"/>
                <a:cs typeface="Arial"/>
              </a:rPr>
              <a:t>(e.g.,</a:t>
            </a:r>
            <a:r>
              <a:rPr sz="1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impurity</a:t>
            </a:r>
            <a:r>
              <a:rPr sz="1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reduction</a:t>
            </a:r>
            <a:r>
              <a:rPr sz="1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pruning).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60925" y="573259"/>
            <a:ext cx="78740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105" dirty="0"/>
              <a:t>Explanation </a:t>
            </a:r>
            <a:r>
              <a:rPr sz="3000" spc="70" dirty="0"/>
              <a:t>Generation </a:t>
            </a:r>
            <a:r>
              <a:rPr sz="3000" spc="165" dirty="0"/>
              <a:t>-- </a:t>
            </a:r>
            <a:r>
              <a:rPr sz="3000" spc="80" dirty="0"/>
              <a:t>Feature</a:t>
            </a:r>
            <a:r>
              <a:rPr sz="3000" spc="-409" dirty="0"/>
              <a:t> </a:t>
            </a:r>
            <a:r>
              <a:rPr sz="3000" spc="125" dirty="0"/>
              <a:t>Selection</a:t>
            </a:r>
            <a:endParaRPr sz="3000"/>
          </a:p>
        </p:txBody>
      </p:sp>
      <p:sp>
        <p:nvSpPr>
          <p:cNvPr id="4" name="object 4"/>
          <p:cNvSpPr/>
          <p:nvPr/>
        </p:nvSpPr>
        <p:spPr>
          <a:xfrm>
            <a:off x="6578000" y="1059517"/>
            <a:ext cx="1617624" cy="1252350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393799" y="2235918"/>
            <a:ext cx="1678543" cy="1252350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520875" y="3735074"/>
            <a:ext cx="1252349" cy="1252349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6835">
              <a:lnSpc>
                <a:spcPct val="100000"/>
              </a:lnSpc>
              <a:spcBef>
                <a:spcPts val="100"/>
              </a:spcBef>
            </a:pPr>
            <a:r>
              <a:rPr spc="90" dirty="0"/>
              <a:t>Linear </a:t>
            </a:r>
            <a:r>
              <a:rPr spc="75" dirty="0"/>
              <a:t>Surrogate </a:t>
            </a:r>
            <a:r>
              <a:rPr spc="175" dirty="0"/>
              <a:t>+</a:t>
            </a:r>
            <a:r>
              <a:rPr spc="-165" dirty="0"/>
              <a:t> </a:t>
            </a:r>
            <a:r>
              <a:rPr spc="105" dirty="0"/>
              <a:t>Discretisation/Binarisation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291773" y="1553705"/>
            <a:ext cx="45605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5" dirty="0">
                <a:solidFill>
                  <a:srgbClr val="FFFFFF"/>
                </a:solidFill>
                <a:latin typeface="Arial"/>
                <a:cs typeface="Arial"/>
              </a:rPr>
              <a:t>Caveats: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feature </a:t>
            </a:r>
            <a:r>
              <a:rPr sz="1800" b="1" spc="-70" dirty="0">
                <a:solidFill>
                  <a:srgbClr val="FFFFFF"/>
                </a:solidFill>
                <a:latin typeface="Arial"/>
                <a:cs typeface="Arial"/>
              </a:rPr>
              <a:t>independence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8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linearity</a:t>
            </a:r>
            <a:r>
              <a:rPr sz="1800" spc="-4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1581875"/>
            <a:ext cx="3485423" cy="3561623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561625" y="1796812"/>
            <a:ext cx="5219571" cy="3131747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328289" y="4934204"/>
            <a:ext cx="57270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spc="-25" dirty="0">
                <a:solidFill>
                  <a:srgbClr val="FFFFFF"/>
                </a:solidFill>
                <a:latin typeface="Arial"/>
                <a:cs typeface="Arial"/>
              </a:rPr>
              <a:t>Sokol and </a:t>
            </a:r>
            <a:r>
              <a:rPr sz="1200" i="1" spc="-35" dirty="0">
                <a:solidFill>
                  <a:srgbClr val="FFFFFF"/>
                </a:solidFill>
                <a:latin typeface="Arial"/>
                <a:cs typeface="Arial"/>
              </a:rPr>
              <a:t>Flach, </a:t>
            </a:r>
            <a:r>
              <a:rPr sz="1200" i="1" spc="-20" dirty="0">
                <a:solidFill>
                  <a:srgbClr val="FFFFFF"/>
                </a:solidFill>
                <a:latin typeface="Arial"/>
                <a:cs typeface="Arial"/>
              </a:rPr>
              <a:t>2020.Towards </a:t>
            </a:r>
            <a:r>
              <a:rPr sz="1200" i="1" spc="-5" dirty="0">
                <a:solidFill>
                  <a:srgbClr val="FFFFFF"/>
                </a:solidFill>
                <a:latin typeface="Arial"/>
                <a:cs typeface="Arial"/>
              </a:rPr>
              <a:t>Faithful </a:t>
            </a:r>
            <a:r>
              <a:rPr sz="1200" i="1" spc="-25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1200" i="1" spc="-5" dirty="0">
                <a:solidFill>
                  <a:srgbClr val="FFFFFF"/>
                </a:solidFill>
                <a:latin typeface="Arial"/>
                <a:cs typeface="Arial"/>
              </a:rPr>
              <a:t>Meaningful </a:t>
            </a:r>
            <a:r>
              <a:rPr sz="1200" i="1" spc="-15" dirty="0">
                <a:solidFill>
                  <a:srgbClr val="FFFFFF"/>
                </a:solidFill>
                <a:latin typeface="Arial"/>
                <a:cs typeface="Arial"/>
              </a:rPr>
              <a:t>Interpretable</a:t>
            </a:r>
            <a:r>
              <a:rPr sz="1200" i="1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i="1" spc="-25" dirty="0">
                <a:solidFill>
                  <a:srgbClr val="FFFFFF"/>
                </a:solidFill>
                <a:latin typeface="Arial"/>
                <a:cs typeface="Arial"/>
              </a:rPr>
              <a:t>Representations.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60925" y="573259"/>
            <a:ext cx="800544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90" dirty="0">
                <a:solidFill>
                  <a:srgbClr val="FFFFFF"/>
                </a:solidFill>
                <a:latin typeface="Palatino Linotype"/>
                <a:cs typeface="Palatino Linotype"/>
              </a:rPr>
              <a:t>Linear </a:t>
            </a:r>
            <a:r>
              <a:rPr sz="3000" spc="75" dirty="0">
                <a:solidFill>
                  <a:srgbClr val="FFFFFF"/>
                </a:solidFill>
                <a:latin typeface="Palatino Linotype"/>
                <a:cs typeface="Palatino Linotype"/>
              </a:rPr>
              <a:t>Surrogate </a:t>
            </a:r>
            <a:r>
              <a:rPr sz="3000" spc="125" dirty="0">
                <a:solidFill>
                  <a:srgbClr val="FFFFFF"/>
                </a:solidFill>
                <a:latin typeface="Palatino Linotype"/>
                <a:cs typeface="Palatino Linotype"/>
              </a:rPr>
              <a:t>with </a:t>
            </a:r>
            <a:r>
              <a:rPr sz="3000" spc="45" dirty="0">
                <a:solidFill>
                  <a:srgbClr val="FFFFFF"/>
                </a:solidFill>
                <a:latin typeface="Palatino Linotype"/>
                <a:cs typeface="Palatino Linotype"/>
              </a:rPr>
              <a:t>One-hot </a:t>
            </a:r>
            <a:r>
              <a:rPr sz="3000" spc="100" dirty="0">
                <a:solidFill>
                  <a:srgbClr val="FFFFFF"/>
                </a:solidFill>
                <a:latin typeface="Palatino Linotype"/>
                <a:cs typeface="Palatino Linotype"/>
              </a:rPr>
              <a:t>Tree</a:t>
            </a:r>
            <a:r>
              <a:rPr sz="3000" spc="-405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3000" spc="100" dirty="0">
                <a:solidFill>
                  <a:srgbClr val="FFFFFF"/>
                </a:solidFill>
                <a:latin typeface="Palatino Linotype"/>
                <a:cs typeface="Palatino Linotype"/>
              </a:rPr>
              <a:t>Features</a:t>
            </a:r>
            <a:endParaRPr sz="3000">
              <a:latin typeface="Palatino Linotype"/>
              <a:cs typeface="Palatino Linotype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23193" y="1553705"/>
            <a:ext cx="6286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5" dirty="0">
                <a:solidFill>
                  <a:srgbClr val="FFFFFF"/>
                </a:solidFill>
                <a:latin typeface="Arial"/>
                <a:cs typeface="Arial"/>
              </a:rPr>
              <a:t>Caveats: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feature 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independence, 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linearity, </a:t>
            </a:r>
            <a:r>
              <a:rPr sz="1800" spc="10" dirty="0">
                <a:solidFill>
                  <a:srgbClr val="FFFFFF"/>
                </a:solidFill>
                <a:latin typeface="Arial"/>
                <a:cs typeface="Arial"/>
              </a:rPr>
              <a:t>possible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rule</a:t>
            </a:r>
            <a:r>
              <a:rPr sz="1800" spc="-2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overlap.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0875" y="2156300"/>
            <a:ext cx="2927021" cy="2927021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594675" y="2050012"/>
            <a:ext cx="4978656" cy="2987198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60925" y="573259"/>
            <a:ext cx="597154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85" dirty="0">
                <a:solidFill>
                  <a:srgbClr val="FFFFFF"/>
                </a:solidFill>
                <a:latin typeface="Palatino Linotype"/>
                <a:cs typeface="Palatino Linotype"/>
              </a:rPr>
              <a:t>End-to-end </a:t>
            </a:r>
            <a:r>
              <a:rPr sz="3000" spc="105" dirty="0">
                <a:solidFill>
                  <a:srgbClr val="FFFFFF"/>
                </a:solidFill>
                <a:latin typeface="Palatino Linotype"/>
                <a:cs typeface="Palatino Linotype"/>
              </a:rPr>
              <a:t>Tree-based</a:t>
            </a:r>
            <a:r>
              <a:rPr sz="3000" spc="-125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3000" spc="75" dirty="0">
                <a:solidFill>
                  <a:srgbClr val="FFFFFF"/>
                </a:solidFill>
                <a:latin typeface="Palatino Linotype"/>
                <a:cs typeface="Palatino Linotype"/>
              </a:rPr>
              <a:t>Surrogate</a:t>
            </a:r>
            <a:endParaRPr sz="3000">
              <a:latin typeface="Palatino Linotype"/>
              <a:cs typeface="Palatino Linotype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155051" y="1553705"/>
            <a:ext cx="28270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5" dirty="0">
                <a:solidFill>
                  <a:srgbClr val="FFFFFF"/>
                </a:solidFill>
                <a:latin typeface="Arial"/>
                <a:cs typeface="Arial"/>
              </a:rPr>
              <a:t>Caveats: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axis-parallel</a:t>
            </a:r>
            <a:r>
              <a:rPr sz="1800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splits.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690950" y="2183125"/>
            <a:ext cx="3079299" cy="2960374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893650" y="2571750"/>
            <a:ext cx="2862443" cy="2146823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0100" y="2393350"/>
            <a:ext cx="2470199" cy="2470199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60925" y="573259"/>
            <a:ext cx="489521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20" dirty="0">
                <a:solidFill>
                  <a:srgbClr val="FFFFFF"/>
                </a:solidFill>
                <a:latin typeface="Palatino Linotype"/>
                <a:cs typeface="Palatino Linotype"/>
              </a:rPr>
              <a:t>You </a:t>
            </a:r>
            <a:r>
              <a:rPr sz="3000" spc="25" dirty="0">
                <a:solidFill>
                  <a:srgbClr val="FFFFFF"/>
                </a:solidFill>
                <a:latin typeface="Palatino Linotype"/>
                <a:cs typeface="Palatino Linotype"/>
              </a:rPr>
              <a:t>Need </a:t>
            </a:r>
            <a:r>
              <a:rPr sz="3000" spc="30" dirty="0">
                <a:solidFill>
                  <a:srgbClr val="FFFFFF"/>
                </a:solidFill>
                <a:latin typeface="Palatino Linotype"/>
                <a:cs typeface="Palatino Linotype"/>
              </a:rPr>
              <a:t>to </a:t>
            </a:r>
            <a:r>
              <a:rPr sz="3000" spc="50" dirty="0">
                <a:solidFill>
                  <a:srgbClr val="FFFFFF"/>
                </a:solidFill>
                <a:latin typeface="Palatino Linotype"/>
                <a:cs typeface="Palatino Linotype"/>
              </a:rPr>
              <a:t>Choose</a:t>
            </a:r>
            <a:r>
              <a:rPr sz="3000" spc="-150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3000" spc="110" dirty="0">
                <a:solidFill>
                  <a:srgbClr val="FFFFFF"/>
                </a:solidFill>
                <a:latin typeface="Palatino Linotype"/>
                <a:cs typeface="Palatino Linotype"/>
              </a:rPr>
              <a:t>Wisely</a:t>
            </a:r>
            <a:endParaRPr sz="3000">
              <a:latin typeface="Palatino Linotype"/>
              <a:cs typeface="Palatino Linotype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82458" y="1553705"/>
            <a:ext cx="717930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5" dirty="0">
                <a:solidFill>
                  <a:srgbClr val="FFFFFF"/>
                </a:solidFill>
                <a:latin typeface="Arial"/>
                <a:cs typeface="Arial"/>
              </a:rPr>
              <a:t>There</a:t>
            </a:r>
            <a:r>
              <a:rPr sz="18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3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18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Arial"/>
                <a:cs typeface="Arial"/>
              </a:rPr>
              <a:t>no</a:t>
            </a:r>
            <a:r>
              <a:rPr sz="18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magic</a:t>
            </a:r>
            <a:r>
              <a:rPr sz="18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30" dirty="0">
                <a:solidFill>
                  <a:srgbClr val="FFFFFF"/>
                </a:solidFill>
                <a:latin typeface="Arial"/>
                <a:cs typeface="Arial"/>
              </a:rPr>
              <a:t>formula</a:t>
            </a:r>
            <a:r>
              <a:rPr sz="18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10" dirty="0">
                <a:solidFill>
                  <a:srgbClr val="FFFFFF"/>
                </a:solidFill>
                <a:latin typeface="Arial"/>
                <a:cs typeface="Arial"/>
              </a:rPr>
              <a:t>--</a:t>
            </a:r>
            <a:r>
              <a:rPr sz="18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55" dirty="0">
                <a:solidFill>
                  <a:srgbClr val="FFFFFF"/>
                </a:solidFill>
                <a:latin typeface="Arial"/>
                <a:cs typeface="Arial"/>
              </a:rPr>
              <a:t>it</a:t>
            </a:r>
            <a:r>
              <a:rPr sz="18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takes</a:t>
            </a:r>
            <a:r>
              <a:rPr sz="18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in-depth</a:t>
            </a:r>
            <a:r>
              <a:rPr sz="18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understanding</a:t>
            </a:r>
            <a:r>
              <a:rPr sz="18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u="heavy" spc="4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effort</a:t>
            </a:r>
            <a:r>
              <a:rPr sz="1800" spc="4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595437" y="2149200"/>
            <a:ext cx="5953124" cy="25241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0925" y="573259"/>
            <a:ext cx="278320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55" dirty="0"/>
              <a:t>Reproducibility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551449" y="1499657"/>
            <a:ext cx="4903470" cy="1666875"/>
          </a:xfrm>
          <a:prstGeom prst="rect">
            <a:avLst/>
          </a:prstGeom>
        </p:spPr>
        <p:txBody>
          <a:bodyPr vert="horz" wrap="square" lIns="0" tIns="66675" rIns="0" bIns="0" rtlCol="0">
            <a:spAutoFit/>
          </a:bodyPr>
          <a:lstStyle/>
          <a:p>
            <a:pPr marL="379095" indent="-367030">
              <a:lnSpc>
                <a:spcPct val="100000"/>
              </a:lnSpc>
              <a:spcBef>
                <a:spcPts val="525"/>
              </a:spcBef>
              <a:buChar char="●"/>
              <a:tabLst>
                <a:tab pos="379095" algn="l"/>
                <a:tab pos="379730" algn="l"/>
              </a:tabLst>
            </a:pPr>
            <a:r>
              <a:rPr sz="1800" spc="-145" dirty="0">
                <a:solidFill>
                  <a:srgbClr val="FFFFFF"/>
                </a:solidFill>
                <a:latin typeface="Arial"/>
                <a:cs typeface="Arial"/>
              </a:rPr>
              <a:t>FAT</a:t>
            </a:r>
            <a:r>
              <a:rPr sz="18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Forensics</a:t>
            </a:r>
            <a:endParaRPr sz="1800">
              <a:latin typeface="Arial"/>
              <a:cs typeface="Arial"/>
            </a:endParaRPr>
          </a:p>
          <a:p>
            <a:pPr marL="836294" lvl="1" indent="-336550">
              <a:lnSpc>
                <a:spcPct val="100000"/>
              </a:lnSpc>
              <a:spcBef>
                <a:spcPts val="330"/>
              </a:spcBef>
              <a:buChar char="○"/>
              <a:tabLst>
                <a:tab pos="836294" algn="l"/>
                <a:tab pos="836930" algn="l"/>
              </a:tabLst>
            </a:pPr>
            <a:r>
              <a:rPr sz="1400" spc="-30" dirty="0">
                <a:solidFill>
                  <a:srgbClr val="FFFFFF"/>
                </a:solidFill>
                <a:latin typeface="Arial"/>
                <a:cs typeface="Arial"/>
              </a:rPr>
              <a:t>Fairness, </a:t>
            </a:r>
            <a:r>
              <a:rPr sz="1400" spc="10" dirty="0">
                <a:solidFill>
                  <a:srgbClr val="FFFFFF"/>
                </a:solidFill>
                <a:latin typeface="Arial"/>
                <a:cs typeface="Arial"/>
              </a:rPr>
              <a:t>Accountability 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Transparency</a:t>
            </a:r>
            <a:r>
              <a:rPr sz="1400" spc="-1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15" dirty="0">
                <a:solidFill>
                  <a:srgbClr val="FFFFFF"/>
                </a:solidFill>
                <a:latin typeface="Arial"/>
                <a:cs typeface="Arial"/>
              </a:rPr>
              <a:t>software</a:t>
            </a:r>
            <a:endParaRPr sz="1400">
              <a:latin typeface="Arial"/>
              <a:cs typeface="Arial"/>
            </a:endParaRPr>
          </a:p>
          <a:p>
            <a:pPr marL="836294" lvl="1" indent="-336550">
              <a:lnSpc>
                <a:spcPct val="100000"/>
              </a:lnSpc>
              <a:spcBef>
                <a:spcPts val="270"/>
              </a:spcBef>
              <a:buClr>
                <a:srgbClr val="FFFFFF"/>
              </a:buClr>
              <a:buChar char="○"/>
              <a:tabLst>
                <a:tab pos="836294" algn="l"/>
                <a:tab pos="836930" algn="l"/>
              </a:tabLst>
            </a:pPr>
            <a:r>
              <a:rPr sz="1400" u="heavy" spc="25" dirty="0">
                <a:solidFill>
                  <a:srgbClr val="8BC34A"/>
                </a:solidFill>
                <a:uFill>
                  <a:solidFill>
                    <a:srgbClr val="8BC34A"/>
                  </a:solidFill>
                </a:uFill>
                <a:latin typeface="Arial"/>
                <a:cs typeface="Arial"/>
                <a:hlinkClick r:id="rId2"/>
              </a:rPr>
              <a:t>https://fat-forensics.org/</a:t>
            </a:r>
            <a:endParaRPr sz="1400">
              <a:latin typeface="Arial"/>
              <a:cs typeface="Arial"/>
            </a:endParaRPr>
          </a:p>
          <a:p>
            <a:pPr marL="836294" lvl="1" indent="-336550">
              <a:lnSpc>
                <a:spcPct val="100000"/>
              </a:lnSpc>
              <a:spcBef>
                <a:spcPts val="270"/>
              </a:spcBef>
              <a:buClr>
                <a:srgbClr val="FFFFFF"/>
              </a:buClr>
              <a:buChar char="○"/>
              <a:tabLst>
                <a:tab pos="836294" algn="l"/>
                <a:tab pos="836930" algn="l"/>
              </a:tabLst>
            </a:pPr>
            <a:r>
              <a:rPr sz="1400" u="heavy" spc="20" dirty="0">
                <a:solidFill>
                  <a:srgbClr val="8BC34A"/>
                </a:solidFill>
                <a:uFill>
                  <a:solidFill>
                    <a:srgbClr val="8BC34A"/>
                  </a:solidFill>
                </a:uFill>
                <a:latin typeface="Arial"/>
                <a:cs typeface="Arial"/>
                <a:hlinkClick r:id="rId3"/>
              </a:rPr>
              <a:t>https://joss.theoj.org/papers/10.21105/joss.01904</a:t>
            </a:r>
            <a:endParaRPr sz="1400">
              <a:latin typeface="Arial"/>
              <a:cs typeface="Arial"/>
            </a:endParaRPr>
          </a:p>
          <a:p>
            <a:pPr marL="379095" indent="-367030">
              <a:lnSpc>
                <a:spcPct val="100000"/>
              </a:lnSpc>
              <a:spcBef>
                <a:spcPts val="254"/>
              </a:spcBef>
              <a:buChar char="●"/>
              <a:tabLst>
                <a:tab pos="379095" algn="l"/>
                <a:tab pos="379730" algn="l"/>
              </a:tabLst>
            </a:pP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Hands-on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surrogate</a:t>
            </a:r>
            <a:r>
              <a:rPr sz="18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explainability</a:t>
            </a:r>
            <a:endParaRPr sz="1800">
              <a:latin typeface="Arial"/>
              <a:cs typeface="Arial"/>
            </a:endParaRPr>
          </a:p>
          <a:p>
            <a:pPr marL="836294" lvl="1" indent="-336550">
              <a:lnSpc>
                <a:spcPct val="100000"/>
              </a:lnSpc>
              <a:spcBef>
                <a:spcPts val="330"/>
              </a:spcBef>
              <a:buClr>
                <a:srgbClr val="FFFFFF"/>
              </a:buClr>
              <a:buChar char="○"/>
              <a:tabLst>
                <a:tab pos="836294" algn="l"/>
                <a:tab pos="836930" algn="l"/>
              </a:tabLst>
            </a:pPr>
            <a:r>
              <a:rPr sz="1400" u="heavy" spc="10" dirty="0">
                <a:solidFill>
                  <a:srgbClr val="8BC34A"/>
                </a:solidFill>
                <a:uFill>
                  <a:solidFill>
                    <a:srgbClr val="8BC34A"/>
                  </a:solidFill>
                </a:uFill>
                <a:latin typeface="Arial"/>
                <a:cs typeface="Arial"/>
                <a:hlinkClick r:id="rId4"/>
              </a:rPr>
              <a:t>https://events.fat-forensics.org/2020_ecml-pkdd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685575" y="164212"/>
            <a:ext cx="1273725" cy="1273725"/>
          </a:xfrm>
          <a:prstGeom prst="rect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561200" y="2098800"/>
            <a:ext cx="3582799" cy="1729200"/>
          </a:xfrm>
          <a:prstGeom prst="rect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756710" y="3981475"/>
            <a:ext cx="3284854" cy="9683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4599"/>
              </a:lnSpc>
              <a:spcBef>
                <a:spcPts val="100"/>
              </a:spcBef>
            </a:pPr>
            <a:r>
              <a:rPr sz="1800" spc="5" dirty="0">
                <a:solidFill>
                  <a:srgbClr val="8BC34A"/>
                </a:solidFill>
                <a:latin typeface="Arial"/>
                <a:cs typeface="Arial"/>
              </a:rPr>
              <a:t>More educational </a:t>
            </a:r>
            <a:r>
              <a:rPr sz="1800" spc="-5" dirty="0">
                <a:solidFill>
                  <a:srgbClr val="8BC34A"/>
                </a:solidFill>
                <a:latin typeface="Arial"/>
                <a:cs typeface="Arial"/>
              </a:rPr>
              <a:t>resources</a:t>
            </a:r>
            <a:r>
              <a:rPr sz="1800" spc="-225" dirty="0">
                <a:solidFill>
                  <a:srgbClr val="8BC34A"/>
                </a:solidFill>
                <a:latin typeface="Arial"/>
                <a:cs typeface="Arial"/>
              </a:rPr>
              <a:t> </a:t>
            </a:r>
            <a:r>
              <a:rPr sz="1800" spc="-15" dirty="0">
                <a:solidFill>
                  <a:srgbClr val="8BC34A"/>
                </a:solidFill>
                <a:latin typeface="Arial"/>
                <a:cs typeface="Arial"/>
              </a:rPr>
              <a:t>and  </a:t>
            </a:r>
            <a:r>
              <a:rPr sz="1800" spc="10" dirty="0">
                <a:solidFill>
                  <a:srgbClr val="8BC34A"/>
                </a:solidFill>
                <a:latin typeface="Arial"/>
                <a:cs typeface="Arial"/>
              </a:rPr>
              <a:t>modular </a:t>
            </a:r>
            <a:r>
              <a:rPr sz="1800" spc="15" dirty="0">
                <a:solidFill>
                  <a:srgbClr val="8BC34A"/>
                </a:solidFill>
                <a:latin typeface="Arial"/>
                <a:cs typeface="Arial"/>
              </a:rPr>
              <a:t>implementations  </a:t>
            </a:r>
            <a:r>
              <a:rPr sz="1800" dirty="0">
                <a:solidFill>
                  <a:srgbClr val="8BC34A"/>
                </a:solidFill>
                <a:latin typeface="Arial"/>
                <a:cs typeface="Arial"/>
              </a:rPr>
              <a:t>arriving next</a:t>
            </a:r>
            <a:r>
              <a:rPr sz="1800" spc="-130" dirty="0">
                <a:solidFill>
                  <a:srgbClr val="8BC34A"/>
                </a:solidFill>
                <a:latin typeface="Arial"/>
                <a:cs typeface="Arial"/>
              </a:rPr>
              <a:t> </a:t>
            </a:r>
            <a:r>
              <a:rPr sz="1800" spc="-55" dirty="0">
                <a:solidFill>
                  <a:srgbClr val="8BC34A"/>
                </a:solidFill>
                <a:latin typeface="Arial"/>
                <a:cs typeface="Arial"/>
              </a:rPr>
              <a:t>year.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0925" y="573259"/>
            <a:ext cx="426021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70" dirty="0"/>
              <a:t>Scope: </a:t>
            </a:r>
            <a:r>
              <a:rPr sz="3000" spc="100" dirty="0"/>
              <a:t>Local</a:t>
            </a:r>
            <a:r>
              <a:rPr sz="3000" spc="-155" dirty="0"/>
              <a:t> </a:t>
            </a:r>
            <a:r>
              <a:rPr sz="3000" spc="90" dirty="0"/>
              <a:t>Surrogates</a:t>
            </a:r>
            <a:endParaRPr sz="3000"/>
          </a:p>
        </p:txBody>
      </p:sp>
      <p:sp>
        <p:nvSpPr>
          <p:cNvPr id="3" name="object 3"/>
          <p:cNvSpPr/>
          <p:nvPr/>
        </p:nvSpPr>
        <p:spPr>
          <a:xfrm>
            <a:off x="3104422" y="1586574"/>
            <a:ext cx="2935149" cy="29351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60925" y="573259"/>
            <a:ext cx="670496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120" dirty="0">
                <a:solidFill>
                  <a:srgbClr val="FFFFFF"/>
                </a:solidFill>
                <a:latin typeface="Palatino Linotype"/>
                <a:cs typeface="Palatino Linotype"/>
              </a:rPr>
              <a:t>Mimicry </a:t>
            </a:r>
            <a:r>
              <a:rPr sz="3000" spc="65" dirty="0">
                <a:solidFill>
                  <a:srgbClr val="FFFFFF"/>
                </a:solidFill>
                <a:latin typeface="Palatino Linotype"/>
                <a:cs typeface="Palatino Linotype"/>
              </a:rPr>
              <a:t>Source: </a:t>
            </a:r>
            <a:r>
              <a:rPr sz="3000" spc="90" dirty="0">
                <a:solidFill>
                  <a:srgbClr val="FFFFFF"/>
                </a:solidFill>
                <a:latin typeface="Palatino Linotype"/>
                <a:cs typeface="Palatino Linotype"/>
              </a:rPr>
              <a:t>Structural</a:t>
            </a:r>
            <a:r>
              <a:rPr sz="3000" spc="-254" dirty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3000" spc="75" dirty="0">
                <a:solidFill>
                  <a:srgbClr val="FFFFFF"/>
                </a:solidFill>
                <a:latin typeface="Palatino Linotype"/>
                <a:cs typeface="Palatino Linotype"/>
              </a:rPr>
              <a:t>Surrogate</a:t>
            </a:r>
            <a:endParaRPr sz="3000">
              <a:latin typeface="Palatino Linotype"/>
              <a:cs typeface="Palatino Linotype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731517" y="1206482"/>
            <a:ext cx="950594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15" dirty="0">
                <a:solidFill>
                  <a:srgbClr val="8BC34A"/>
                </a:solidFill>
                <a:latin typeface="Arial"/>
                <a:cs typeface="Arial"/>
              </a:rPr>
              <a:t>(model)</a:t>
            </a:r>
            <a:endParaRPr sz="21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053437" y="1657125"/>
            <a:ext cx="3037125" cy="30371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8BC34A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2104</Words>
  <Application>Microsoft Macintosh PowerPoint</Application>
  <PresentationFormat>On-screen Show (16:9)</PresentationFormat>
  <Paragraphs>446</Paragraphs>
  <Slides>77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86" baseType="lpstr">
      <vt:lpstr>MS PMincho</vt:lpstr>
      <vt:lpstr>Arial</vt:lpstr>
      <vt:lpstr>Calibri</vt:lpstr>
      <vt:lpstr>Comic Sans MS</vt:lpstr>
      <vt:lpstr>Courier New</vt:lpstr>
      <vt:lpstr>Palatino Linotype</vt:lpstr>
      <vt:lpstr>Times New Roman</vt:lpstr>
      <vt:lpstr>Trebuchet MS</vt:lpstr>
      <vt:lpstr>Office Theme</vt:lpstr>
      <vt:lpstr>PowerPoint Presentation</vt:lpstr>
      <vt:lpstr>What is Explainability?</vt:lpstr>
      <vt:lpstr>What is Explainability?</vt:lpstr>
      <vt:lpstr>Explaining AI</vt:lpstr>
      <vt:lpstr>Human-centred Explainability</vt:lpstr>
      <vt:lpstr>Modular Surrogate  Explainability</vt:lpstr>
      <vt:lpstr>Scope: Global Surrogates</vt:lpstr>
      <vt:lpstr>Scope: Local Surrogates</vt:lpstr>
      <vt:lpstr>PowerPoint Presentation</vt:lpstr>
      <vt:lpstr>PowerPoint Presentation</vt:lpstr>
      <vt:lpstr>Surrogate Explainability in AI and ML</vt:lpstr>
      <vt:lpstr>Surrogate Explainability in AI and ML</vt:lpstr>
      <vt:lpstr>The Beneﬁts of Surrogates</vt:lpstr>
      <vt:lpstr>Actual Surrogate Explainers</vt:lpstr>
      <vt:lpstr>PowerPoint Presentation</vt:lpstr>
      <vt:lpstr>Caveat: The No Free Lunch Theorem</vt:lpstr>
      <vt:lpstr>Post-hoc Explainers have Poor Fidelity</vt:lpstr>
      <vt:lpstr>Post-hoc Explainers have Poor Fidelity</vt:lpstr>
      <vt:lpstr>Post-hoc Explainers have Poor Fidelity</vt:lpstr>
      <vt:lpstr>XAI Process</vt:lpstr>
      <vt:lpstr>XAI Process</vt:lpstr>
      <vt:lpstr>bLIMEy, there has to be a better way...</vt:lpstr>
      <vt:lpstr>Building Blocks of Surrogate Explainers</vt:lpstr>
      <vt:lpstr>bLIMEy Framework</vt:lpstr>
      <vt:lpstr>Operationalising Surrogates</vt:lpstr>
      <vt:lpstr>Surrogates for Text Data</vt:lpstr>
      <vt:lpstr>Black-box Prediction</vt:lpstr>
      <vt:lpstr>Interpretable Data Representation</vt:lpstr>
      <vt:lpstr>Interpretable Data Representation</vt:lpstr>
      <vt:lpstr>Interpretable Data Representation</vt:lpstr>
      <vt:lpstr>Data Sampling</vt:lpstr>
      <vt:lpstr>Explanation Generation -- Restoring Sample</vt:lpstr>
      <vt:lpstr>Explanation Generation -- Predicting Sample</vt:lpstr>
      <vt:lpstr>Explanation Generation -- Weighting Sample</vt:lpstr>
      <vt:lpstr>Explanation Generation -- Fitting Surrogate</vt:lpstr>
      <vt:lpstr>Explanation Generation -- Fitting Surrogate</vt:lpstr>
      <vt:lpstr>Surrogates for Image Data</vt:lpstr>
      <vt:lpstr>Black-box Prediction</vt:lpstr>
      <vt:lpstr>Interpretable Data Representation</vt:lpstr>
      <vt:lpstr>Interpretable Data Representation</vt:lpstr>
      <vt:lpstr>Data Sampling</vt:lpstr>
      <vt:lpstr>Explanation Generation -- Restoring Sample</vt:lpstr>
      <vt:lpstr>Explanation Generation -- Restoring Sample</vt:lpstr>
      <vt:lpstr>PowerPoint Presentation</vt:lpstr>
      <vt:lpstr>Explanation Generation -- Predicting Sample</vt:lpstr>
      <vt:lpstr>Explanation Generation -- Weighting Sample</vt:lpstr>
      <vt:lpstr>Explanation Generation -- Fitting Surrogate</vt:lpstr>
      <vt:lpstr>Explanation Generation -- Fitting Surrogate</vt:lpstr>
      <vt:lpstr>Explanation Generation -- Fitting Surrogate</vt:lpstr>
      <vt:lpstr>Explanation Generation -- Fitting Surrogate</vt:lpstr>
      <vt:lpstr>Explanation Generation -- Fitting Surrogate</vt:lpstr>
      <vt:lpstr>Explanation Generation -- Fitting Surrogate</vt:lpstr>
      <vt:lpstr>Surrogates for Tabular Data</vt:lpstr>
      <vt:lpstr>Black-box Prediction</vt:lpstr>
      <vt:lpstr>Interpretable Representation: (Q) Discretisation</vt:lpstr>
      <vt:lpstr>Interpretable Representation: (Q) Binarisation</vt:lpstr>
      <vt:lpstr>Interpretable Representation: (Q) Complexity</vt:lpstr>
      <vt:lpstr>Interpretable Representation: (★) Purity</vt:lpstr>
      <vt:lpstr>Interpretable Representation: (★) Purity</vt:lpstr>
      <vt:lpstr>Interpretable Representation: (T) Discretisation</vt:lpstr>
      <vt:lpstr>Interpretable Representation: (T) Binarisation</vt:lpstr>
      <vt:lpstr>Data Sampling</vt:lpstr>
      <vt:lpstr>Data Sampling: Interpretable (Binary)</vt:lpstr>
      <vt:lpstr>Data Sampling: Intermediate (Discrete)</vt:lpstr>
      <vt:lpstr>Data Sampling: Original</vt:lpstr>
      <vt:lpstr>Data Sampling: Original (ctd.)</vt:lpstr>
      <vt:lpstr>Data Sampling -- Comparison</vt:lpstr>
      <vt:lpstr>PowerPoint Presentation</vt:lpstr>
      <vt:lpstr>PowerPoint Presentation</vt:lpstr>
      <vt:lpstr>Explanation Generation -- Weighting Sample</vt:lpstr>
      <vt:lpstr>Explanation Generation -- Weighting Sample</vt:lpstr>
      <vt:lpstr>Explanation Generation -- Feature Selection</vt:lpstr>
      <vt:lpstr>Linear Surrogate + Discretisation/Binarisation</vt:lpstr>
      <vt:lpstr>PowerPoint Presentation</vt:lpstr>
      <vt:lpstr>PowerPoint Presentation</vt:lpstr>
      <vt:lpstr>PowerPoint Presentation</vt:lpstr>
      <vt:lpstr>Reproducibility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Rago, Antonio F</cp:lastModifiedBy>
  <cp:revision>1</cp:revision>
  <dcterms:created xsi:type="dcterms:W3CDTF">2020-12-09T19:44:27Z</dcterms:created>
  <dcterms:modified xsi:type="dcterms:W3CDTF">2020-12-09T19:46:21Z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or">
    <vt:lpwstr>Google</vt:lpwstr>
  </property>
</Properties>
</file>