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09371"/>
            <a:ext cx="10358120" cy="1293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8" y="1795779"/>
            <a:ext cx="10418445" cy="3792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2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jpg"/><Relationship Id="rId5" Type="http://schemas.openxmlformats.org/officeDocument/2006/relationships/image" Target="../media/image31.png"/><Relationship Id="rId6" Type="http://schemas.openxmlformats.org/officeDocument/2006/relationships/image" Target="../media/image37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31.png"/><Relationship Id="rId8" Type="http://schemas.openxmlformats.org/officeDocument/2006/relationships/image" Target="../media/image43.jpg"/><Relationship Id="rId9" Type="http://schemas.openxmlformats.org/officeDocument/2006/relationships/image" Target="../media/image44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Relationship Id="rId4" Type="http://schemas.openxmlformats.org/officeDocument/2006/relationships/image" Target="../media/image47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2.png"/><Relationship Id="rId4" Type="http://schemas.openxmlformats.org/officeDocument/2006/relationships/image" Target="../media/image55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9" Type="http://schemas.openxmlformats.org/officeDocument/2006/relationships/image" Target="../media/image62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50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Relationship Id="rId3" Type="http://schemas.openxmlformats.org/officeDocument/2006/relationships/image" Target="../media/image66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7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jpg"/><Relationship Id="rId3" Type="http://schemas.openxmlformats.org/officeDocument/2006/relationships/image" Target="../media/image69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0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1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g"/><Relationship Id="rId3" Type="http://schemas.openxmlformats.org/officeDocument/2006/relationships/image" Target="../media/image73.jpg"/><Relationship Id="rId4" Type="http://schemas.openxmlformats.org/officeDocument/2006/relationships/image" Target="../media/image74.jpg"/><Relationship Id="rId5" Type="http://schemas.openxmlformats.org/officeDocument/2006/relationships/image" Target="../media/image75.png"/><Relationship Id="rId6" Type="http://schemas.openxmlformats.org/officeDocument/2006/relationships/image" Target="../media/image76.jpg"/><Relationship Id="rId7" Type="http://schemas.openxmlformats.org/officeDocument/2006/relationships/image" Target="../media/image77.png"/><Relationship Id="rId8" Type="http://schemas.openxmlformats.org/officeDocument/2006/relationships/image" Target="../media/image78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9.jp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3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8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89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67.png"/><Relationship Id="rId6" Type="http://schemas.openxmlformats.org/officeDocument/2006/relationships/image" Target="../media/image93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riccardo.guidotti@di.unipi.it" TargetMode="External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jpg"/><Relationship Id="rId6" Type="http://schemas.openxmlformats.org/officeDocument/2006/relationships/image" Target="../media/image97.png"/><Relationship Id="rId7" Type="http://schemas.openxmlformats.org/officeDocument/2006/relationships/image" Target="../media/image98.jpg"/><Relationship Id="rId8" Type="http://schemas.openxmlformats.org/officeDocument/2006/relationships/image" Target="../media/image9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2802" y="1673471"/>
            <a:ext cx="9357995" cy="2301875"/>
          </a:xfrm>
          <a:prstGeom prst="rect"/>
        </p:spPr>
        <p:txBody>
          <a:bodyPr wrap="square" lIns="0" tIns="99060" rIns="0" bIns="0" rtlCol="0" vert="horz">
            <a:spAutoFit/>
          </a:bodyPr>
          <a:lstStyle/>
          <a:p>
            <a:pPr marL="12700" marR="5080" indent="311150">
              <a:lnSpc>
                <a:spcPts val="6500"/>
              </a:lnSpc>
              <a:spcBef>
                <a:spcPts val="780"/>
              </a:spcBef>
            </a:pPr>
            <a:r>
              <a:rPr dirty="0" sz="5850" spc="280"/>
              <a:t>Exploi'ng </a:t>
            </a:r>
            <a:r>
              <a:rPr dirty="0" sz="5850" spc="50"/>
              <a:t>Auto-Encoders </a:t>
            </a:r>
            <a:r>
              <a:rPr dirty="0" sz="5850" spc="10"/>
              <a:t>for  </a:t>
            </a:r>
            <a:r>
              <a:rPr dirty="0" sz="5850" spc="60"/>
              <a:t>Explaining Black </a:t>
            </a:r>
            <a:r>
              <a:rPr dirty="0" sz="5850" spc="30"/>
              <a:t>Box</a:t>
            </a:r>
            <a:r>
              <a:rPr dirty="0" sz="5850" spc="-50"/>
              <a:t> </a:t>
            </a:r>
            <a:r>
              <a:rPr dirty="0" sz="5850" spc="45"/>
              <a:t>Classiﬁers</a:t>
            </a:r>
            <a:endParaRPr sz="5850"/>
          </a:p>
          <a:p>
            <a:pPr algn="ctr" marL="107950">
              <a:lnSpc>
                <a:spcPct val="100000"/>
              </a:lnSpc>
              <a:spcBef>
                <a:spcPts val="1360"/>
              </a:spcBef>
            </a:pPr>
            <a:r>
              <a:rPr dirty="0" sz="2400" spc="-10" b="0">
                <a:latin typeface="Calibri"/>
                <a:cs typeface="Calibri"/>
              </a:rPr>
              <a:t>Riccardo</a:t>
            </a:r>
            <a:r>
              <a:rPr dirty="0" sz="2400" spc="-20" b="0">
                <a:latin typeface="Calibri"/>
                <a:cs typeface="Calibri"/>
              </a:rPr>
              <a:t> </a:t>
            </a:r>
            <a:r>
              <a:rPr dirty="0" sz="2400" spc="-10" b="0">
                <a:latin typeface="Calibri"/>
                <a:cs typeface="Calibri"/>
              </a:rPr>
              <a:t>Guidotti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99628" y="5093785"/>
            <a:ext cx="913253" cy="1018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95531" y="5285184"/>
            <a:ext cx="668020" cy="458470"/>
          </a:xfrm>
          <a:custGeom>
            <a:avLst/>
            <a:gdLst/>
            <a:ahLst/>
            <a:cxnLst/>
            <a:rect l="l" t="t" r="r" b="b"/>
            <a:pathLst>
              <a:path w="668020" h="458470">
                <a:moveTo>
                  <a:pt x="0" y="348356"/>
                </a:moveTo>
                <a:lnTo>
                  <a:pt x="18904" y="290345"/>
                </a:lnTo>
                <a:lnTo>
                  <a:pt x="37663" y="233835"/>
                </a:lnTo>
                <a:lnTo>
                  <a:pt x="56133" y="180330"/>
                </a:lnTo>
                <a:lnTo>
                  <a:pt x="74168" y="131330"/>
                </a:lnTo>
                <a:lnTo>
                  <a:pt x="91623" y="88338"/>
                </a:lnTo>
                <a:lnTo>
                  <a:pt x="108355" y="52855"/>
                </a:lnTo>
                <a:lnTo>
                  <a:pt x="149028" y="1732"/>
                </a:lnTo>
                <a:lnTo>
                  <a:pt x="171058" y="0"/>
                </a:lnTo>
                <a:lnTo>
                  <a:pt x="192440" y="16825"/>
                </a:lnTo>
                <a:lnTo>
                  <a:pt x="215310" y="47848"/>
                </a:lnTo>
                <a:lnTo>
                  <a:pt x="249968" y="127877"/>
                </a:lnTo>
                <a:lnTo>
                  <a:pt x="268103" y="181556"/>
                </a:lnTo>
                <a:lnTo>
                  <a:pt x="286007" y="235731"/>
                </a:lnTo>
                <a:lnTo>
                  <a:pt x="303106" y="283944"/>
                </a:lnTo>
                <a:lnTo>
                  <a:pt x="318825" y="319736"/>
                </a:lnTo>
                <a:lnTo>
                  <a:pt x="338913" y="354337"/>
                </a:lnTo>
                <a:lnTo>
                  <a:pt x="356349" y="375634"/>
                </a:lnTo>
                <a:lnTo>
                  <a:pt x="373656" y="383292"/>
                </a:lnTo>
                <a:lnTo>
                  <a:pt x="393356" y="376976"/>
                </a:lnTo>
                <a:lnTo>
                  <a:pt x="416453" y="346399"/>
                </a:lnTo>
                <a:lnTo>
                  <a:pt x="441490" y="295141"/>
                </a:lnTo>
                <a:lnTo>
                  <a:pt x="467304" y="243659"/>
                </a:lnTo>
                <a:lnTo>
                  <a:pt x="492730" y="212412"/>
                </a:lnTo>
                <a:lnTo>
                  <a:pt x="518253" y="206822"/>
                </a:lnTo>
                <a:lnTo>
                  <a:pt x="544229" y="215990"/>
                </a:lnTo>
                <a:lnTo>
                  <a:pt x="592104" y="262497"/>
                </a:lnTo>
                <a:lnTo>
                  <a:pt x="615039" y="306544"/>
                </a:lnTo>
                <a:lnTo>
                  <a:pt x="637910" y="366243"/>
                </a:lnTo>
                <a:lnTo>
                  <a:pt x="655475" y="418788"/>
                </a:lnTo>
                <a:lnTo>
                  <a:pt x="662495" y="441370"/>
                </a:lnTo>
                <a:lnTo>
                  <a:pt x="667574" y="456044"/>
                </a:lnTo>
                <a:lnTo>
                  <a:pt x="667412" y="458140"/>
                </a:lnTo>
                <a:lnTo>
                  <a:pt x="663757" y="451851"/>
                </a:lnTo>
                <a:lnTo>
                  <a:pt x="658354" y="441370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64894" y="4750087"/>
            <a:ext cx="993256" cy="1275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24232" y="5125737"/>
            <a:ext cx="933539" cy="10038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80019" y="5368507"/>
            <a:ext cx="718185" cy="513715"/>
          </a:xfrm>
          <a:custGeom>
            <a:avLst/>
            <a:gdLst/>
            <a:ahLst/>
            <a:cxnLst/>
            <a:rect l="l" t="t" r="r" b="b"/>
            <a:pathLst>
              <a:path w="718184" h="513714">
                <a:moveTo>
                  <a:pt x="0" y="392190"/>
                </a:moveTo>
                <a:lnTo>
                  <a:pt x="18197" y="336480"/>
                </a:lnTo>
                <a:lnTo>
                  <a:pt x="36204" y="280974"/>
                </a:lnTo>
                <a:lnTo>
                  <a:pt x="53894" y="227108"/>
                </a:lnTo>
                <a:lnTo>
                  <a:pt x="71143" y="176320"/>
                </a:lnTo>
                <a:lnTo>
                  <a:pt x="87824" y="130047"/>
                </a:lnTo>
                <a:lnTo>
                  <a:pt x="103814" y="89727"/>
                </a:lnTo>
                <a:lnTo>
                  <a:pt x="133217" y="32693"/>
                </a:lnTo>
                <a:lnTo>
                  <a:pt x="159783" y="2029"/>
                </a:lnTo>
                <a:lnTo>
                  <a:pt x="185643" y="0"/>
                </a:lnTo>
                <a:lnTo>
                  <a:pt x="209713" y="20308"/>
                </a:lnTo>
                <a:lnTo>
                  <a:pt x="230911" y="56659"/>
                </a:lnTo>
                <a:lnTo>
                  <a:pt x="251485" y="88071"/>
                </a:lnTo>
                <a:lnTo>
                  <a:pt x="269929" y="130551"/>
                </a:lnTo>
                <a:lnTo>
                  <a:pt x="286578" y="179849"/>
                </a:lnTo>
                <a:lnTo>
                  <a:pt x="301767" y="231715"/>
                </a:lnTo>
                <a:lnTo>
                  <a:pt x="315831" y="281901"/>
                </a:lnTo>
                <a:lnTo>
                  <a:pt x="329105" y="326157"/>
                </a:lnTo>
                <a:lnTo>
                  <a:pt x="341926" y="360234"/>
                </a:lnTo>
                <a:lnTo>
                  <a:pt x="364184" y="400443"/>
                </a:lnTo>
                <a:lnTo>
                  <a:pt x="382464" y="422549"/>
                </a:lnTo>
                <a:lnTo>
                  <a:pt x="400458" y="429475"/>
                </a:lnTo>
                <a:lnTo>
                  <a:pt x="421857" y="424145"/>
                </a:lnTo>
                <a:lnTo>
                  <a:pt x="448576" y="392216"/>
                </a:lnTo>
                <a:lnTo>
                  <a:pt x="477070" y="334982"/>
                </a:lnTo>
                <a:lnTo>
                  <a:pt x="504601" y="276393"/>
                </a:lnTo>
                <a:lnTo>
                  <a:pt x="528432" y="240402"/>
                </a:lnTo>
                <a:lnTo>
                  <a:pt x="580271" y="249637"/>
                </a:lnTo>
                <a:lnTo>
                  <a:pt x="635006" y="296324"/>
                </a:lnTo>
                <a:lnTo>
                  <a:pt x="659602" y="345504"/>
                </a:lnTo>
                <a:lnTo>
                  <a:pt x="684129" y="412161"/>
                </a:lnTo>
                <a:lnTo>
                  <a:pt x="702968" y="470828"/>
                </a:lnTo>
                <a:lnTo>
                  <a:pt x="710497" y="496044"/>
                </a:lnTo>
                <a:lnTo>
                  <a:pt x="717623" y="511652"/>
                </a:lnTo>
                <a:lnTo>
                  <a:pt x="716824" y="513539"/>
                </a:lnTo>
                <a:lnTo>
                  <a:pt x="711751" y="506678"/>
                </a:lnTo>
                <a:lnTo>
                  <a:pt x="706056" y="496044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14241" y="403661"/>
            <a:ext cx="1353676" cy="4682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790372" y="18150"/>
            <a:ext cx="837068" cy="8538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059168" y="240791"/>
            <a:ext cx="1283207" cy="6339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61504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XAI </a:t>
            </a:r>
            <a:r>
              <a:rPr dirty="0" spc="-80"/>
              <a:t>Taxonomy </a:t>
            </a:r>
            <a:r>
              <a:rPr dirty="0"/>
              <a:t>of </a:t>
            </a:r>
            <a:r>
              <a:rPr dirty="0" spc="-5"/>
              <a:t>Explanation</a:t>
            </a:r>
            <a:r>
              <a:rPr dirty="0" spc="30"/>
              <a:t> </a:t>
            </a:r>
            <a:r>
              <a:rPr dirty="0" spc="-5"/>
              <a:t>Methods</a:t>
            </a:r>
          </a:p>
        </p:txBody>
      </p:sp>
      <p:sp>
        <p:nvSpPr>
          <p:cNvPr id="3" name="object 3"/>
          <p:cNvSpPr/>
          <p:nvPr/>
        </p:nvSpPr>
        <p:spPr>
          <a:xfrm>
            <a:off x="284080" y="2230552"/>
            <a:ext cx="11623837" cy="352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423354" y="4414684"/>
            <a:ext cx="4660900" cy="1868170"/>
          </a:xfrm>
          <a:custGeom>
            <a:avLst/>
            <a:gdLst/>
            <a:ahLst/>
            <a:cxnLst/>
            <a:rect l="l" t="t" r="r" b="b"/>
            <a:pathLst>
              <a:path w="4660900" h="1868170">
                <a:moveTo>
                  <a:pt x="0" y="0"/>
                </a:moveTo>
                <a:lnTo>
                  <a:pt x="4660489" y="0"/>
                </a:lnTo>
                <a:lnTo>
                  <a:pt x="4660489" y="1868128"/>
                </a:lnTo>
                <a:lnTo>
                  <a:pt x="0" y="18681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67537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Black </a:t>
            </a:r>
            <a:r>
              <a:rPr dirty="0" spc="-30"/>
              <a:t>Box </a:t>
            </a:r>
            <a:r>
              <a:rPr dirty="0" spc="10"/>
              <a:t>Explana&gt;ons: </a:t>
            </a:r>
            <a:r>
              <a:rPr dirty="0"/>
              <a:t>Global </a:t>
            </a:r>
            <a:r>
              <a:rPr dirty="0" spc="-15"/>
              <a:t>vs</a:t>
            </a:r>
            <a:r>
              <a:rPr dirty="0" spc="-10"/>
              <a:t> Local</a:t>
            </a:r>
          </a:p>
        </p:txBody>
      </p:sp>
      <p:sp>
        <p:nvSpPr>
          <p:cNvPr id="3" name="object 3"/>
          <p:cNvSpPr/>
          <p:nvPr/>
        </p:nvSpPr>
        <p:spPr>
          <a:xfrm>
            <a:off x="743604" y="3544133"/>
            <a:ext cx="3901767" cy="2807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17526" y="1528916"/>
            <a:ext cx="5556944" cy="2079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24700" y="3997528"/>
            <a:ext cx="4229100" cy="774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93100" y="4946731"/>
            <a:ext cx="1892300" cy="1219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452016" y="6400291"/>
            <a:ext cx="18110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Global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Explanation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71840" y="6400291"/>
            <a:ext cx="17684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Local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Explanations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60996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XAI </a:t>
            </a:r>
            <a:r>
              <a:rPr dirty="0" spc="-80"/>
              <a:t>Taxonomy </a:t>
            </a:r>
            <a:r>
              <a:rPr dirty="0"/>
              <a:t>of </a:t>
            </a:r>
            <a:r>
              <a:rPr dirty="0" spc="10"/>
              <a:t>Explana&gt;on</a:t>
            </a:r>
            <a:r>
              <a:rPr dirty="0" spc="60"/>
              <a:t> </a:t>
            </a:r>
            <a:r>
              <a:rPr dirty="0" spc="-5"/>
              <a:t>Methods</a:t>
            </a:r>
          </a:p>
        </p:txBody>
      </p:sp>
      <p:sp>
        <p:nvSpPr>
          <p:cNvPr id="3" name="object 3"/>
          <p:cNvSpPr/>
          <p:nvPr/>
        </p:nvSpPr>
        <p:spPr>
          <a:xfrm>
            <a:off x="284080" y="2230552"/>
            <a:ext cx="11623837" cy="352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970216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Black </a:t>
            </a:r>
            <a:r>
              <a:rPr dirty="0" spc="-30"/>
              <a:t>Box </a:t>
            </a:r>
            <a:r>
              <a:rPr dirty="0" spc="10"/>
              <a:t>Explana&gt;ons: </a:t>
            </a:r>
            <a:r>
              <a:rPr dirty="0" spc="-5"/>
              <a:t>Speciﬁc </a:t>
            </a:r>
            <a:r>
              <a:rPr dirty="0" spc="-15"/>
              <a:t>vs</a:t>
            </a:r>
            <a:r>
              <a:rPr dirty="0" spc="20"/>
              <a:t> </a:t>
            </a:r>
            <a:r>
              <a:rPr dirty="0" spc="15"/>
              <a:t>Agnos&gt;c</a:t>
            </a:r>
          </a:p>
        </p:txBody>
      </p:sp>
      <p:sp>
        <p:nvSpPr>
          <p:cNvPr id="3" name="object 3"/>
          <p:cNvSpPr/>
          <p:nvPr/>
        </p:nvSpPr>
        <p:spPr>
          <a:xfrm>
            <a:off x="3317526" y="1463215"/>
            <a:ext cx="5556944" cy="2079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17526" y="4255829"/>
            <a:ext cx="5556944" cy="2079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67112" y="5004308"/>
            <a:ext cx="15011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Model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spc="10" b="1">
                <a:latin typeface="Calibri"/>
                <a:cs typeface="Calibri"/>
              </a:rPr>
              <a:t>Agnos7c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55679" y="1463215"/>
            <a:ext cx="1373505" cy="1991360"/>
          </a:xfrm>
          <a:custGeom>
            <a:avLst/>
            <a:gdLst/>
            <a:ahLst/>
            <a:cxnLst/>
            <a:rect l="l" t="t" r="r" b="b"/>
            <a:pathLst>
              <a:path w="1373504" h="1991360">
                <a:moveTo>
                  <a:pt x="0" y="0"/>
                </a:moveTo>
                <a:lnTo>
                  <a:pt x="1373171" y="0"/>
                </a:lnTo>
                <a:lnTo>
                  <a:pt x="1373171" y="1991032"/>
                </a:lnTo>
                <a:lnTo>
                  <a:pt x="0" y="1991032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067978" y="6031483"/>
            <a:ext cx="1219835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 indent="3175">
              <a:lnSpc>
                <a:spcPts val="2110"/>
              </a:lnSpc>
              <a:spcBef>
                <a:spcPts val="210"/>
              </a:spcBef>
            </a:pPr>
            <a:r>
              <a:rPr dirty="0" sz="1800" i="1">
                <a:latin typeface="Calibri"/>
                <a:cs typeface="Calibri"/>
              </a:rPr>
              <a:t>f </a:t>
            </a:r>
            <a:r>
              <a:rPr dirty="0" sz="1800" spc="-5">
                <a:latin typeface="Calibri"/>
                <a:cs typeface="Calibri"/>
              </a:rPr>
              <a:t>is black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box  </a:t>
            </a:r>
            <a:r>
              <a:rPr dirty="0" sz="1800" spc="-5">
                <a:latin typeface="Calibri"/>
                <a:cs typeface="Calibri"/>
              </a:rPr>
              <a:t>i</a:t>
            </a:r>
            <a:r>
              <a:rPr dirty="0" sz="1800">
                <a:latin typeface="Calibri"/>
                <a:cs typeface="Calibri"/>
              </a:rPr>
              <a:t>n</a:t>
            </a:r>
            <a:r>
              <a:rPr dirty="0" sz="1800" spc="5">
                <a:latin typeface="Calibri"/>
                <a:cs typeface="Calibri"/>
              </a:rPr>
              <a:t>d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p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5">
                <a:latin typeface="Calibri"/>
                <a:cs typeface="Calibri"/>
              </a:rPr>
              <a:t>nd</a:t>
            </a:r>
            <a:r>
              <a:rPr dirty="0" sz="1800">
                <a:latin typeface="Calibri"/>
                <a:cs typeface="Calibri"/>
              </a:rPr>
              <a:t>e</a:t>
            </a:r>
            <a:r>
              <a:rPr dirty="0" sz="1800" spc="-15">
                <a:latin typeface="Calibri"/>
                <a:cs typeface="Calibri"/>
              </a:rPr>
              <a:t>n</a:t>
            </a:r>
            <a:r>
              <a:rPr dirty="0" sz="180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7112" y="2404364"/>
            <a:ext cx="3657600" cy="1287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Model Specific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>
              <a:latin typeface="Calibri"/>
              <a:cs typeface="Calibri"/>
            </a:endParaRPr>
          </a:p>
          <a:p>
            <a:pPr marL="2541270" marR="5080" indent="-83820">
              <a:lnSpc>
                <a:spcPts val="2090"/>
              </a:lnSpc>
              <a:spcBef>
                <a:spcPts val="5"/>
              </a:spcBef>
            </a:pPr>
            <a:r>
              <a:rPr dirty="0" sz="1800" i="1">
                <a:latin typeface="Calibri"/>
                <a:cs typeface="Calibri"/>
              </a:rPr>
              <a:t>f </a:t>
            </a:r>
            <a:r>
              <a:rPr dirty="0" sz="1800" spc="-5">
                <a:latin typeface="Calibri"/>
                <a:cs typeface="Calibri"/>
              </a:rPr>
              <a:t>is black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box  </a:t>
            </a:r>
            <a:r>
              <a:rPr dirty="0" sz="1800" spc="-5">
                <a:latin typeface="Calibri"/>
                <a:cs typeface="Calibri"/>
              </a:rPr>
              <a:t>dependent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13137" y="3303639"/>
            <a:ext cx="455930" cy="125730"/>
          </a:xfrm>
          <a:custGeom>
            <a:avLst/>
            <a:gdLst/>
            <a:ahLst/>
            <a:cxnLst/>
            <a:rect l="l" t="t" r="r" b="b"/>
            <a:pathLst>
              <a:path w="455929" h="125729">
                <a:moveTo>
                  <a:pt x="0" y="125361"/>
                </a:moveTo>
                <a:lnTo>
                  <a:pt x="455508" y="0"/>
                </a:lnTo>
              </a:path>
            </a:pathLst>
          </a:custGeom>
          <a:ln w="19050">
            <a:solidFill>
              <a:srgbClr val="0D0D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72130" y="6125497"/>
            <a:ext cx="485140" cy="210185"/>
          </a:xfrm>
          <a:custGeom>
            <a:avLst/>
            <a:gdLst/>
            <a:ahLst/>
            <a:cxnLst/>
            <a:rect l="l" t="t" r="r" b="b"/>
            <a:pathLst>
              <a:path w="485139" h="210185">
                <a:moveTo>
                  <a:pt x="0" y="209854"/>
                </a:moveTo>
                <a:lnTo>
                  <a:pt x="485005" y="0"/>
                </a:lnTo>
              </a:path>
            </a:pathLst>
          </a:custGeom>
          <a:ln w="19050">
            <a:solidFill>
              <a:srgbClr val="0D0D0D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304419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Types </a:t>
            </a:r>
            <a:r>
              <a:rPr dirty="0"/>
              <a:t>of</a:t>
            </a:r>
            <a:r>
              <a:rPr dirty="0" spc="-35"/>
              <a:t> </a:t>
            </a:r>
            <a:r>
              <a:rPr dirty="0" spc="-25"/>
              <a:t>Data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62035" y="4350003"/>
            <a:ext cx="789305" cy="1037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8265">
              <a:lnSpc>
                <a:spcPct val="118600"/>
              </a:lnSpc>
              <a:spcBef>
                <a:spcPts val="100"/>
              </a:spcBef>
            </a:pPr>
            <a:r>
              <a:rPr dirty="0" sz="2800" spc="-75">
                <a:latin typeface="Calibri"/>
                <a:cs typeface="Calibri"/>
              </a:rPr>
              <a:t>Text  </a:t>
            </a:r>
            <a:r>
              <a:rPr dirty="0" sz="2800">
                <a:latin typeface="Calibri"/>
                <a:cs typeface="Calibri"/>
              </a:rPr>
              <a:t>(</a:t>
            </a:r>
            <a:r>
              <a:rPr dirty="0" sz="2800" b="1">
                <a:latin typeface="Calibri"/>
                <a:cs typeface="Calibri"/>
              </a:rPr>
              <a:t>T</a:t>
            </a:r>
            <a:r>
              <a:rPr dirty="0" sz="2800" spc="-5" b="1">
                <a:latin typeface="Calibri"/>
                <a:cs typeface="Calibri"/>
              </a:rPr>
              <a:t>X</a:t>
            </a:r>
            <a:r>
              <a:rPr dirty="0" sz="2800" b="1">
                <a:latin typeface="Calibri"/>
                <a:cs typeface="Calibri"/>
              </a:rPr>
              <a:t>T</a:t>
            </a:r>
            <a:r>
              <a:rPr dirty="0" sz="280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22439" y="5068252"/>
            <a:ext cx="2286243" cy="1521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83316" y="4422752"/>
            <a:ext cx="2092002" cy="15690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78805" y="3968601"/>
            <a:ext cx="2276995" cy="15210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959257" y="1883840"/>
            <a:ext cx="3394542" cy="25459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2641" y="1965794"/>
            <a:ext cx="4487137" cy="20986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244421" y="4218939"/>
            <a:ext cx="1090930" cy="964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5580" marR="5080" indent="-183515">
              <a:lnSpc>
                <a:spcPct val="110000"/>
              </a:lnSpc>
              <a:spcBef>
                <a:spcPts val="100"/>
              </a:spcBef>
            </a:pPr>
            <a:r>
              <a:rPr dirty="0" sz="2800" spc="-215">
                <a:latin typeface="Calibri"/>
                <a:cs typeface="Calibri"/>
              </a:rPr>
              <a:t>T</a:t>
            </a:r>
            <a:r>
              <a:rPr dirty="0" sz="2800" spc="-5">
                <a:latin typeface="Calibri"/>
                <a:cs typeface="Calibri"/>
              </a:rPr>
              <a:t>a</a:t>
            </a:r>
            <a:r>
              <a:rPr dirty="0" sz="2800">
                <a:latin typeface="Calibri"/>
                <a:cs typeface="Calibri"/>
              </a:rPr>
              <a:t>bu</a:t>
            </a:r>
            <a:r>
              <a:rPr dirty="0" sz="2800" spc="-5">
                <a:latin typeface="Calibri"/>
                <a:cs typeface="Calibri"/>
              </a:rPr>
              <a:t>la</a:t>
            </a:r>
            <a:r>
              <a:rPr dirty="0" sz="2800">
                <a:latin typeface="Calibri"/>
                <a:cs typeface="Calibri"/>
              </a:rPr>
              <a:t>r  </a:t>
            </a:r>
            <a:r>
              <a:rPr dirty="0" sz="2800" spc="-45">
                <a:latin typeface="Calibri"/>
                <a:cs typeface="Calibri"/>
              </a:rPr>
              <a:t>(</a:t>
            </a:r>
            <a:r>
              <a:rPr dirty="0" sz="2800" spc="-45" b="1">
                <a:latin typeface="Calibri"/>
                <a:cs typeface="Calibri"/>
              </a:rPr>
              <a:t>TAB</a:t>
            </a:r>
            <a:r>
              <a:rPr dirty="0" sz="2800" spc="-45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71331" y="2780284"/>
            <a:ext cx="1049020" cy="1037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9695" marR="5080" indent="-87630">
              <a:lnSpc>
                <a:spcPct val="118600"/>
              </a:lnSpc>
              <a:spcBef>
                <a:spcPts val="100"/>
              </a:spcBef>
            </a:pPr>
            <a:r>
              <a:rPr dirty="0" sz="2800" spc="-10">
                <a:latin typeface="Calibri"/>
                <a:cs typeface="Calibri"/>
              </a:rPr>
              <a:t>I</a:t>
            </a:r>
            <a:r>
              <a:rPr dirty="0" sz="2800">
                <a:latin typeface="Calibri"/>
                <a:cs typeface="Calibri"/>
              </a:rPr>
              <a:t>m</a:t>
            </a:r>
            <a:r>
              <a:rPr dirty="0" sz="2800" spc="-5">
                <a:latin typeface="Calibri"/>
                <a:cs typeface="Calibri"/>
              </a:rPr>
              <a:t>a</a:t>
            </a:r>
            <a:r>
              <a:rPr dirty="0" sz="2800" spc="-20">
                <a:latin typeface="Calibri"/>
                <a:cs typeface="Calibri"/>
              </a:rPr>
              <a:t>g</a:t>
            </a:r>
            <a:r>
              <a:rPr dirty="0" sz="2800" spc="-10">
                <a:latin typeface="Calibri"/>
                <a:cs typeface="Calibri"/>
              </a:rPr>
              <a:t>e</a:t>
            </a:r>
            <a:r>
              <a:rPr dirty="0" sz="2800">
                <a:latin typeface="Calibri"/>
                <a:cs typeface="Calibri"/>
              </a:rPr>
              <a:t>s  (</a:t>
            </a:r>
            <a:r>
              <a:rPr dirty="0" sz="2800" b="1">
                <a:latin typeface="Calibri"/>
                <a:cs typeface="Calibri"/>
              </a:rPr>
              <a:t>IMG</a:t>
            </a:r>
            <a:r>
              <a:rPr dirty="0" sz="2800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529787" y="582121"/>
            <a:ext cx="3041657" cy="11551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8" cy="6854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84681" y="4608574"/>
            <a:ext cx="10507345" cy="1101725"/>
          </a:xfrm>
          <a:custGeom>
            <a:avLst/>
            <a:gdLst/>
            <a:ahLst/>
            <a:cxnLst/>
            <a:rect l="l" t="t" r="r" b="b"/>
            <a:pathLst>
              <a:path w="10507345" h="1101725">
                <a:moveTo>
                  <a:pt x="0" y="0"/>
                </a:moveTo>
                <a:lnTo>
                  <a:pt x="10507318" y="0"/>
                </a:lnTo>
                <a:lnTo>
                  <a:pt x="10507318" y="1101381"/>
                </a:lnTo>
                <a:lnTo>
                  <a:pt x="0" y="110138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44698" y="4595876"/>
            <a:ext cx="877506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5">
                <a:solidFill>
                  <a:srgbClr val="FFFFFF"/>
                </a:solidFill>
              </a:rPr>
              <a:t>Background </a:t>
            </a:r>
            <a:r>
              <a:rPr dirty="0" sz="6000" spc="-5">
                <a:solidFill>
                  <a:srgbClr val="FFFFFF"/>
                </a:solidFill>
              </a:rPr>
              <a:t>and</a:t>
            </a:r>
            <a:r>
              <a:rPr dirty="0" sz="6000" spc="-30">
                <a:solidFill>
                  <a:srgbClr val="FFFFFF"/>
                </a:solidFill>
              </a:rPr>
              <a:t> </a:t>
            </a:r>
            <a:r>
              <a:rPr dirty="0" sz="6000" spc="-20">
                <a:solidFill>
                  <a:srgbClr val="FFFFFF"/>
                </a:solidFill>
              </a:rPr>
              <a:t>Motivations</a:t>
            </a:r>
            <a:endParaRPr sz="6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391477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Local</a:t>
            </a:r>
            <a:r>
              <a:rPr dirty="0" spc="-30"/>
              <a:t> </a:t>
            </a:r>
            <a:r>
              <a:rPr dirty="0" spc="10"/>
              <a:t>Explana&gt;on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1" y="1793748"/>
            <a:ext cx="3639185" cy="389064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241300" marR="617855" indent="-228600">
              <a:lnSpc>
                <a:spcPts val="2810"/>
              </a:lnSpc>
              <a:spcBef>
                <a:spcPts val="45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 spc="-5">
                <a:latin typeface="Calibri"/>
                <a:cs typeface="Calibri"/>
              </a:rPr>
              <a:t>The </a:t>
            </a:r>
            <a:r>
              <a:rPr dirty="0" sz="2600" spc="-15">
                <a:latin typeface="Calibri"/>
                <a:cs typeface="Calibri"/>
              </a:rPr>
              <a:t>overall </a:t>
            </a:r>
            <a:r>
              <a:rPr dirty="0" sz="2600" spc="-5">
                <a:latin typeface="Calibri"/>
                <a:cs typeface="Calibri"/>
              </a:rPr>
              <a:t>decision  boundary </a:t>
            </a:r>
            <a:r>
              <a:rPr dirty="0" sz="2600">
                <a:latin typeface="Calibri"/>
                <a:cs typeface="Calibri"/>
              </a:rPr>
              <a:t>is</a:t>
            </a:r>
            <a:r>
              <a:rPr dirty="0" sz="2600" spc="-50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complex</a:t>
            </a:r>
            <a:endParaRPr sz="2600">
              <a:latin typeface="Calibri"/>
              <a:cs typeface="Calibri"/>
            </a:endParaRPr>
          </a:p>
          <a:p>
            <a:pPr marL="241300" marR="55244" indent="-228600">
              <a:lnSpc>
                <a:spcPct val="91500"/>
              </a:lnSpc>
              <a:spcBef>
                <a:spcPts val="894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 spc="-5">
                <a:latin typeface="Calibri"/>
                <a:cs typeface="Calibri"/>
              </a:rPr>
              <a:t>In the neighborhood </a:t>
            </a:r>
            <a:r>
              <a:rPr dirty="0" sz="2600">
                <a:latin typeface="Calibri"/>
                <a:cs typeface="Calibri"/>
              </a:rPr>
              <a:t>of</a:t>
            </a:r>
            <a:r>
              <a:rPr dirty="0" sz="2600" spc="-7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  </a:t>
            </a:r>
            <a:r>
              <a:rPr dirty="0" sz="2600" spc="-5">
                <a:latin typeface="Calibri"/>
                <a:cs typeface="Calibri"/>
              </a:rPr>
              <a:t>single decision, the  boundary </a:t>
            </a:r>
            <a:r>
              <a:rPr dirty="0" sz="2600">
                <a:latin typeface="Calibri"/>
                <a:cs typeface="Calibri"/>
              </a:rPr>
              <a:t>is</a:t>
            </a:r>
            <a:r>
              <a:rPr dirty="0" sz="2600" spc="-1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simple</a:t>
            </a:r>
            <a:endParaRPr sz="2600">
              <a:latin typeface="Calibri"/>
              <a:cs typeface="Calibri"/>
            </a:endParaRPr>
          </a:p>
          <a:p>
            <a:pPr marL="241300" marR="5080" indent="-228600">
              <a:lnSpc>
                <a:spcPct val="898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>
                <a:latin typeface="Calibri"/>
                <a:cs typeface="Calibri"/>
              </a:rPr>
              <a:t>A </a:t>
            </a:r>
            <a:r>
              <a:rPr dirty="0" sz="2600" spc="-5">
                <a:latin typeface="Calibri"/>
                <a:cs typeface="Calibri"/>
              </a:rPr>
              <a:t>single decision </a:t>
            </a:r>
            <a:r>
              <a:rPr dirty="0" sz="2600" spc="-10">
                <a:latin typeface="Calibri"/>
                <a:cs typeface="Calibri"/>
              </a:rPr>
              <a:t>can </a:t>
            </a:r>
            <a:r>
              <a:rPr dirty="0" sz="2600" spc="-5">
                <a:latin typeface="Calibri"/>
                <a:cs typeface="Calibri"/>
              </a:rPr>
              <a:t>be  </a:t>
            </a:r>
            <a:r>
              <a:rPr dirty="0" sz="2600" spc="-10">
                <a:latin typeface="Calibri"/>
                <a:cs typeface="Calibri"/>
              </a:rPr>
              <a:t>explained by </a:t>
            </a:r>
            <a:r>
              <a:rPr dirty="0" sz="2600" spc="-5">
                <a:latin typeface="Calibri"/>
                <a:cs typeface="Calibri"/>
              </a:rPr>
              <a:t>auditing the  black </a:t>
            </a:r>
            <a:r>
              <a:rPr dirty="0" sz="2600" spc="-20">
                <a:latin typeface="Calibri"/>
                <a:cs typeface="Calibri"/>
              </a:rPr>
              <a:t>box </a:t>
            </a:r>
            <a:r>
              <a:rPr dirty="0" sz="2600" spc="-10">
                <a:latin typeface="Calibri"/>
                <a:cs typeface="Calibri"/>
              </a:rPr>
              <a:t>around </a:t>
            </a:r>
            <a:r>
              <a:rPr dirty="0" sz="2600" spc="-5">
                <a:latin typeface="Calibri"/>
                <a:cs typeface="Calibri"/>
              </a:rPr>
              <a:t>the  </a:t>
            </a:r>
            <a:r>
              <a:rPr dirty="0" sz="2600" spc="-10">
                <a:latin typeface="Calibri"/>
                <a:cs typeface="Calibri"/>
              </a:rPr>
              <a:t>given instance </a:t>
            </a:r>
            <a:r>
              <a:rPr dirty="0" sz="2600" spc="-5">
                <a:latin typeface="Calibri"/>
                <a:cs typeface="Calibri"/>
              </a:rPr>
              <a:t>and  learning </a:t>
            </a:r>
            <a:r>
              <a:rPr dirty="0" sz="2600">
                <a:latin typeface="Calibri"/>
                <a:cs typeface="Calibri"/>
              </a:rPr>
              <a:t>a </a:t>
            </a:r>
            <a:r>
              <a:rPr dirty="0" sz="2600" spc="-5" b="1" i="1">
                <a:latin typeface="Calibri"/>
                <a:cs typeface="Calibri"/>
              </a:rPr>
              <a:t>local</a:t>
            </a:r>
            <a:r>
              <a:rPr dirty="0" sz="2600" spc="-45" b="1" i="1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decision.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45131" y="1825625"/>
            <a:ext cx="6861958" cy="4272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1081341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Local </a:t>
            </a:r>
            <a:r>
              <a:rPr dirty="0" spc="-25"/>
              <a:t>Interpretable </a:t>
            </a:r>
            <a:r>
              <a:rPr dirty="0" spc="5"/>
              <a:t>Model-agnos&gt;c</a:t>
            </a:r>
            <a:r>
              <a:rPr dirty="0" spc="120"/>
              <a:t> </a:t>
            </a:r>
            <a:r>
              <a:rPr dirty="0" spc="10"/>
              <a:t>Explana&gt;ons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6477000" cy="377761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Local model-agnostic explainer that </a:t>
            </a:r>
            <a:r>
              <a:rPr dirty="0" sz="2800" spc="-20">
                <a:latin typeface="Calibri"/>
                <a:cs typeface="Calibri"/>
              </a:rPr>
              <a:t>reveals  </a:t>
            </a:r>
            <a:r>
              <a:rPr dirty="0" sz="2800" spc="-5">
                <a:latin typeface="Calibri"/>
                <a:cs typeface="Calibri"/>
              </a:rPr>
              <a:t>the black </a:t>
            </a:r>
            <a:r>
              <a:rPr dirty="0" sz="2800" spc="-20">
                <a:latin typeface="Calibri"/>
                <a:cs typeface="Calibri"/>
              </a:rPr>
              <a:t>box </a:t>
            </a:r>
            <a:r>
              <a:rPr dirty="0" sz="2800" spc="-5">
                <a:latin typeface="Calibri"/>
                <a:cs typeface="Calibri"/>
              </a:rPr>
              <a:t>decisions </a:t>
            </a:r>
            <a:r>
              <a:rPr dirty="0" sz="2800" spc="-10">
                <a:latin typeface="Calibri"/>
                <a:cs typeface="Calibri"/>
              </a:rPr>
              <a:t>through </a:t>
            </a:r>
            <a:r>
              <a:rPr dirty="0" sz="2800" spc="-25">
                <a:latin typeface="Calibri"/>
                <a:cs typeface="Calibri"/>
              </a:rPr>
              <a:t>features  </a:t>
            </a:r>
            <a:r>
              <a:rPr dirty="0" sz="2800" spc="-10">
                <a:latin typeface="Calibri"/>
                <a:cs typeface="Calibri"/>
              </a:rPr>
              <a:t>importance/saliency </a:t>
            </a:r>
            <a:r>
              <a:rPr dirty="0" sz="2800" spc="-5">
                <a:latin typeface="Calibri"/>
                <a:cs typeface="Calibri"/>
              </a:rPr>
              <a:t>maps.</a:t>
            </a:r>
            <a:endParaRPr sz="2800">
              <a:latin typeface="Calibri"/>
              <a:cs typeface="Calibri"/>
            </a:endParaRPr>
          </a:p>
          <a:p>
            <a:pPr marL="241300" marR="166370" indent="-228600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It </a:t>
            </a:r>
            <a:r>
              <a:rPr dirty="0" sz="2800" spc="-10">
                <a:latin typeface="Calibri"/>
                <a:cs typeface="Calibri"/>
              </a:rPr>
              <a:t>locally </a:t>
            </a:r>
            <a:r>
              <a:rPr dirty="0" sz="2800" spc="-20">
                <a:latin typeface="Calibri"/>
                <a:cs typeface="Calibri"/>
              </a:rPr>
              <a:t>approximates </a:t>
            </a:r>
            <a:r>
              <a:rPr dirty="0" sz="2800" spc="-5">
                <a:latin typeface="Calibri"/>
                <a:cs typeface="Calibri"/>
              </a:rPr>
              <a:t>the </a:t>
            </a:r>
            <a:r>
              <a:rPr dirty="0" sz="2800" spc="-10">
                <a:latin typeface="Calibri"/>
                <a:cs typeface="Calibri"/>
              </a:rPr>
              <a:t>behavior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>
                <a:latin typeface="Calibri"/>
                <a:cs typeface="Calibri"/>
              </a:rPr>
              <a:t>a  </a:t>
            </a:r>
            <a:r>
              <a:rPr dirty="0" sz="2800" spc="-5">
                <a:latin typeface="Calibri"/>
                <a:cs typeface="Calibri"/>
              </a:rPr>
              <a:t>black </a:t>
            </a:r>
            <a:r>
              <a:rPr dirty="0" sz="2800" spc="-20">
                <a:latin typeface="Calibri"/>
                <a:cs typeface="Calibri"/>
              </a:rPr>
              <a:t>box </a:t>
            </a:r>
            <a:r>
              <a:rPr dirty="0" sz="2800" spc="-5">
                <a:latin typeface="Calibri"/>
                <a:cs typeface="Calibri"/>
              </a:rPr>
              <a:t>with </a:t>
            </a:r>
            <a:r>
              <a:rPr dirty="0" sz="2800">
                <a:latin typeface="Calibri"/>
                <a:cs typeface="Calibri"/>
              </a:rPr>
              <a:t>a </a:t>
            </a:r>
            <a:r>
              <a:rPr dirty="0" sz="2800" spc="-10">
                <a:latin typeface="Calibri"/>
                <a:cs typeface="Calibri"/>
              </a:rPr>
              <a:t>local </a:t>
            </a:r>
            <a:r>
              <a:rPr dirty="0" sz="2800" spc="-20">
                <a:latin typeface="Calibri"/>
                <a:cs typeface="Calibri"/>
              </a:rPr>
              <a:t>surrogate </a:t>
            </a:r>
            <a:r>
              <a:rPr dirty="0" sz="2800" spc="-15">
                <a:latin typeface="Calibri"/>
                <a:cs typeface="Calibri"/>
              </a:rPr>
              <a:t>expressed  </a:t>
            </a:r>
            <a:r>
              <a:rPr dirty="0" sz="2800" spc="-5">
                <a:latin typeface="Calibri"/>
                <a:cs typeface="Calibri"/>
              </a:rPr>
              <a:t>as </a:t>
            </a:r>
            <a:r>
              <a:rPr dirty="0" sz="2800">
                <a:latin typeface="Calibri"/>
                <a:cs typeface="Calibri"/>
              </a:rPr>
              <a:t>a </a:t>
            </a:r>
            <a:r>
              <a:rPr dirty="0" sz="2800" spc="-10">
                <a:latin typeface="Calibri"/>
                <a:cs typeface="Calibri"/>
              </a:rPr>
              <a:t>logistic </a:t>
            </a:r>
            <a:r>
              <a:rPr dirty="0" sz="2800" spc="-15">
                <a:latin typeface="Calibri"/>
                <a:cs typeface="Calibri"/>
              </a:rPr>
              <a:t>regressor </a:t>
            </a:r>
            <a:r>
              <a:rPr dirty="0" sz="2800" spc="-5">
                <a:latin typeface="Calibri"/>
                <a:cs typeface="Calibri"/>
              </a:rPr>
              <a:t>(with Lasso or </a:t>
            </a:r>
            <a:r>
              <a:rPr dirty="0" sz="2800" spc="-10">
                <a:latin typeface="Calibri"/>
                <a:cs typeface="Calibri"/>
              </a:rPr>
              <a:t>Ridge  penalization).</a:t>
            </a:r>
            <a:endParaRPr sz="2800">
              <a:latin typeface="Calibri"/>
              <a:cs typeface="Calibri"/>
            </a:endParaRPr>
          </a:p>
          <a:p>
            <a:pPr marL="241300" marR="67945" indent="-228600">
              <a:lnSpc>
                <a:spcPts val="3000"/>
              </a:lnSpc>
              <a:spcBef>
                <a:spcPts val="108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5">
                <a:latin typeface="Calibri"/>
                <a:cs typeface="Calibri"/>
              </a:rPr>
              <a:t>Synthetic </a:t>
            </a:r>
            <a:r>
              <a:rPr dirty="0" sz="2800" spc="-10">
                <a:latin typeface="Calibri"/>
                <a:cs typeface="Calibri"/>
              </a:rPr>
              <a:t>neighbors </a:t>
            </a:r>
            <a:r>
              <a:rPr dirty="0" sz="2800" spc="-15">
                <a:latin typeface="Calibri"/>
                <a:cs typeface="Calibri"/>
              </a:rPr>
              <a:t>are </a:t>
            </a:r>
            <a:r>
              <a:rPr dirty="0" sz="2800" spc="-20">
                <a:latin typeface="Calibri"/>
                <a:cs typeface="Calibri"/>
              </a:rPr>
              <a:t>weighted </a:t>
            </a:r>
            <a:r>
              <a:rPr dirty="0" sz="2800" spc="-90">
                <a:latin typeface="Calibri"/>
                <a:cs typeface="Calibri"/>
              </a:rPr>
              <a:t>w.r.t. </a:t>
            </a:r>
            <a:r>
              <a:rPr dirty="0" sz="2800">
                <a:latin typeface="Calibri"/>
                <a:cs typeface="Calibri"/>
              </a:rPr>
              <a:t>the  </a:t>
            </a:r>
            <a:r>
              <a:rPr dirty="0" sz="2800" spc="-10">
                <a:latin typeface="Calibri"/>
                <a:cs typeface="Calibri"/>
              </a:rPr>
              <a:t>distance </a:t>
            </a:r>
            <a:r>
              <a:rPr dirty="0" sz="2800" spc="-5">
                <a:latin typeface="Calibri"/>
                <a:cs typeface="Calibri"/>
              </a:rPr>
              <a:t>with the </a:t>
            </a:r>
            <a:r>
              <a:rPr dirty="0" sz="2800" spc="-10">
                <a:latin typeface="Calibri"/>
                <a:cs typeface="Calibri"/>
              </a:rPr>
              <a:t>instance </a:t>
            </a:r>
            <a:r>
              <a:rPr dirty="0" sz="2800" spc="-15">
                <a:latin typeface="Calibri"/>
                <a:cs typeface="Calibri"/>
              </a:rPr>
              <a:t>to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explain.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84798" y="1625698"/>
            <a:ext cx="4331418" cy="2018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89950" y="3951994"/>
            <a:ext cx="2832100" cy="2825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79044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LIME </a:t>
            </a:r>
            <a:r>
              <a:rPr dirty="0"/>
              <a:t>on </a:t>
            </a:r>
            <a:r>
              <a:rPr dirty="0" spc="-50"/>
              <a:t>Tabular</a:t>
            </a:r>
            <a:r>
              <a:rPr dirty="0" spc="-70"/>
              <a:t> </a:t>
            </a:r>
            <a:r>
              <a:rPr dirty="0" spc="-30"/>
              <a:t>Data</a:t>
            </a:r>
          </a:p>
        </p:txBody>
      </p:sp>
      <p:sp>
        <p:nvSpPr>
          <p:cNvPr id="3" name="object 3"/>
          <p:cNvSpPr/>
          <p:nvPr/>
        </p:nvSpPr>
        <p:spPr>
          <a:xfrm>
            <a:off x="2189363" y="406682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46876" y="406682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904389" y="406682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61901" y="406682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19414" y="406682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976928" y="406682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 h="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31850" y="4066820"/>
            <a:ext cx="9515475" cy="0"/>
          </a:xfrm>
          <a:custGeom>
            <a:avLst/>
            <a:gdLst/>
            <a:ahLst/>
            <a:cxnLst/>
            <a:rect l="l" t="t" r="r" b="b"/>
            <a:pathLst>
              <a:path w="9515475" h="0">
                <a:moveTo>
                  <a:pt x="0" y="0"/>
                </a:moveTo>
                <a:lnTo>
                  <a:pt x="9515291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831850" y="1832255"/>
          <a:ext cx="9521825" cy="2244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7630"/>
                <a:gridCol w="1357630"/>
                <a:gridCol w="1357630"/>
                <a:gridCol w="1357629"/>
                <a:gridCol w="1357629"/>
                <a:gridCol w="1357629"/>
                <a:gridCol w="1357629"/>
              </a:tblGrid>
              <a:tr h="37084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Sepal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length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Sepal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width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Petal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length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Petal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width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b(setosa)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b(versic)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b(virgi)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2384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371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90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0.1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0.7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5">
                          <a:latin typeface="Calibri"/>
                          <a:cs typeface="Calibri"/>
                        </a:rPr>
                        <a:t>0.2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952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</a:tr>
              <a:tr h="148900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1459012" y="2623074"/>
            <a:ext cx="8347709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75"/>
              </a:lnSpc>
              <a:tabLst>
                <a:tab pos="1356995" algn="l"/>
                <a:tab pos="2714625" algn="l"/>
                <a:tab pos="4072254" algn="l"/>
                <a:tab pos="5342890" algn="l"/>
                <a:tab pos="6700520" algn="l"/>
                <a:tab pos="8058150" algn="l"/>
              </a:tabLst>
            </a:pPr>
            <a:r>
              <a:rPr dirty="0" sz="1800">
                <a:latin typeface="Calibri"/>
                <a:cs typeface="Calibri"/>
              </a:rPr>
              <a:t>3	4	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5	</a:t>
            </a:r>
            <a:r>
              <a:rPr dirty="0" sz="1800">
                <a:latin typeface="Calibri"/>
                <a:cs typeface="Calibri"/>
              </a:rPr>
              <a:t>6	0</a:t>
            </a:r>
            <a:r>
              <a:rPr dirty="0" sz="1800" spc="-5">
                <a:latin typeface="Calibri"/>
                <a:cs typeface="Calibri"/>
              </a:rPr>
              <a:t>.</a:t>
            </a:r>
            <a:r>
              <a:rPr dirty="0" sz="1800">
                <a:latin typeface="Calibri"/>
                <a:cs typeface="Calibri"/>
              </a:rPr>
              <a:t>4	0</a:t>
            </a:r>
            <a:r>
              <a:rPr dirty="0" sz="1800" spc="-5">
                <a:latin typeface="Calibri"/>
                <a:cs typeface="Calibri"/>
              </a:rPr>
              <a:t>.</a:t>
            </a:r>
            <a:r>
              <a:rPr dirty="0" sz="1800">
                <a:latin typeface="Calibri"/>
                <a:cs typeface="Calibri"/>
              </a:rPr>
              <a:t>4	0</a:t>
            </a:r>
            <a:r>
              <a:rPr dirty="0" sz="1800" spc="-5">
                <a:latin typeface="Calibri"/>
                <a:cs typeface="Calibri"/>
              </a:rPr>
              <a:t>.</a:t>
            </a:r>
            <a:r>
              <a:rPr dirty="0" sz="1800"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59012" y="2994930"/>
            <a:ext cx="8347709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75"/>
              </a:lnSpc>
              <a:tabLst>
                <a:tab pos="1356995" algn="l"/>
                <a:tab pos="2714625" algn="l"/>
                <a:tab pos="4072254" algn="l"/>
                <a:tab pos="5342890" algn="l"/>
                <a:tab pos="6700520" algn="l"/>
                <a:tab pos="8058150" algn="l"/>
              </a:tabLst>
            </a:pPr>
            <a:r>
              <a:rPr dirty="0" sz="1800">
                <a:latin typeface="Calibri"/>
                <a:cs typeface="Calibri"/>
              </a:rPr>
              <a:t>3	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2	</a:t>
            </a:r>
            <a:r>
              <a:rPr dirty="0" sz="1800">
                <a:latin typeface="Calibri"/>
                <a:cs typeface="Calibri"/>
              </a:rPr>
              <a:t>3	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8	</a:t>
            </a:r>
            <a:r>
              <a:rPr dirty="0" sz="1800">
                <a:latin typeface="Calibri"/>
                <a:cs typeface="Calibri"/>
              </a:rPr>
              <a:t>0</a:t>
            </a:r>
            <a:r>
              <a:rPr dirty="0" sz="1800" spc="-5">
                <a:latin typeface="Calibri"/>
                <a:cs typeface="Calibri"/>
              </a:rPr>
              <a:t>.</a:t>
            </a:r>
            <a:r>
              <a:rPr dirty="0" sz="1800">
                <a:latin typeface="Calibri"/>
                <a:cs typeface="Calibri"/>
              </a:rPr>
              <a:t>3	0</a:t>
            </a:r>
            <a:r>
              <a:rPr dirty="0" sz="1800" spc="-5">
                <a:latin typeface="Calibri"/>
                <a:cs typeface="Calibri"/>
              </a:rPr>
              <a:t>.</a:t>
            </a:r>
            <a:r>
              <a:rPr dirty="0" sz="1800">
                <a:latin typeface="Calibri"/>
                <a:cs typeface="Calibri"/>
              </a:rPr>
              <a:t>6	0</a:t>
            </a:r>
            <a:r>
              <a:rPr dirty="0" sz="1800" spc="-5">
                <a:latin typeface="Calibri"/>
                <a:cs typeface="Calibri"/>
              </a:rPr>
              <a:t>.</a:t>
            </a:r>
            <a:r>
              <a:rPr dirty="0" sz="180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59012" y="3366786"/>
            <a:ext cx="8347709" cy="648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75"/>
              </a:lnSpc>
              <a:tabLst>
                <a:tab pos="1356995" algn="l"/>
                <a:tab pos="2714625" algn="l"/>
                <a:tab pos="4072254" algn="l"/>
                <a:tab pos="5342890" algn="l"/>
                <a:tab pos="6700520" algn="l"/>
                <a:tab pos="8058150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5	2	</a:t>
            </a:r>
            <a:r>
              <a:rPr dirty="0" sz="1800">
                <a:latin typeface="Calibri"/>
                <a:cs typeface="Calibri"/>
              </a:rPr>
              <a:t>3	6	0</a:t>
            </a:r>
            <a:r>
              <a:rPr dirty="0" sz="1800" spc="-5">
                <a:latin typeface="Calibri"/>
                <a:cs typeface="Calibri"/>
              </a:rPr>
              <a:t>.</a:t>
            </a:r>
            <a:r>
              <a:rPr dirty="0" sz="1800">
                <a:latin typeface="Calibri"/>
                <a:cs typeface="Calibri"/>
              </a:rPr>
              <a:t>0	0</a:t>
            </a:r>
            <a:r>
              <a:rPr dirty="0" sz="1800" spc="-5">
                <a:latin typeface="Calibri"/>
                <a:cs typeface="Calibri"/>
              </a:rPr>
              <a:t>.</a:t>
            </a:r>
            <a:r>
              <a:rPr dirty="0" sz="1800">
                <a:latin typeface="Calibri"/>
                <a:cs typeface="Calibri"/>
              </a:rPr>
              <a:t>3	0</a:t>
            </a:r>
            <a:r>
              <a:rPr dirty="0" sz="1800" spc="-5">
                <a:latin typeface="Calibri"/>
                <a:cs typeface="Calibri"/>
              </a:rPr>
              <a:t>.</a:t>
            </a:r>
            <a:r>
              <a:rPr dirty="0" sz="1800"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45"/>
              </a:spcBef>
              <a:tabLst>
                <a:tab pos="1356995" algn="l"/>
                <a:tab pos="2714625" algn="l"/>
                <a:tab pos="4072254" algn="l"/>
                <a:tab pos="5342890" algn="l"/>
                <a:tab pos="6700520" algn="l"/>
                <a:tab pos="8058150" algn="l"/>
              </a:tabLst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2	</a:t>
            </a:r>
            <a:r>
              <a:rPr dirty="0" sz="1800">
                <a:latin typeface="Calibri"/>
                <a:cs typeface="Calibri"/>
              </a:rPr>
              <a:t>4	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4	7	</a:t>
            </a:r>
            <a:r>
              <a:rPr dirty="0" sz="1800">
                <a:latin typeface="Calibri"/>
                <a:cs typeface="Calibri"/>
              </a:rPr>
              <a:t>0</a:t>
            </a:r>
            <a:r>
              <a:rPr dirty="0" sz="1800" spc="-5">
                <a:latin typeface="Calibri"/>
                <a:cs typeface="Calibri"/>
              </a:rPr>
              <a:t>.</a:t>
            </a:r>
            <a:r>
              <a:rPr dirty="0" sz="1800">
                <a:latin typeface="Calibri"/>
                <a:cs typeface="Calibri"/>
              </a:rPr>
              <a:t>0	0</a:t>
            </a:r>
            <a:r>
              <a:rPr dirty="0" sz="1800" spc="-5">
                <a:latin typeface="Calibri"/>
                <a:cs typeface="Calibri"/>
              </a:rPr>
              <a:t>.</a:t>
            </a:r>
            <a:r>
              <a:rPr dirty="0" sz="1800">
                <a:latin typeface="Calibri"/>
                <a:cs typeface="Calibri"/>
              </a:rPr>
              <a:t>8	0</a:t>
            </a:r>
            <a:r>
              <a:rPr dirty="0" sz="1800" spc="-5">
                <a:latin typeface="Calibri"/>
                <a:cs typeface="Calibri"/>
              </a:rPr>
              <a:t>.</a:t>
            </a:r>
            <a:r>
              <a:rPr dirty="0" sz="180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8200" y="3727468"/>
            <a:ext cx="9502775" cy="336550"/>
          </a:xfrm>
          <a:custGeom>
            <a:avLst/>
            <a:gdLst/>
            <a:ahLst/>
            <a:cxnLst/>
            <a:rect l="l" t="t" r="r" b="b"/>
            <a:pathLst>
              <a:path w="9502775" h="336550">
                <a:moveTo>
                  <a:pt x="0" y="336176"/>
                </a:moveTo>
                <a:lnTo>
                  <a:pt x="9502589" y="336176"/>
                </a:lnTo>
                <a:lnTo>
                  <a:pt x="9502589" y="0"/>
                </a:lnTo>
                <a:lnTo>
                  <a:pt x="0" y="0"/>
                </a:lnTo>
                <a:lnTo>
                  <a:pt x="0" y="3361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38200" y="3364397"/>
            <a:ext cx="9502775" cy="363220"/>
          </a:xfrm>
          <a:custGeom>
            <a:avLst/>
            <a:gdLst/>
            <a:ahLst/>
            <a:cxnLst/>
            <a:rect l="l" t="t" r="r" b="b"/>
            <a:pathLst>
              <a:path w="9502775" h="363220">
                <a:moveTo>
                  <a:pt x="0" y="363071"/>
                </a:moveTo>
                <a:lnTo>
                  <a:pt x="9502589" y="363071"/>
                </a:lnTo>
                <a:lnTo>
                  <a:pt x="9502589" y="0"/>
                </a:lnTo>
                <a:lnTo>
                  <a:pt x="0" y="0"/>
                </a:lnTo>
                <a:lnTo>
                  <a:pt x="0" y="3630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38200" y="2588055"/>
            <a:ext cx="9502775" cy="776605"/>
          </a:xfrm>
          <a:custGeom>
            <a:avLst/>
            <a:gdLst/>
            <a:ahLst/>
            <a:cxnLst/>
            <a:rect l="l" t="t" r="r" b="b"/>
            <a:pathLst>
              <a:path w="9502775" h="776604">
                <a:moveTo>
                  <a:pt x="0" y="0"/>
                </a:moveTo>
                <a:lnTo>
                  <a:pt x="9502589" y="0"/>
                </a:lnTo>
                <a:lnTo>
                  <a:pt x="9502589" y="776342"/>
                </a:lnTo>
                <a:lnTo>
                  <a:pt x="0" y="7763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38202" y="4238447"/>
            <a:ext cx="9502775" cy="574675"/>
          </a:xfrm>
          <a:custGeom>
            <a:avLst/>
            <a:gdLst/>
            <a:ahLst/>
            <a:cxnLst/>
            <a:rect l="l" t="t" r="r" b="b"/>
            <a:pathLst>
              <a:path w="9502775" h="574675">
                <a:moveTo>
                  <a:pt x="9502590" y="10"/>
                </a:moveTo>
                <a:lnTo>
                  <a:pt x="9500879" y="76392"/>
                </a:lnTo>
                <a:lnTo>
                  <a:pt x="9496052" y="145028"/>
                </a:lnTo>
                <a:lnTo>
                  <a:pt x="9488564" y="203179"/>
                </a:lnTo>
                <a:lnTo>
                  <a:pt x="9478872" y="248106"/>
                </a:lnTo>
                <a:lnTo>
                  <a:pt x="9454703" y="287334"/>
                </a:lnTo>
                <a:lnTo>
                  <a:pt x="4799182" y="287324"/>
                </a:lnTo>
                <a:lnTo>
                  <a:pt x="4786451" y="297587"/>
                </a:lnTo>
                <a:lnTo>
                  <a:pt x="4765320" y="371479"/>
                </a:lnTo>
                <a:lnTo>
                  <a:pt x="4757833" y="429630"/>
                </a:lnTo>
                <a:lnTo>
                  <a:pt x="4753005" y="498266"/>
                </a:lnTo>
                <a:lnTo>
                  <a:pt x="4751295" y="574648"/>
                </a:lnTo>
                <a:lnTo>
                  <a:pt x="4749584" y="498266"/>
                </a:lnTo>
                <a:lnTo>
                  <a:pt x="4744757" y="429630"/>
                </a:lnTo>
                <a:lnTo>
                  <a:pt x="4737269" y="371479"/>
                </a:lnTo>
                <a:lnTo>
                  <a:pt x="4727577" y="326552"/>
                </a:lnTo>
                <a:lnTo>
                  <a:pt x="4703408" y="287324"/>
                </a:lnTo>
                <a:lnTo>
                  <a:pt x="47887" y="287324"/>
                </a:lnTo>
                <a:lnTo>
                  <a:pt x="35156" y="277060"/>
                </a:lnTo>
                <a:lnTo>
                  <a:pt x="23717" y="248096"/>
                </a:lnTo>
                <a:lnTo>
                  <a:pt x="14025" y="203168"/>
                </a:lnTo>
                <a:lnTo>
                  <a:pt x="6537" y="145018"/>
                </a:lnTo>
                <a:lnTo>
                  <a:pt x="1710" y="76382"/>
                </a:lnTo>
                <a:lnTo>
                  <a:pt x="0" y="0"/>
                </a:lnTo>
              </a:path>
            </a:pathLst>
          </a:custGeom>
          <a:ln w="38100">
            <a:solidFill>
              <a:srgbClr val="447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937343" y="4926891"/>
            <a:ext cx="3304540" cy="462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968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55"/>
              </a:spcBef>
            </a:pPr>
            <a:r>
              <a:rPr dirty="0" sz="2400" spc="-45">
                <a:latin typeface="Calibri"/>
                <a:cs typeface="Calibri"/>
              </a:rPr>
              <a:t>Train </a:t>
            </a:r>
            <a:r>
              <a:rPr dirty="0" sz="2400">
                <a:latin typeface="Calibri"/>
                <a:cs typeface="Calibri"/>
              </a:rPr>
              <a:t>a </a:t>
            </a:r>
            <a:r>
              <a:rPr dirty="0" sz="2400" spc="10">
                <a:latin typeface="Calibri"/>
                <a:cs typeface="Calibri"/>
              </a:rPr>
              <a:t>Logis1c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Regressor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82364" y="5862821"/>
            <a:ext cx="5014595" cy="462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968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55"/>
              </a:spcBef>
            </a:pPr>
            <a:r>
              <a:rPr dirty="0" sz="2400" spc="-10">
                <a:latin typeface="Calibri"/>
                <a:cs typeface="Calibri"/>
              </a:rPr>
              <a:t>Returns </a:t>
            </a:r>
            <a:r>
              <a:rPr dirty="0" sz="2400" spc="-5">
                <a:latin typeface="Calibri"/>
                <a:cs typeface="Calibri"/>
              </a:rPr>
              <a:t>the </a:t>
            </a:r>
            <a:r>
              <a:rPr dirty="0" sz="2400" spc="-10">
                <a:latin typeface="Calibri"/>
                <a:cs typeface="Calibri"/>
              </a:rPr>
              <a:t>coeﬃcients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5">
                <a:latin typeface="Calibri"/>
                <a:cs typeface="Calibri"/>
              </a:rPr>
              <a:t>Explana1on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32344" y="5388556"/>
            <a:ext cx="114300" cy="474345"/>
          </a:xfrm>
          <a:custGeom>
            <a:avLst/>
            <a:gdLst/>
            <a:ahLst/>
            <a:cxnLst/>
            <a:rect l="l" t="t" r="r" b="b"/>
            <a:pathLst>
              <a:path w="114300" h="474345">
                <a:moveTo>
                  <a:pt x="0" y="359965"/>
                </a:moveTo>
                <a:lnTo>
                  <a:pt x="57148" y="474265"/>
                </a:lnTo>
                <a:lnTo>
                  <a:pt x="104774" y="379015"/>
                </a:lnTo>
                <a:lnTo>
                  <a:pt x="38100" y="379015"/>
                </a:lnTo>
                <a:lnTo>
                  <a:pt x="38100" y="359965"/>
                </a:lnTo>
                <a:lnTo>
                  <a:pt x="0" y="359965"/>
                </a:lnTo>
                <a:close/>
              </a:path>
              <a:path w="114300" h="474345">
                <a:moveTo>
                  <a:pt x="38100" y="359965"/>
                </a:moveTo>
                <a:lnTo>
                  <a:pt x="38100" y="379015"/>
                </a:lnTo>
                <a:lnTo>
                  <a:pt x="76200" y="379015"/>
                </a:lnTo>
                <a:lnTo>
                  <a:pt x="76200" y="359965"/>
                </a:lnTo>
                <a:lnTo>
                  <a:pt x="38100" y="359965"/>
                </a:lnTo>
                <a:close/>
              </a:path>
              <a:path w="114300" h="474345">
                <a:moveTo>
                  <a:pt x="76200" y="359965"/>
                </a:moveTo>
                <a:lnTo>
                  <a:pt x="76200" y="379015"/>
                </a:lnTo>
                <a:lnTo>
                  <a:pt x="104774" y="379015"/>
                </a:lnTo>
                <a:lnTo>
                  <a:pt x="114300" y="359965"/>
                </a:lnTo>
                <a:lnTo>
                  <a:pt x="76200" y="359965"/>
                </a:lnTo>
                <a:close/>
              </a:path>
              <a:path w="114300" h="474345">
                <a:moveTo>
                  <a:pt x="76200" y="0"/>
                </a:moveTo>
                <a:lnTo>
                  <a:pt x="38100" y="0"/>
                </a:lnTo>
                <a:lnTo>
                  <a:pt x="38100" y="359965"/>
                </a:lnTo>
                <a:lnTo>
                  <a:pt x="76200" y="359965"/>
                </a:lnTo>
                <a:lnTo>
                  <a:pt x="7620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48881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LIME </a:t>
            </a:r>
            <a:r>
              <a:rPr dirty="0" spc="-15"/>
              <a:t>Pseudo </a:t>
            </a:r>
            <a:r>
              <a:rPr dirty="0"/>
              <a:t>-</a:t>
            </a:r>
            <a:r>
              <a:rPr dirty="0" spc="-60"/>
              <a:t> </a:t>
            </a:r>
            <a:r>
              <a:rPr dirty="0"/>
              <a:t>Code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31339" y="1755140"/>
            <a:ext cx="3859529" cy="124460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2400">
                <a:latin typeface="Courier New"/>
                <a:cs typeface="Courier New"/>
              </a:rPr>
              <a:t>Z =</a:t>
            </a:r>
            <a:r>
              <a:rPr dirty="0" sz="2400" spc="-35">
                <a:latin typeface="Courier New"/>
                <a:cs typeface="Courier New"/>
              </a:rPr>
              <a:t> </a:t>
            </a:r>
            <a:r>
              <a:rPr dirty="0" sz="2400" spc="-5">
                <a:latin typeface="Courier New"/>
                <a:cs typeface="Courier New"/>
              </a:rPr>
              <a:t>{}</a:t>
            </a:r>
            <a:endParaRPr sz="2400">
              <a:latin typeface="Courier New"/>
              <a:cs typeface="Courier New"/>
            </a:endParaRPr>
          </a:p>
          <a:p>
            <a:pPr marL="12700" marR="5080">
              <a:lnSpc>
                <a:spcPts val="3220"/>
              </a:lnSpc>
              <a:spcBef>
                <a:spcPts val="135"/>
              </a:spcBef>
            </a:pPr>
            <a:r>
              <a:rPr dirty="0" sz="2400">
                <a:latin typeface="Courier New"/>
                <a:cs typeface="Courier New"/>
              </a:rPr>
              <a:t>x </a:t>
            </a:r>
            <a:r>
              <a:rPr dirty="0" sz="2400" spc="-5">
                <a:latin typeface="Courier New"/>
                <a:cs typeface="Courier New"/>
              </a:rPr>
              <a:t>instance to</a:t>
            </a:r>
            <a:r>
              <a:rPr dirty="0" sz="2400" spc="-114">
                <a:latin typeface="Courier New"/>
                <a:cs typeface="Courier New"/>
              </a:rPr>
              <a:t> </a:t>
            </a:r>
            <a:r>
              <a:rPr dirty="0" sz="2400" spc="-5">
                <a:latin typeface="Courier New"/>
                <a:cs typeface="Courier New"/>
              </a:rPr>
              <a:t>explain  x’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79006" y="2608579"/>
            <a:ext cx="42246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ourier New"/>
                <a:cs typeface="Courier New"/>
              </a:rPr>
              <a:t>=</a:t>
            </a:r>
            <a:r>
              <a:rPr dirty="0" sz="2400" spc="-105">
                <a:latin typeface="Courier New"/>
                <a:cs typeface="Courier New"/>
              </a:rPr>
              <a:t> </a:t>
            </a:r>
            <a:r>
              <a:rPr dirty="0" sz="2400" spc="-5">
                <a:solidFill>
                  <a:srgbClr val="4472C4"/>
                </a:solidFill>
                <a:latin typeface="Courier New"/>
                <a:cs typeface="Courier New"/>
              </a:rPr>
              <a:t>real2interpretable</a:t>
            </a:r>
            <a:r>
              <a:rPr dirty="0" sz="2400" spc="-5">
                <a:latin typeface="Courier New"/>
                <a:cs typeface="Courier New"/>
              </a:rPr>
              <a:t>(x)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31339" y="3013964"/>
            <a:ext cx="14865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ourier New"/>
                <a:cs typeface="Courier New"/>
              </a:rPr>
              <a:t>for </a:t>
            </a:r>
            <a:r>
              <a:rPr dirty="0" sz="2400">
                <a:latin typeface="Courier New"/>
                <a:cs typeface="Courier New"/>
              </a:rPr>
              <a:t>i</a:t>
            </a:r>
            <a:r>
              <a:rPr dirty="0" sz="2400" spc="-110">
                <a:latin typeface="Courier New"/>
                <a:cs typeface="Courier New"/>
              </a:rPr>
              <a:t> </a:t>
            </a:r>
            <a:r>
              <a:rPr dirty="0" sz="2400" spc="-5" b="1">
                <a:latin typeface="Courier New"/>
                <a:cs typeface="Courier New"/>
              </a:rPr>
              <a:t>in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7639" y="2974340"/>
            <a:ext cx="4836160" cy="124460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779145">
              <a:lnSpc>
                <a:spcPct val="100000"/>
              </a:lnSpc>
              <a:spcBef>
                <a:spcPts val="409"/>
              </a:spcBef>
            </a:pPr>
            <a:r>
              <a:rPr dirty="0" sz="2400" spc="-5">
                <a:latin typeface="Courier New"/>
                <a:cs typeface="Courier New"/>
              </a:rPr>
              <a:t>{1, 2, …,</a:t>
            </a:r>
            <a:r>
              <a:rPr dirty="0" sz="2400" spc="-40">
                <a:latin typeface="Courier New"/>
                <a:cs typeface="Courier New"/>
              </a:rPr>
              <a:t> </a:t>
            </a:r>
            <a:r>
              <a:rPr dirty="0" sz="2400" spc="-5">
                <a:latin typeface="Courier New"/>
                <a:cs typeface="Courier New"/>
              </a:rPr>
              <a:t>N}</a:t>
            </a:r>
            <a:endParaRPr sz="2400">
              <a:latin typeface="Courier New"/>
              <a:cs typeface="Courier New"/>
            </a:endParaRPr>
          </a:p>
          <a:p>
            <a:pPr marL="781050" marR="30480" indent="-730250">
              <a:lnSpc>
                <a:spcPts val="3220"/>
              </a:lnSpc>
              <a:spcBef>
                <a:spcPts val="135"/>
              </a:spcBef>
            </a:pPr>
            <a:r>
              <a:rPr dirty="0" sz="2400" spc="-5">
                <a:latin typeface="Courier New"/>
                <a:cs typeface="Courier New"/>
              </a:rPr>
              <a:t>z</a:t>
            </a:r>
            <a:r>
              <a:rPr dirty="0" baseline="-17361" sz="2400" spc="-7">
                <a:latin typeface="Courier New"/>
                <a:cs typeface="Courier New"/>
              </a:rPr>
              <a:t>i</a:t>
            </a:r>
            <a:r>
              <a:rPr dirty="0" sz="2400" spc="-5">
                <a:latin typeface="Courier New"/>
                <a:cs typeface="Courier New"/>
              </a:rPr>
              <a:t>= </a:t>
            </a:r>
            <a:r>
              <a:rPr dirty="0" sz="2400" spc="-5">
                <a:solidFill>
                  <a:srgbClr val="4472C4"/>
                </a:solidFill>
                <a:latin typeface="Courier New"/>
                <a:cs typeface="Courier New"/>
              </a:rPr>
              <a:t>sample_around</a:t>
            </a:r>
            <a:r>
              <a:rPr dirty="0" sz="2400" spc="-5">
                <a:latin typeface="Courier New"/>
                <a:cs typeface="Courier New"/>
              </a:rPr>
              <a:t>(x’)  </a:t>
            </a:r>
            <a:r>
              <a:rPr dirty="0" sz="2400" spc="-5">
                <a:solidFill>
                  <a:srgbClr val="4472C4"/>
                </a:solidFill>
                <a:latin typeface="Courier New"/>
                <a:cs typeface="Courier New"/>
              </a:rPr>
              <a:t>interpretabel2real</a:t>
            </a:r>
            <a:r>
              <a:rPr dirty="0" sz="2400" spc="-5">
                <a:latin typeface="Courier New"/>
                <a:cs typeface="Courier New"/>
              </a:rPr>
              <a:t>(z’)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20339" y="3788155"/>
            <a:ext cx="5470525" cy="836294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09"/>
              </a:spcBef>
            </a:pPr>
            <a:r>
              <a:rPr dirty="0" sz="2400">
                <a:latin typeface="Courier New"/>
                <a:cs typeface="Courier New"/>
              </a:rPr>
              <a:t>z</a:t>
            </a:r>
            <a:r>
              <a:rPr dirty="0" sz="2400" spc="-15">
                <a:latin typeface="Courier New"/>
                <a:cs typeface="Courier New"/>
              </a:rPr>
              <a:t> </a:t>
            </a:r>
            <a:r>
              <a:rPr dirty="0" sz="2400">
                <a:latin typeface="Courier New"/>
                <a:cs typeface="Courier New"/>
              </a:rPr>
              <a:t>=</a:t>
            </a:r>
            <a:endParaRPr sz="2400">
              <a:latin typeface="Courier New"/>
              <a:cs typeface="Courier New"/>
            </a:endParaRPr>
          </a:p>
          <a:p>
            <a:pPr marL="38100">
              <a:lnSpc>
                <a:spcPct val="100000"/>
              </a:lnSpc>
              <a:spcBef>
                <a:spcPts val="315"/>
              </a:spcBef>
              <a:tabLst>
                <a:tab pos="1523365" algn="l"/>
              </a:tabLst>
            </a:pPr>
            <a:r>
              <a:rPr dirty="0" sz="2400">
                <a:latin typeface="Courier New"/>
                <a:cs typeface="Courier New"/>
              </a:rPr>
              <a:t>Z =</a:t>
            </a:r>
            <a:r>
              <a:rPr dirty="0" sz="2400" spc="-20">
                <a:latin typeface="Courier New"/>
                <a:cs typeface="Courier New"/>
              </a:rPr>
              <a:t> </a:t>
            </a:r>
            <a:r>
              <a:rPr dirty="0" sz="2400">
                <a:latin typeface="Courier New"/>
                <a:cs typeface="Courier New"/>
              </a:rPr>
              <a:t>Z</a:t>
            </a:r>
            <a:r>
              <a:rPr dirty="0" sz="2400" spc="-10">
                <a:latin typeface="Courier New"/>
                <a:cs typeface="Courier New"/>
              </a:rPr>
              <a:t> </a:t>
            </a:r>
            <a:r>
              <a:rPr dirty="0" sz="2400">
                <a:latin typeface="Cambria Math"/>
                <a:cs typeface="Cambria Math"/>
              </a:rPr>
              <a:t>∪	</a:t>
            </a:r>
            <a:r>
              <a:rPr dirty="0" sz="2400" spc="-5">
                <a:latin typeface="Courier New"/>
                <a:cs typeface="Courier New"/>
              </a:rPr>
              <a:t>{&lt;z</a:t>
            </a:r>
            <a:r>
              <a:rPr dirty="0" baseline="-17361" sz="2400" spc="-7">
                <a:latin typeface="Courier New"/>
                <a:cs typeface="Courier New"/>
              </a:rPr>
              <a:t>i</a:t>
            </a:r>
            <a:r>
              <a:rPr dirty="0" sz="2400" spc="-5">
                <a:latin typeface="Courier New"/>
                <a:cs typeface="Courier New"/>
              </a:rPr>
              <a:t>, b(z</a:t>
            </a:r>
            <a:r>
              <a:rPr dirty="0" baseline="-17361" sz="2400" spc="-7">
                <a:latin typeface="Courier New"/>
                <a:cs typeface="Courier New"/>
              </a:rPr>
              <a:t>i</a:t>
            </a:r>
            <a:r>
              <a:rPr dirty="0" sz="2400" spc="-5">
                <a:latin typeface="Courier New"/>
                <a:cs typeface="Courier New"/>
              </a:rPr>
              <a:t>), d(x,</a:t>
            </a:r>
            <a:r>
              <a:rPr dirty="0" sz="2400" spc="-90">
                <a:latin typeface="Courier New"/>
                <a:cs typeface="Courier New"/>
              </a:rPr>
              <a:t> </a:t>
            </a:r>
            <a:r>
              <a:rPr dirty="0" sz="2400" spc="-5">
                <a:latin typeface="Courier New"/>
                <a:cs typeface="Courier New"/>
              </a:rPr>
              <a:t>z)&gt;}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6939" y="1755140"/>
            <a:ext cx="391160" cy="368300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2400" spc="-5">
                <a:solidFill>
                  <a:srgbClr val="7F7F7F"/>
                </a:solidFill>
                <a:latin typeface="Courier New"/>
                <a:cs typeface="Courier New"/>
              </a:rPr>
              <a:t>01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2400" spc="-5">
                <a:solidFill>
                  <a:srgbClr val="7F7F7F"/>
                </a:solidFill>
                <a:latin typeface="Courier New"/>
                <a:cs typeface="Courier New"/>
              </a:rPr>
              <a:t>02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2400" spc="-5">
                <a:solidFill>
                  <a:srgbClr val="7F7F7F"/>
                </a:solidFill>
                <a:latin typeface="Courier New"/>
                <a:cs typeface="Courier New"/>
              </a:rPr>
              <a:t>03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2400" spc="-5">
                <a:solidFill>
                  <a:srgbClr val="7F7F7F"/>
                </a:solidFill>
                <a:latin typeface="Courier New"/>
                <a:cs typeface="Courier New"/>
              </a:rPr>
              <a:t>04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2400" spc="-5">
                <a:solidFill>
                  <a:srgbClr val="7F7F7F"/>
                </a:solidFill>
                <a:latin typeface="Courier New"/>
                <a:cs typeface="Courier New"/>
              </a:rPr>
              <a:t>05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2400" spc="-5">
                <a:solidFill>
                  <a:srgbClr val="7F7F7F"/>
                </a:solidFill>
                <a:latin typeface="Courier New"/>
                <a:cs typeface="Courier New"/>
              </a:rPr>
              <a:t>06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2400" spc="-5">
                <a:solidFill>
                  <a:srgbClr val="7F7F7F"/>
                </a:solidFill>
                <a:latin typeface="Courier New"/>
                <a:cs typeface="Courier New"/>
              </a:rPr>
              <a:t>07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2400" spc="-5">
                <a:solidFill>
                  <a:srgbClr val="7F7F7F"/>
                </a:solidFill>
                <a:latin typeface="Courier New"/>
                <a:cs typeface="Courier New"/>
              </a:rPr>
              <a:t>08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2400" spc="-5">
                <a:solidFill>
                  <a:srgbClr val="7F7F7F"/>
                </a:solidFill>
                <a:latin typeface="Courier New"/>
                <a:cs typeface="Courier New"/>
              </a:rPr>
              <a:t>09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31339" y="4595876"/>
            <a:ext cx="3859529" cy="842644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2400">
                <a:latin typeface="Courier New"/>
                <a:cs typeface="Courier New"/>
              </a:rPr>
              <a:t>w = </a:t>
            </a:r>
            <a:r>
              <a:rPr dirty="0" sz="2400" spc="-5">
                <a:solidFill>
                  <a:srgbClr val="4472C4"/>
                </a:solidFill>
                <a:latin typeface="Courier New"/>
                <a:cs typeface="Courier New"/>
              </a:rPr>
              <a:t>solve_Lasso</a:t>
            </a:r>
            <a:r>
              <a:rPr dirty="0" sz="2400" spc="-5">
                <a:latin typeface="Courier New"/>
                <a:cs typeface="Courier New"/>
              </a:rPr>
              <a:t>(Z,</a:t>
            </a:r>
            <a:r>
              <a:rPr dirty="0" sz="2400" spc="-125">
                <a:latin typeface="Courier New"/>
                <a:cs typeface="Courier New"/>
              </a:rPr>
              <a:t> </a:t>
            </a:r>
            <a:r>
              <a:rPr dirty="0" sz="2400" spc="-5">
                <a:latin typeface="Courier New"/>
                <a:cs typeface="Courier New"/>
              </a:rPr>
              <a:t>k)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2400" spc="-5" b="1">
                <a:latin typeface="Courier New"/>
                <a:cs typeface="Courier New"/>
              </a:rPr>
              <a:t>return</a:t>
            </a:r>
            <a:r>
              <a:rPr dirty="0" sz="2400" spc="-20" b="1">
                <a:latin typeface="Courier New"/>
                <a:cs typeface="Courier New"/>
              </a:rPr>
              <a:t> </a:t>
            </a:r>
            <a:r>
              <a:rPr dirty="0" sz="2400">
                <a:latin typeface="Courier New"/>
                <a:cs typeface="Courier New"/>
              </a:rPr>
              <a:t>w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07316" y="788933"/>
            <a:ext cx="4331418" cy="2484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066892" y="3825173"/>
            <a:ext cx="2832098" cy="2825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16939" y="5929884"/>
            <a:ext cx="656907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tabLst>
                <a:tab pos="297815" algn="l"/>
              </a:tabLst>
            </a:pPr>
            <a:r>
              <a:rPr dirty="0" sz="1400">
                <a:latin typeface="Calibri"/>
                <a:cs typeface="Calibri"/>
              </a:rPr>
              <a:t>-	</a:t>
            </a:r>
            <a:r>
              <a:rPr dirty="0" sz="1400" spc="-10">
                <a:latin typeface="Calibri"/>
                <a:cs typeface="Calibri"/>
              </a:rPr>
              <a:t>Marco </a:t>
            </a:r>
            <a:r>
              <a:rPr dirty="0" sz="1400" spc="-20">
                <a:latin typeface="Calibri"/>
                <a:cs typeface="Calibri"/>
              </a:rPr>
              <a:t>Tulio </a:t>
            </a:r>
            <a:r>
              <a:rPr dirty="0" sz="1400" spc="-10">
                <a:latin typeface="Calibri"/>
                <a:cs typeface="Calibri"/>
              </a:rPr>
              <a:t>Ribeiro, </a:t>
            </a:r>
            <a:r>
              <a:rPr dirty="0" sz="1400" spc="-5">
                <a:latin typeface="Calibri"/>
                <a:cs typeface="Calibri"/>
              </a:rPr>
              <a:t>Sameer Singh, </a:t>
            </a:r>
            <a:r>
              <a:rPr dirty="0" sz="1400">
                <a:latin typeface="Calibri"/>
                <a:cs typeface="Calibri"/>
              </a:rPr>
              <a:t>and </a:t>
            </a:r>
            <a:r>
              <a:rPr dirty="0" sz="1400" spc="-5">
                <a:latin typeface="Calibri"/>
                <a:cs typeface="Calibri"/>
              </a:rPr>
              <a:t>Carlos Guestrin. </a:t>
            </a:r>
            <a:r>
              <a:rPr dirty="0" sz="1400">
                <a:latin typeface="Calibri"/>
                <a:cs typeface="Calibri"/>
              </a:rPr>
              <a:t>2016. </a:t>
            </a:r>
            <a:r>
              <a:rPr dirty="0" sz="1400" spc="-10">
                <a:latin typeface="Calibri"/>
                <a:cs typeface="Calibri"/>
              </a:rPr>
              <a:t>Why </a:t>
            </a:r>
            <a:r>
              <a:rPr dirty="0" sz="1400" spc="-5">
                <a:latin typeface="Calibri"/>
                <a:cs typeface="Calibri"/>
              </a:rPr>
              <a:t>should </a:t>
            </a:r>
            <a:r>
              <a:rPr dirty="0" sz="1400">
                <a:latin typeface="Calibri"/>
                <a:cs typeface="Calibri"/>
              </a:rPr>
              <a:t>i </a:t>
            </a:r>
            <a:r>
              <a:rPr dirty="0" sz="1400" spc="-5">
                <a:latin typeface="Calibri"/>
                <a:cs typeface="Calibri"/>
              </a:rPr>
              <a:t>trust you?:  </a:t>
            </a:r>
            <a:r>
              <a:rPr dirty="0" sz="1400">
                <a:latin typeface="Calibri"/>
                <a:cs typeface="Calibri"/>
              </a:rPr>
              <a:t>Explaining the </a:t>
            </a:r>
            <a:r>
              <a:rPr dirty="0" sz="1400" spc="-5">
                <a:latin typeface="Calibri"/>
                <a:cs typeface="Calibri"/>
              </a:rPr>
              <a:t>predictions of </a:t>
            </a:r>
            <a:r>
              <a:rPr dirty="0" sz="1400" spc="-10">
                <a:latin typeface="Calibri"/>
                <a:cs typeface="Calibri"/>
              </a:rPr>
              <a:t>any </a:t>
            </a:r>
            <a:r>
              <a:rPr dirty="0" sz="1400" spc="-15">
                <a:latin typeface="Calibri"/>
                <a:cs typeface="Calibri"/>
              </a:rPr>
              <a:t>classifier.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KDD.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75776" y="4952492"/>
            <a:ext cx="919480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89535" marR="5080" indent="-77470">
              <a:lnSpc>
                <a:spcPts val="2090"/>
              </a:lnSpc>
              <a:spcBef>
                <a:spcPts val="225"/>
              </a:spcBef>
            </a:pPr>
            <a:r>
              <a:rPr dirty="0" sz="1800" spc="-5" b="1" i="1">
                <a:latin typeface="Calibri"/>
                <a:cs typeface="Calibri"/>
              </a:rPr>
              <a:t>black</a:t>
            </a:r>
            <a:r>
              <a:rPr dirty="0" sz="1800" spc="-95" b="1" i="1">
                <a:latin typeface="Calibri"/>
                <a:cs typeface="Calibri"/>
              </a:rPr>
              <a:t> </a:t>
            </a:r>
            <a:r>
              <a:rPr dirty="0" sz="1800" spc="-15" b="1" i="1">
                <a:latin typeface="Calibri"/>
                <a:cs typeface="Calibri"/>
              </a:rPr>
              <a:t>box  </a:t>
            </a:r>
            <a:r>
              <a:rPr dirty="0" sz="1800" spc="80" b="1" i="1">
                <a:latin typeface="Calibri"/>
                <a:cs typeface="Calibri"/>
              </a:rPr>
              <a:t>audi,ng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18244" y="4674603"/>
            <a:ext cx="450850" cy="269875"/>
          </a:xfrm>
          <a:custGeom>
            <a:avLst/>
            <a:gdLst/>
            <a:ahLst/>
            <a:cxnLst/>
            <a:rect l="l" t="t" r="r" b="b"/>
            <a:pathLst>
              <a:path w="450850" h="269875">
                <a:moveTo>
                  <a:pt x="81306" y="30694"/>
                </a:moveTo>
                <a:lnTo>
                  <a:pt x="66956" y="55405"/>
                </a:lnTo>
                <a:lnTo>
                  <a:pt x="436131" y="269792"/>
                </a:lnTo>
                <a:lnTo>
                  <a:pt x="450481" y="245082"/>
                </a:lnTo>
                <a:lnTo>
                  <a:pt x="81306" y="30694"/>
                </a:lnTo>
                <a:close/>
              </a:path>
              <a:path w="450850" h="269875">
                <a:moveTo>
                  <a:pt x="0" y="0"/>
                </a:moveTo>
                <a:lnTo>
                  <a:pt x="52607" y="80115"/>
                </a:lnTo>
                <a:lnTo>
                  <a:pt x="66956" y="55405"/>
                </a:lnTo>
                <a:lnTo>
                  <a:pt x="54601" y="48230"/>
                </a:lnTo>
                <a:lnTo>
                  <a:pt x="68952" y="23520"/>
                </a:lnTo>
                <a:lnTo>
                  <a:pt x="85472" y="23520"/>
                </a:lnTo>
                <a:lnTo>
                  <a:pt x="95656" y="5984"/>
                </a:lnTo>
                <a:lnTo>
                  <a:pt x="0" y="0"/>
                </a:lnTo>
                <a:close/>
              </a:path>
              <a:path w="450850" h="269875">
                <a:moveTo>
                  <a:pt x="68952" y="23520"/>
                </a:moveTo>
                <a:lnTo>
                  <a:pt x="54601" y="48230"/>
                </a:lnTo>
                <a:lnTo>
                  <a:pt x="66956" y="55405"/>
                </a:lnTo>
                <a:lnTo>
                  <a:pt x="81306" y="30694"/>
                </a:lnTo>
                <a:lnTo>
                  <a:pt x="68952" y="23520"/>
                </a:lnTo>
                <a:close/>
              </a:path>
              <a:path w="450850" h="269875">
                <a:moveTo>
                  <a:pt x="85472" y="23520"/>
                </a:moveTo>
                <a:lnTo>
                  <a:pt x="68952" y="23520"/>
                </a:lnTo>
                <a:lnTo>
                  <a:pt x="81306" y="30694"/>
                </a:lnTo>
                <a:lnTo>
                  <a:pt x="85472" y="2352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829450" y="325627"/>
            <a:ext cx="195198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Calibri"/>
                <a:cs typeface="Calibri"/>
              </a:rPr>
              <a:t>Features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Importance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860083" y="3434588"/>
            <a:ext cx="12573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Saliency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Map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6050" y="1912620"/>
            <a:ext cx="4357370" cy="391477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12700" marR="5080">
              <a:lnSpc>
                <a:spcPct val="89700"/>
              </a:lnSpc>
              <a:spcBef>
                <a:spcPts val="420"/>
              </a:spcBef>
              <a:tabLst>
                <a:tab pos="2795270" algn="l"/>
              </a:tabLst>
            </a:pPr>
            <a:r>
              <a:rPr dirty="0" sz="2600">
                <a:latin typeface="Calibri"/>
                <a:cs typeface="Calibri"/>
              </a:rPr>
              <a:t>A </a:t>
            </a:r>
            <a:r>
              <a:rPr dirty="0" sz="2600" spc="-5" b="1" i="1">
                <a:latin typeface="Calibri"/>
                <a:cs typeface="Calibri"/>
              </a:rPr>
              <a:t>black </a:t>
            </a:r>
            <a:r>
              <a:rPr dirty="0" sz="2600" spc="-20" b="1" i="1">
                <a:latin typeface="Calibri"/>
                <a:cs typeface="Calibri"/>
              </a:rPr>
              <a:t>box </a:t>
            </a:r>
            <a:r>
              <a:rPr dirty="0" sz="2600">
                <a:latin typeface="Calibri"/>
                <a:cs typeface="Calibri"/>
              </a:rPr>
              <a:t>is a </a:t>
            </a:r>
            <a:r>
              <a:rPr dirty="0" sz="2600" spc="-5">
                <a:latin typeface="Calibri"/>
                <a:cs typeface="Calibri"/>
              </a:rPr>
              <a:t>model, whose  </a:t>
            </a:r>
            <a:r>
              <a:rPr dirty="0" sz="2600" spc="-10">
                <a:latin typeface="Calibri"/>
                <a:cs typeface="Calibri"/>
              </a:rPr>
              <a:t>internals </a:t>
            </a:r>
            <a:r>
              <a:rPr dirty="0" sz="2600" spc="-15">
                <a:latin typeface="Calibri"/>
                <a:cs typeface="Calibri"/>
              </a:rPr>
              <a:t>are </a:t>
            </a:r>
            <a:r>
              <a:rPr dirty="0" sz="2600" spc="-5">
                <a:latin typeface="Calibri"/>
                <a:cs typeface="Calibri"/>
              </a:rPr>
              <a:t>either unknown </a:t>
            </a:r>
            <a:r>
              <a:rPr dirty="0" sz="2600" spc="-15">
                <a:latin typeface="Calibri"/>
                <a:cs typeface="Calibri"/>
              </a:rPr>
              <a:t>to  </a:t>
            </a:r>
            <a:r>
              <a:rPr dirty="0" sz="2600" spc="-5">
                <a:latin typeface="Calibri"/>
                <a:cs typeface="Calibri"/>
              </a:rPr>
              <a:t>the observer </a:t>
            </a:r>
            <a:r>
              <a:rPr dirty="0" sz="2600">
                <a:latin typeface="Calibri"/>
                <a:cs typeface="Calibri"/>
              </a:rPr>
              <a:t>or </a:t>
            </a:r>
            <a:r>
              <a:rPr dirty="0" sz="2600" spc="-10">
                <a:latin typeface="Calibri"/>
                <a:cs typeface="Calibri"/>
              </a:rPr>
              <a:t>they </a:t>
            </a:r>
            <a:r>
              <a:rPr dirty="0" sz="2600" spc="-15">
                <a:latin typeface="Calibri"/>
                <a:cs typeface="Calibri"/>
              </a:rPr>
              <a:t>are </a:t>
            </a:r>
            <a:r>
              <a:rPr dirty="0" sz="2600" spc="-5">
                <a:latin typeface="Calibri"/>
                <a:cs typeface="Calibri"/>
              </a:rPr>
              <a:t>known  but</a:t>
            </a:r>
            <a:r>
              <a:rPr dirty="0" sz="2600" spc="1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uninterpretable	</a:t>
            </a:r>
            <a:r>
              <a:rPr dirty="0" sz="2600" spc="-10">
                <a:latin typeface="Calibri"/>
                <a:cs typeface="Calibri"/>
              </a:rPr>
              <a:t>by</a:t>
            </a:r>
            <a:r>
              <a:rPr dirty="0" sz="2600" spc="-9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humans.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600" spc="-10">
                <a:latin typeface="Calibri"/>
                <a:cs typeface="Calibri"/>
              </a:rPr>
              <a:t>Example: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 spc="-5">
                <a:latin typeface="Calibri"/>
                <a:cs typeface="Calibri"/>
              </a:rPr>
              <a:t>DNN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 spc="-10">
                <a:latin typeface="Calibri"/>
                <a:cs typeface="Calibri"/>
              </a:rPr>
              <a:t>SVM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600" spc="-5">
                <a:latin typeface="Calibri"/>
                <a:cs typeface="Calibri"/>
              </a:rPr>
              <a:t>Ensemble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8893" y="6158484"/>
            <a:ext cx="9742805" cy="4552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298450" marR="5080" indent="-285750">
              <a:lnSpc>
                <a:spcPct val="101400"/>
              </a:lnSpc>
              <a:spcBef>
                <a:spcPts val="75"/>
              </a:spcBef>
              <a:tabLst>
                <a:tab pos="297815" algn="l"/>
              </a:tabLst>
            </a:pPr>
            <a:r>
              <a:rPr dirty="0" sz="1400">
                <a:latin typeface="Calibri"/>
                <a:cs typeface="Calibri"/>
              </a:rPr>
              <a:t>-	</a:t>
            </a:r>
            <a:r>
              <a:rPr dirty="0" sz="1400" spc="-5">
                <a:latin typeface="Calibri"/>
                <a:cs typeface="Calibri"/>
              </a:rPr>
              <a:t>Guidotti, </a:t>
            </a:r>
            <a:r>
              <a:rPr dirty="0" sz="1400">
                <a:latin typeface="Calibri"/>
                <a:cs typeface="Calibri"/>
              </a:rPr>
              <a:t>R., </a:t>
            </a:r>
            <a:r>
              <a:rPr dirty="0" sz="1400" spc="-5">
                <a:latin typeface="Calibri"/>
                <a:cs typeface="Calibri"/>
              </a:rPr>
              <a:t>Monreale, </a:t>
            </a:r>
            <a:r>
              <a:rPr dirty="0" sz="1400">
                <a:latin typeface="Calibri"/>
                <a:cs typeface="Calibri"/>
              </a:rPr>
              <a:t>A., Ruggieri, </a:t>
            </a:r>
            <a:r>
              <a:rPr dirty="0" sz="1400" spc="-5">
                <a:latin typeface="Calibri"/>
                <a:cs typeface="Calibri"/>
              </a:rPr>
              <a:t>S., </a:t>
            </a:r>
            <a:r>
              <a:rPr dirty="0" sz="1400" spc="-15">
                <a:latin typeface="Calibri"/>
                <a:cs typeface="Calibri"/>
              </a:rPr>
              <a:t>Turini, </a:t>
            </a:r>
            <a:r>
              <a:rPr dirty="0" sz="1400" spc="-50">
                <a:latin typeface="Calibri"/>
                <a:cs typeface="Calibri"/>
              </a:rPr>
              <a:t>F., </a:t>
            </a:r>
            <a:r>
              <a:rPr dirty="0" sz="1400" spc="-5">
                <a:latin typeface="Calibri"/>
                <a:cs typeface="Calibri"/>
              </a:rPr>
              <a:t>Giannotti, </a:t>
            </a:r>
            <a:r>
              <a:rPr dirty="0" sz="1400" spc="-50">
                <a:latin typeface="Calibri"/>
                <a:cs typeface="Calibri"/>
              </a:rPr>
              <a:t>F., </a:t>
            </a:r>
            <a:r>
              <a:rPr dirty="0" sz="1400">
                <a:latin typeface="Calibri"/>
                <a:cs typeface="Calibri"/>
              </a:rPr>
              <a:t>&amp; </a:t>
            </a:r>
            <a:r>
              <a:rPr dirty="0" sz="1400" spc="-10">
                <a:latin typeface="Calibri"/>
                <a:cs typeface="Calibri"/>
              </a:rPr>
              <a:t>Pedreschi, </a:t>
            </a:r>
            <a:r>
              <a:rPr dirty="0" sz="1400" spc="-20">
                <a:latin typeface="Calibri"/>
                <a:cs typeface="Calibri"/>
              </a:rPr>
              <a:t>D. </a:t>
            </a:r>
            <a:r>
              <a:rPr dirty="0" sz="1400">
                <a:latin typeface="Calibri"/>
                <a:cs typeface="Calibri"/>
              </a:rPr>
              <a:t>(2018). </a:t>
            </a:r>
            <a:r>
              <a:rPr dirty="0" sz="1400" b="1" i="1">
                <a:latin typeface="Calibri"/>
                <a:cs typeface="Calibri"/>
              </a:rPr>
              <a:t>A </a:t>
            </a:r>
            <a:r>
              <a:rPr dirty="0" sz="1400" spc="-5" b="1" i="1">
                <a:latin typeface="Calibri"/>
                <a:cs typeface="Calibri"/>
              </a:rPr>
              <a:t>survey of methods </a:t>
            </a:r>
            <a:r>
              <a:rPr dirty="0" sz="1400" spc="-10" b="1" i="1">
                <a:latin typeface="Calibri"/>
                <a:cs typeface="Calibri"/>
              </a:rPr>
              <a:t>for </a:t>
            </a:r>
            <a:r>
              <a:rPr dirty="0" sz="1400" spc="-5" b="1" i="1">
                <a:latin typeface="Calibri"/>
                <a:cs typeface="Calibri"/>
              </a:rPr>
              <a:t>explaining black </a:t>
            </a:r>
            <a:r>
              <a:rPr dirty="0" sz="1400" spc="-15" b="1" i="1">
                <a:latin typeface="Calibri"/>
                <a:cs typeface="Calibri"/>
              </a:rPr>
              <a:t>box  </a:t>
            </a:r>
            <a:r>
              <a:rPr dirty="0" sz="1400" spc="-5" b="1" i="1">
                <a:latin typeface="Calibri"/>
                <a:cs typeface="Calibri"/>
              </a:rPr>
              <a:t>models</a:t>
            </a:r>
            <a:r>
              <a:rPr dirty="0" sz="1400" spc="-5">
                <a:latin typeface="Calibri"/>
                <a:cs typeface="Calibri"/>
              </a:rPr>
              <a:t>. </a:t>
            </a:r>
            <a:r>
              <a:rPr dirty="0" sz="1400" spc="-10" i="1">
                <a:latin typeface="Calibri"/>
                <a:cs typeface="Calibri"/>
              </a:rPr>
              <a:t>ACM </a:t>
            </a:r>
            <a:r>
              <a:rPr dirty="0" sz="1400" i="1">
                <a:latin typeface="Calibri"/>
                <a:cs typeface="Calibri"/>
              </a:rPr>
              <a:t>Computing </a:t>
            </a:r>
            <a:r>
              <a:rPr dirty="0" sz="1400" spc="-5" i="1">
                <a:latin typeface="Calibri"/>
                <a:cs typeface="Calibri"/>
              </a:rPr>
              <a:t>Surveys </a:t>
            </a:r>
            <a:r>
              <a:rPr dirty="0" sz="1400" i="1">
                <a:latin typeface="Calibri"/>
                <a:cs typeface="Calibri"/>
              </a:rPr>
              <a:t>(CSUR)</a:t>
            </a:r>
            <a:r>
              <a:rPr dirty="0" sz="1400">
                <a:latin typeface="Calibri"/>
                <a:cs typeface="Calibri"/>
              </a:rPr>
              <a:t>, </a:t>
            </a:r>
            <a:r>
              <a:rPr dirty="0" sz="1400" i="1">
                <a:latin typeface="Calibri"/>
                <a:cs typeface="Calibri"/>
              </a:rPr>
              <a:t>51</a:t>
            </a:r>
            <a:r>
              <a:rPr dirty="0" sz="1400">
                <a:latin typeface="Calibri"/>
                <a:cs typeface="Calibri"/>
              </a:rPr>
              <a:t>(5),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93.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0322" y="2257756"/>
            <a:ext cx="5720516" cy="3216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77394" y="4043126"/>
            <a:ext cx="1475740" cy="1623695"/>
          </a:xfrm>
          <a:custGeom>
            <a:avLst/>
            <a:gdLst/>
            <a:ahLst/>
            <a:cxnLst/>
            <a:rect l="l" t="t" r="r" b="b"/>
            <a:pathLst>
              <a:path w="1475739" h="1623695">
                <a:moveTo>
                  <a:pt x="0" y="0"/>
                </a:moveTo>
                <a:lnTo>
                  <a:pt x="236548" y="0"/>
                </a:lnTo>
                <a:lnTo>
                  <a:pt x="236548" y="1372222"/>
                </a:lnTo>
                <a:lnTo>
                  <a:pt x="1475204" y="1372222"/>
                </a:lnTo>
                <a:lnTo>
                  <a:pt x="1475204" y="1623169"/>
                </a:lnTo>
                <a:lnTo>
                  <a:pt x="0" y="162316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1A1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777394" y="1949069"/>
            <a:ext cx="1623695" cy="1475740"/>
          </a:xfrm>
          <a:custGeom>
            <a:avLst/>
            <a:gdLst/>
            <a:ahLst/>
            <a:cxnLst/>
            <a:rect l="l" t="t" r="r" b="b"/>
            <a:pathLst>
              <a:path w="1623695" h="1475739">
                <a:moveTo>
                  <a:pt x="1623169" y="0"/>
                </a:moveTo>
                <a:lnTo>
                  <a:pt x="1623169" y="236548"/>
                </a:lnTo>
                <a:lnTo>
                  <a:pt x="250947" y="236548"/>
                </a:lnTo>
                <a:lnTo>
                  <a:pt x="250947" y="1475204"/>
                </a:lnTo>
                <a:lnTo>
                  <a:pt x="0" y="1475204"/>
                </a:lnTo>
                <a:lnTo>
                  <a:pt x="0" y="0"/>
                </a:lnTo>
                <a:lnTo>
                  <a:pt x="1623169" y="0"/>
                </a:lnTo>
                <a:close/>
              </a:path>
            </a:pathLst>
          </a:custGeom>
          <a:ln w="25400">
            <a:solidFill>
              <a:srgbClr val="1A1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79447" y="2228850"/>
            <a:ext cx="6985" cy="1371600"/>
          </a:xfrm>
          <a:custGeom>
            <a:avLst/>
            <a:gdLst/>
            <a:ahLst/>
            <a:cxnLst/>
            <a:rect l="l" t="t" r="r" b="b"/>
            <a:pathLst>
              <a:path w="6985" h="1371600">
                <a:moveTo>
                  <a:pt x="0" y="1371600"/>
                </a:moveTo>
                <a:lnTo>
                  <a:pt x="6578" y="1371600"/>
                </a:lnTo>
                <a:lnTo>
                  <a:pt x="6578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rgbClr val="1A1B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10822" y="1977804"/>
            <a:ext cx="1475740" cy="1623695"/>
          </a:xfrm>
          <a:custGeom>
            <a:avLst/>
            <a:gdLst/>
            <a:ahLst/>
            <a:cxnLst/>
            <a:rect l="l" t="t" r="r" b="b"/>
            <a:pathLst>
              <a:path w="1475739" h="1623695">
                <a:moveTo>
                  <a:pt x="1475204" y="1623169"/>
                </a:moveTo>
                <a:lnTo>
                  <a:pt x="1238655" y="1623169"/>
                </a:lnTo>
                <a:lnTo>
                  <a:pt x="1238655" y="250947"/>
                </a:lnTo>
                <a:lnTo>
                  <a:pt x="0" y="250947"/>
                </a:lnTo>
                <a:lnTo>
                  <a:pt x="0" y="0"/>
                </a:lnTo>
                <a:lnTo>
                  <a:pt x="1475204" y="0"/>
                </a:lnTo>
                <a:lnTo>
                  <a:pt x="1475204" y="1623169"/>
                </a:lnTo>
                <a:close/>
              </a:path>
            </a:pathLst>
          </a:custGeom>
          <a:ln w="25400">
            <a:solidFill>
              <a:srgbClr val="1A1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779447" y="4191000"/>
            <a:ext cx="6985" cy="1238250"/>
          </a:xfrm>
          <a:custGeom>
            <a:avLst/>
            <a:gdLst/>
            <a:ahLst/>
            <a:cxnLst/>
            <a:rect l="l" t="t" r="r" b="b"/>
            <a:pathLst>
              <a:path w="6985" h="1238250">
                <a:moveTo>
                  <a:pt x="0" y="1238250"/>
                </a:moveTo>
                <a:lnTo>
                  <a:pt x="6579" y="1238250"/>
                </a:lnTo>
                <a:lnTo>
                  <a:pt x="6579" y="0"/>
                </a:lnTo>
                <a:lnTo>
                  <a:pt x="0" y="0"/>
                </a:lnTo>
                <a:lnTo>
                  <a:pt x="0" y="1238250"/>
                </a:lnTo>
                <a:close/>
              </a:path>
            </a:pathLst>
          </a:custGeom>
          <a:solidFill>
            <a:srgbClr val="1A1B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62857" y="4191091"/>
            <a:ext cx="1623695" cy="1475740"/>
          </a:xfrm>
          <a:custGeom>
            <a:avLst/>
            <a:gdLst/>
            <a:ahLst/>
            <a:cxnLst/>
            <a:rect l="l" t="t" r="r" b="b"/>
            <a:pathLst>
              <a:path w="1623695" h="1475739">
                <a:moveTo>
                  <a:pt x="0" y="1475204"/>
                </a:moveTo>
                <a:lnTo>
                  <a:pt x="0" y="1238655"/>
                </a:lnTo>
                <a:lnTo>
                  <a:pt x="1372222" y="1238655"/>
                </a:lnTo>
                <a:lnTo>
                  <a:pt x="1372222" y="0"/>
                </a:lnTo>
                <a:lnTo>
                  <a:pt x="1623169" y="0"/>
                </a:lnTo>
                <a:lnTo>
                  <a:pt x="1623169" y="1475204"/>
                </a:lnTo>
                <a:lnTo>
                  <a:pt x="0" y="1475204"/>
                </a:lnTo>
                <a:close/>
              </a:path>
            </a:pathLst>
          </a:custGeom>
          <a:ln w="25400">
            <a:solidFill>
              <a:srgbClr val="1A1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70814" y="1947903"/>
            <a:ext cx="4008754" cy="3717290"/>
          </a:xfrm>
          <a:custGeom>
            <a:avLst/>
            <a:gdLst/>
            <a:ahLst/>
            <a:cxnLst/>
            <a:rect l="l" t="t" r="r" b="b"/>
            <a:pathLst>
              <a:path w="4008754" h="3717290">
                <a:moveTo>
                  <a:pt x="0" y="0"/>
                </a:moveTo>
                <a:lnTo>
                  <a:pt x="4008633" y="0"/>
                </a:lnTo>
                <a:lnTo>
                  <a:pt x="4008633" y="3717227"/>
                </a:lnTo>
                <a:lnTo>
                  <a:pt x="0" y="3717227"/>
                </a:lnTo>
                <a:lnTo>
                  <a:pt x="0" y="0"/>
                </a:lnTo>
                <a:close/>
              </a:path>
            </a:pathLst>
          </a:custGeom>
          <a:solidFill>
            <a:srgbClr val="1A1B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770814" y="1947903"/>
            <a:ext cx="4008754" cy="3717290"/>
          </a:xfrm>
          <a:custGeom>
            <a:avLst/>
            <a:gdLst/>
            <a:ahLst/>
            <a:cxnLst/>
            <a:rect l="l" t="t" r="r" b="b"/>
            <a:pathLst>
              <a:path w="4008754" h="3717290">
                <a:moveTo>
                  <a:pt x="0" y="0"/>
                </a:moveTo>
                <a:lnTo>
                  <a:pt x="4008633" y="0"/>
                </a:lnTo>
                <a:lnTo>
                  <a:pt x="4008633" y="3717228"/>
                </a:lnTo>
                <a:lnTo>
                  <a:pt x="0" y="3717228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1A1B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618617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What </a:t>
            </a:r>
            <a:r>
              <a:rPr dirty="0"/>
              <a:t>is a </a:t>
            </a:r>
            <a:r>
              <a:rPr dirty="0" spc="-5"/>
              <a:t>Black </a:t>
            </a:r>
            <a:r>
              <a:rPr dirty="0" spc="-35"/>
              <a:t>Box</a:t>
            </a:r>
            <a:r>
              <a:rPr dirty="0" spc="-15"/>
              <a:t> </a:t>
            </a:r>
            <a:r>
              <a:rPr dirty="0"/>
              <a:t>Model?</a:t>
            </a:r>
          </a:p>
        </p:txBody>
      </p:sp>
      <p:sp>
        <p:nvSpPr>
          <p:cNvPr id="14" name="object 14"/>
          <p:cNvSpPr/>
          <p:nvPr/>
        </p:nvSpPr>
        <p:spPr>
          <a:xfrm>
            <a:off x="10082103" y="477207"/>
            <a:ext cx="1353511" cy="1353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356806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LIME </a:t>
            </a:r>
            <a:r>
              <a:rPr dirty="0"/>
              <a:t>on</a:t>
            </a:r>
            <a:r>
              <a:rPr dirty="0" spc="-65"/>
              <a:t> </a:t>
            </a:r>
            <a:r>
              <a:rPr dirty="0" spc="-10"/>
              <a:t>Images</a:t>
            </a:r>
          </a:p>
        </p:txBody>
      </p:sp>
      <p:sp>
        <p:nvSpPr>
          <p:cNvPr id="3" name="object 3"/>
          <p:cNvSpPr/>
          <p:nvPr/>
        </p:nvSpPr>
        <p:spPr>
          <a:xfrm>
            <a:off x="4560275" y="1536227"/>
            <a:ext cx="6604000" cy="4910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6939" y="1808479"/>
            <a:ext cx="4155440" cy="459295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241300" marR="990600" indent="-228600">
              <a:lnSpc>
                <a:spcPct val="92400"/>
              </a:lnSpc>
              <a:spcBef>
                <a:spcPts val="2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100" spc="10">
                <a:latin typeface="Calibri"/>
                <a:cs typeface="Calibri"/>
              </a:rPr>
              <a:t>LIME </a:t>
            </a:r>
            <a:r>
              <a:rPr dirty="0" sz="2100" spc="5" b="1" i="1">
                <a:latin typeface="Calibri"/>
                <a:cs typeface="Calibri"/>
              </a:rPr>
              <a:t>turns </a:t>
            </a:r>
            <a:r>
              <a:rPr dirty="0" sz="2100" spc="5">
                <a:latin typeface="Calibri"/>
                <a:cs typeface="Calibri"/>
              </a:rPr>
              <a:t>an image </a:t>
            </a:r>
            <a:r>
              <a:rPr dirty="0" sz="2100">
                <a:latin typeface="Calibri"/>
                <a:cs typeface="Calibri"/>
              </a:rPr>
              <a:t>x </a:t>
            </a:r>
            <a:r>
              <a:rPr dirty="0" sz="2100" spc="-10">
                <a:latin typeface="Calibri"/>
                <a:cs typeface="Calibri"/>
              </a:rPr>
              <a:t>to </a:t>
            </a:r>
            <a:r>
              <a:rPr dirty="0" sz="2100">
                <a:latin typeface="Calibri"/>
                <a:cs typeface="Calibri"/>
              </a:rPr>
              <a:t>a  vector </a:t>
            </a:r>
            <a:r>
              <a:rPr dirty="0" sz="2100" spc="30">
                <a:latin typeface="Calibri"/>
                <a:cs typeface="Calibri"/>
              </a:rPr>
              <a:t>x’ </a:t>
            </a:r>
            <a:r>
              <a:rPr dirty="0" sz="2100" spc="5">
                <a:latin typeface="Calibri"/>
                <a:cs typeface="Calibri"/>
              </a:rPr>
              <a:t>of </a:t>
            </a:r>
            <a:r>
              <a:rPr dirty="0" sz="2100">
                <a:latin typeface="Calibri"/>
                <a:cs typeface="Calibri"/>
              </a:rPr>
              <a:t>interpretable  </a:t>
            </a:r>
            <a:r>
              <a:rPr dirty="0" sz="2100" spc="5">
                <a:latin typeface="Calibri"/>
                <a:cs typeface="Calibri"/>
              </a:rPr>
              <a:t>superpixels expressing  presence/absence.</a:t>
            </a:r>
            <a:endParaRPr sz="2100">
              <a:latin typeface="Calibri"/>
              <a:cs typeface="Calibri"/>
            </a:endParaRPr>
          </a:p>
          <a:p>
            <a:pPr marL="241300" marR="658495" indent="-228600">
              <a:lnSpc>
                <a:spcPct val="91100"/>
              </a:lnSpc>
              <a:spcBef>
                <a:spcPts val="10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100">
                <a:latin typeface="Calibri"/>
                <a:cs typeface="Calibri"/>
              </a:rPr>
              <a:t>It </a:t>
            </a:r>
            <a:r>
              <a:rPr dirty="0" sz="2100" spc="10" b="1" i="1">
                <a:latin typeface="Calibri"/>
                <a:cs typeface="Calibri"/>
              </a:rPr>
              <a:t>generates </a:t>
            </a:r>
            <a:r>
              <a:rPr dirty="0" sz="2100">
                <a:latin typeface="Calibri"/>
                <a:cs typeface="Calibri"/>
              </a:rPr>
              <a:t>a </a:t>
            </a:r>
            <a:r>
              <a:rPr dirty="0" sz="2100" spc="15">
                <a:latin typeface="Calibri"/>
                <a:cs typeface="Calibri"/>
              </a:rPr>
              <a:t>synthe=c  </a:t>
            </a:r>
            <a:r>
              <a:rPr dirty="0" sz="2100" spc="10">
                <a:latin typeface="Calibri"/>
                <a:cs typeface="Calibri"/>
              </a:rPr>
              <a:t>neighborhood </a:t>
            </a:r>
            <a:r>
              <a:rPr dirty="0" sz="2100">
                <a:latin typeface="Calibri"/>
                <a:cs typeface="Calibri"/>
              </a:rPr>
              <a:t>Z by </a:t>
            </a:r>
            <a:r>
              <a:rPr dirty="0" sz="2100" spc="5">
                <a:latin typeface="Calibri"/>
                <a:cs typeface="Calibri"/>
              </a:rPr>
              <a:t>randomly  </a:t>
            </a:r>
            <a:r>
              <a:rPr dirty="0" sz="2100" spc="10">
                <a:latin typeface="Calibri"/>
                <a:cs typeface="Calibri"/>
              </a:rPr>
              <a:t>perturbing </a:t>
            </a:r>
            <a:r>
              <a:rPr dirty="0" sz="2100" spc="30">
                <a:latin typeface="Calibri"/>
                <a:cs typeface="Calibri"/>
              </a:rPr>
              <a:t>x’ </a:t>
            </a:r>
            <a:r>
              <a:rPr dirty="0" sz="2100" spc="10">
                <a:latin typeface="Calibri"/>
                <a:cs typeface="Calibri"/>
              </a:rPr>
              <a:t>and </a:t>
            </a:r>
            <a:r>
              <a:rPr dirty="0" sz="2100" spc="5">
                <a:latin typeface="Calibri"/>
                <a:cs typeface="Calibri"/>
              </a:rPr>
              <a:t>labels </a:t>
            </a:r>
            <a:r>
              <a:rPr dirty="0" sz="2100" spc="10">
                <a:latin typeface="Calibri"/>
                <a:cs typeface="Calibri"/>
              </a:rPr>
              <a:t>them  </a:t>
            </a:r>
            <a:r>
              <a:rPr dirty="0" sz="2100" spc="5">
                <a:latin typeface="Calibri"/>
                <a:cs typeface="Calibri"/>
              </a:rPr>
              <a:t>with the </a:t>
            </a:r>
            <a:r>
              <a:rPr dirty="0" sz="2100" spc="10">
                <a:latin typeface="Calibri"/>
                <a:cs typeface="Calibri"/>
              </a:rPr>
              <a:t>black</a:t>
            </a:r>
            <a:r>
              <a:rPr dirty="0" sz="2100" spc="7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box.</a:t>
            </a:r>
            <a:endParaRPr sz="2100">
              <a:latin typeface="Calibri"/>
              <a:cs typeface="Calibri"/>
            </a:endParaRPr>
          </a:p>
          <a:p>
            <a:pPr marL="241300" marR="768985" indent="-228600">
              <a:lnSpc>
                <a:spcPct val="91100"/>
              </a:lnSpc>
              <a:spcBef>
                <a:spcPts val="10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100">
                <a:latin typeface="Calibri"/>
                <a:cs typeface="Calibri"/>
              </a:rPr>
              <a:t>It </a:t>
            </a:r>
            <a:r>
              <a:rPr dirty="0" sz="2100" spc="5" b="1" i="1">
                <a:latin typeface="Calibri"/>
                <a:cs typeface="Calibri"/>
              </a:rPr>
              <a:t>trains </a:t>
            </a:r>
            <a:r>
              <a:rPr dirty="0" sz="2100">
                <a:latin typeface="Calibri"/>
                <a:cs typeface="Calibri"/>
              </a:rPr>
              <a:t>a </a:t>
            </a:r>
            <a:r>
              <a:rPr dirty="0" sz="2100" spc="10">
                <a:latin typeface="Calibri"/>
                <a:cs typeface="Calibri"/>
              </a:rPr>
              <a:t>linear </a:t>
            </a:r>
            <a:r>
              <a:rPr dirty="0" sz="2100" spc="5">
                <a:latin typeface="Calibri"/>
                <a:cs typeface="Calibri"/>
              </a:rPr>
              <a:t>regression  </a:t>
            </a:r>
            <a:r>
              <a:rPr dirty="0" sz="2100" spc="10">
                <a:latin typeface="Calibri"/>
                <a:cs typeface="Calibri"/>
              </a:rPr>
              <a:t>model </a:t>
            </a:r>
            <a:r>
              <a:rPr dirty="0" sz="2100">
                <a:latin typeface="Calibri"/>
                <a:cs typeface="Calibri"/>
              </a:rPr>
              <a:t>(interpretable </a:t>
            </a:r>
            <a:r>
              <a:rPr dirty="0" sz="2100" spc="15">
                <a:latin typeface="Calibri"/>
                <a:cs typeface="Calibri"/>
              </a:rPr>
              <a:t>and  </a:t>
            </a:r>
            <a:r>
              <a:rPr dirty="0" sz="2100" spc="5">
                <a:latin typeface="Calibri"/>
                <a:cs typeface="Calibri"/>
              </a:rPr>
              <a:t>locally </a:t>
            </a:r>
            <a:r>
              <a:rPr dirty="0" sz="2100">
                <a:latin typeface="Calibri"/>
                <a:cs typeface="Calibri"/>
              </a:rPr>
              <a:t>faithful) </a:t>
            </a:r>
            <a:r>
              <a:rPr dirty="0" sz="2100" spc="10">
                <a:latin typeface="Calibri"/>
                <a:cs typeface="Calibri"/>
              </a:rPr>
              <a:t>and assigns </a:t>
            </a:r>
            <a:r>
              <a:rPr dirty="0" sz="2100">
                <a:latin typeface="Calibri"/>
                <a:cs typeface="Calibri"/>
              </a:rPr>
              <a:t>a  weight </a:t>
            </a:r>
            <a:r>
              <a:rPr dirty="0" sz="2100" spc="-10">
                <a:latin typeface="Calibri"/>
                <a:cs typeface="Calibri"/>
              </a:rPr>
              <a:t>to </a:t>
            </a:r>
            <a:r>
              <a:rPr dirty="0" sz="2100" spc="10">
                <a:latin typeface="Calibri"/>
                <a:cs typeface="Calibri"/>
              </a:rPr>
              <a:t>each</a:t>
            </a:r>
            <a:r>
              <a:rPr dirty="0" sz="2100" spc="55">
                <a:latin typeface="Calibri"/>
                <a:cs typeface="Calibri"/>
              </a:rPr>
              <a:t> </a:t>
            </a:r>
            <a:r>
              <a:rPr dirty="0" sz="2100" spc="5">
                <a:latin typeface="Calibri"/>
                <a:cs typeface="Calibri"/>
              </a:rPr>
              <a:t>superpixel.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9604" y="6013049"/>
            <a:ext cx="120650" cy="372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65"/>
              </a:lnSpc>
            </a:pPr>
            <a:r>
              <a:rPr dirty="0" sz="2400">
                <a:latin typeface="Calibri"/>
                <a:cs typeface="Calibri"/>
              </a:rPr>
              <a:t>z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5882" y="1355705"/>
            <a:ext cx="226695" cy="1963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65"/>
              </a:lnSpc>
            </a:pPr>
            <a:r>
              <a:rPr dirty="0" sz="2400" spc="-5">
                <a:latin typeface="Calibri"/>
                <a:cs typeface="Calibri"/>
              </a:rPr>
              <a:t>x'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565"/>
              </a:spcBef>
            </a:pPr>
            <a:r>
              <a:rPr dirty="0" sz="2400">
                <a:latin typeface="Calibri"/>
                <a:cs typeface="Calibri"/>
              </a:rPr>
              <a:t>z'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50336" y="1430215"/>
            <a:ext cx="6714490" cy="2133600"/>
          </a:xfrm>
          <a:custGeom>
            <a:avLst/>
            <a:gdLst/>
            <a:ahLst/>
            <a:cxnLst/>
            <a:rect l="l" t="t" r="r" b="b"/>
            <a:pathLst>
              <a:path w="6714490" h="2133600">
                <a:moveTo>
                  <a:pt x="0" y="2133601"/>
                </a:moveTo>
                <a:lnTo>
                  <a:pt x="6713940" y="2133601"/>
                </a:lnTo>
                <a:lnTo>
                  <a:pt x="6713940" y="0"/>
                </a:lnTo>
                <a:lnTo>
                  <a:pt x="0" y="0"/>
                </a:lnTo>
                <a:lnTo>
                  <a:pt x="0" y="21336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31725" y="3703694"/>
            <a:ext cx="3154045" cy="2743200"/>
          </a:xfrm>
          <a:custGeom>
            <a:avLst/>
            <a:gdLst/>
            <a:ahLst/>
            <a:cxnLst/>
            <a:rect l="l" t="t" r="r" b="b"/>
            <a:pathLst>
              <a:path w="3154045" h="2743200">
                <a:moveTo>
                  <a:pt x="0" y="0"/>
                </a:moveTo>
                <a:lnTo>
                  <a:pt x="3153505" y="0"/>
                </a:lnTo>
                <a:lnTo>
                  <a:pt x="3153505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11430" y="4433230"/>
            <a:ext cx="944244" cy="1057275"/>
          </a:xfrm>
          <a:custGeom>
            <a:avLst/>
            <a:gdLst/>
            <a:ahLst/>
            <a:cxnLst/>
            <a:rect l="l" t="t" r="r" b="b"/>
            <a:pathLst>
              <a:path w="944245" h="1057275">
                <a:moveTo>
                  <a:pt x="548249" y="840205"/>
                </a:moveTo>
                <a:lnTo>
                  <a:pt x="46352" y="840205"/>
                </a:lnTo>
                <a:lnTo>
                  <a:pt x="54509" y="841042"/>
                </a:lnTo>
                <a:lnTo>
                  <a:pt x="83646" y="843506"/>
                </a:lnTo>
                <a:lnTo>
                  <a:pt x="171316" y="848230"/>
                </a:lnTo>
                <a:lnTo>
                  <a:pt x="179103" y="850626"/>
                </a:lnTo>
                <a:lnTo>
                  <a:pt x="214732" y="872749"/>
                </a:lnTo>
                <a:lnTo>
                  <a:pt x="251782" y="956055"/>
                </a:lnTo>
                <a:lnTo>
                  <a:pt x="250144" y="966229"/>
                </a:lnTo>
                <a:lnTo>
                  <a:pt x="256974" y="970432"/>
                </a:lnTo>
                <a:lnTo>
                  <a:pt x="262881" y="973941"/>
                </a:lnTo>
                <a:lnTo>
                  <a:pt x="268834" y="977394"/>
                </a:lnTo>
                <a:lnTo>
                  <a:pt x="274696" y="980960"/>
                </a:lnTo>
                <a:lnTo>
                  <a:pt x="280334" y="984810"/>
                </a:lnTo>
                <a:lnTo>
                  <a:pt x="286067" y="989042"/>
                </a:lnTo>
                <a:lnTo>
                  <a:pt x="289344" y="996154"/>
                </a:lnTo>
                <a:lnTo>
                  <a:pt x="295910" y="999186"/>
                </a:lnTo>
                <a:lnTo>
                  <a:pt x="315761" y="1006827"/>
                </a:lnTo>
                <a:lnTo>
                  <a:pt x="334690" y="1011831"/>
                </a:lnTo>
                <a:lnTo>
                  <a:pt x="353696" y="1015904"/>
                </a:lnTo>
                <a:lnTo>
                  <a:pt x="373780" y="1020752"/>
                </a:lnTo>
                <a:lnTo>
                  <a:pt x="490585" y="1056694"/>
                </a:lnTo>
                <a:lnTo>
                  <a:pt x="500596" y="1055513"/>
                </a:lnTo>
                <a:lnTo>
                  <a:pt x="510790" y="1054742"/>
                </a:lnTo>
                <a:lnTo>
                  <a:pt x="520617" y="1053150"/>
                </a:lnTo>
                <a:lnTo>
                  <a:pt x="529522" y="1049505"/>
                </a:lnTo>
                <a:lnTo>
                  <a:pt x="536352" y="1045302"/>
                </a:lnTo>
                <a:lnTo>
                  <a:pt x="535699" y="1035370"/>
                </a:lnTo>
                <a:lnTo>
                  <a:pt x="537310" y="1027940"/>
                </a:lnTo>
                <a:lnTo>
                  <a:pt x="544819" y="988712"/>
                </a:lnTo>
                <a:lnTo>
                  <a:pt x="545209" y="979293"/>
                </a:lnTo>
                <a:lnTo>
                  <a:pt x="545544" y="976226"/>
                </a:lnTo>
                <a:lnTo>
                  <a:pt x="552884" y="956055"/>
                </a:lnTo>
                <a:lnTo>
                  <a:pt x="551216" y="914706"/>
                </a:lnTo>
                <a:lnTo>
                  <a:pt x="549709" y="872749"/>
                </a:lnTo>
                <a:lnTo>
                  <a:pt x="548249" y="840205"/>
                </a:lnTo>
                <a:close/>
              </a:path>
              <a:path w="944245" h="1057275">
                <a:moveTo>
                  <a:pt x="46722" y="0"/>
                </a:moveTo>
                <a:lnTo>
                  <a:pt x="22808" y="42932"/>
                </a:lnTo>
                <a:lnTo>
                  <a:pt x="19260" y="53839"/>
                </a:lnTo>
                <a:lnTo>
                  <a:pt x="15574" y="64696"/>
                </a:lnTo>
                <a:lnTo>
                  <a:pt x="9801" y="80534"/>
                </a:lnTo>
                <a:lnTo>
                  <a:pt x="7263" y="87917"/>
                </a:lnTo>
                <a:lnTo>
                  <a:pt x="4987" y="96269"/>
                </a:lnTo>
                <a:lnTo>
                  <a:pt x="0" y="115015"/>
                </a:lnTo>
                <a:lnTo>
                  <a:pt x="1708" y="133015"/>
                </a:lnTo>
                <a:lnTo>
                  <a:pt x="3258" y="151034"/>
                </a:lnTo>
                <a:lnTo>
                  <a:pt x="16056" y="230152"/>
                </a:lnTo>
                <a:lnTo>
                  <a:pt x="21868" y="244334"/>
                </a:lnTo>
                <a:lnTo>
                  <a:pt x="24741" y="246429"/>
                </a:lnTo>
                <a:lnTo>
                  <a:pt x="31148" y="265971"/>
                </a:lnTo>
                <a:lnTo>
                  <a:pt x="39007" y="297302"/>
                </a:lnTo>
                <a:lnTo>
                  <a:pt x="39307" y="302262"/>
                </a:lnTo>
                <a:lnTo>
                  <a:pt x="39421" y="303453"/>
                </a:lnTo>
                <a:lnTo>
                  <a:pt x="46722" y="323477"/>
                </a:lnTo>
                <a:lnTo>
                  <a:pt x="44962" y="373804"/>
                </a:lnTo>
                <a:lnTo>
                  <a:pt x="43326" y="424136"/>
                </a:lnTo>
                <a:lnTo>
                  <a:pt x="41442" y="474457"/>
                </a:lnTo>
                <a:lnTo>
                  <a:pt x="38934" y="524752"/>
                </a:lnTo>
                <a:lnTo>
                  <a:pt x="37376" y="540955"/>
                </a:lnTo>
                <a:lnTo>
                  <a:pt x="32768" y="573248"/>
                </a:lnTo>
                <a:lnTo>
                  <a:pt x="31148" y="589448"/>
                </a:lnTo>
                <a:lnTo>
                  <a:pt x="28687" y="634352"/>
                </a:lnTo>
                <a:lnTo>
                  <a:pt x="26797" y="679282"/>
                </a:lnTo>
                <a:lnTo>
                  <a:pt x="25136" y="724223"/>
                </a:lnTo>
                <a:lnTo>
                  <a:pt x="23360" y="769158"/>
                </a:lnTo>
                <a:lnTo>
                  <a:pt x="24444" y="785532"/>
                </a:lnTo>
                <a:lnTo>
                  <a:pt x="24953" y="802038"/>
                </a:lnTo>
                <a:lnTo>
                  <a:pt x="26613" y="818278"/>
                </a:lnTo>
                <a:lnTo>
                  <a:pt x="31148" y="833854"/>
                </a:lnTo>
                <a:lnTo>
                  <a:pt x="34196" y="840889"/>
                </a:lnTo>
                <a:lnTo>
                  <a:pt x="46352" y="840205"/>
                </a:lnTo>
                <a:lnTo>
                  <a:pt x="548249" y="840205"/>
                </a:lnTo>
                <a:lnTo>
                  <a:pt x="547882" y="832008"/>
                </a:lnTo>
                <a:lnTo>
                  <a:pt x="545096" y="790722"/>
                </a:lnTo>
                <a:lnTo>
                  <a:pt x="544466" y="783168"/>
                </a:lnTo>
                <a:lnTo>
                  <a:pt x="539565" y="776443"/>
                </a:lnTo>
                <a:lnTo>
                  <a:pt x="537310" y="769158"/>
                </a:lnTo>
                <a:lnTo>
                  <a:pt x="529254" y="741920"/>
                </a:lnTo>
                <a:lnTo>
                  <a:pt x="529292" y="739626"/>
                </a:lnTo>
                <a:lnTo>
                  <a:pt x="521733" y="718839"/>
                </a:lnTo>
                <a:lnTo>
                  <a:pt x="519857" y="708044"/>
                </a:lnTo>
                <a:lnTo>
                  <a:pt x="518028" y="697243"/>
                </a:lnTo>
                <a:lnTo>
                  <a:pt x="516106" y="686456"/>
                </a:lnTo>
                <a:lnTo>
                  <a:pt x="503250" y="638749"/>
                </a:lnTo>
                <a:lnTo>
                  <a:pt x="498374" y="625391"/>
                </a:lnTo>
                <a:lnTo>
                  <a:pt x="500105" y="603804"/>
                </a:lnTo>
                <a:lnTo>
                  <a:pt x="503566" y="560629"/>
                </a:lnTo>
                <a:lnTo>
                  <a:pt x="517725" y="511754"/>
                </a:lnTo>
                <a:lnTo>
                  <a:pt x="524330" y="507979"/>
                </a:lnTo>
                <a:lnTo>
                  <a:pt x="529522" y="503186"/>
                </a:lnTo>
                <a:lnTo>
                  <a:pt x="853416" y="503186"/>
                </a:lnTo>
                <a:lnTo>
                  <a:pt x="856203" y="499391"/>
                </a:lnTo>
                <a:lnTo>
                  <a:pt x="860332" y="494126"/>
                </a:lnTo>
                <a:lnTo>
                  <a:pt x="864368" y="488810"/>
                </a:lnTo>
                <a:lnTo>
                  <a:pt x="877317" y="453171"/>
                </a:lnTo>
                <a:lnTo>
                  <a:pt x="879761" y="446587"/>
                </a:lnTo>
                <a:lnTo>
                  <a:pt x="879435" y="446587"/>
                </a:lnTo>
                <a:lnTo>
                  <a:pt x="880403" y="441513"/>
                </a:lnTo>
                <a:lnTo>
                  <a:pt x="887728" y="416927"/>
                </a:lnTo>
                <a:lnTo>
                  <a:pt x="889984" y="409642"/>
                </a:lnTo>
                <a:lnTo>
                  <a:pt x="893260" y="402647"/>
                </a:lnTo>
                <a:lnTo>
                  <a:pt x="895516" y="395361"/>
                </a:lnTo>
                <a:lnTo>
                  <a:pt x="897559" y="388196"/>
                </a:lnTo>
                <a:lnTo>
                  <a:pt x="901258" y="373772"/>
                </a:lnTo>
                <a:lnTo>
                  <a:pt x="903302" y="366608"/>
                </a:lnTo>
                <a:lnTo>
                  <a:pt x="905558" y="359322"/>
                </a:lnTo>
                <a:lnTo>
                  <a:pt x="908834" y="352328"/>
                </a:lnTo>
                <a:lnTo>
                  <a:pt x="911090" y="345042"/>
                </a:lnTo>
                <a:lnTo>
                  <a:pt x="913115" y="337872"/>
                </a:lnTo>
                <a:lnTo>
                  <a:pt x="914933" y="330652"/>
                </a:lnTo>
                <a:lnTo>
                  <a:pt x="916777" y="323438"/>
                </a:lnTo>
                <a:lnTo>
                  <a:pt x="932681" y="277857"/>
                </a:lnTo>
                <a:lnTo>
                  <a:pt x="934452" y="273159"/>
                </a:lnTo>
                <a:lnTo>
                  <a:pt x="938935" y="237216"/>
                </a:lnTo>
                <a:lnTo>
                  <a:pt x="599606" y="237216"/>
                </a:lnTo>
                <a:lnTo>
                  <a:pt x="529465" y="232325"/>
                </a:lnTo>
                <a:lnTo>
                  <a:pt x="506159" y="230030"/>
                </a:lnTo>
                <a:lnTo>
                  <a:pt x="478587" y="226052"/>
                </a:lnTo>
                <a:lnTo>
                  <a:pt x="473452" y="223588"/>
                </a:lnTo>
                <a:lnTo>
                  <a:pt x="478306" y="221978"/>
                </a:lnTo>
                <a:lnTo>
                  <a:pt x="480697" y="220560"/>
                </a:lnTo>
                <a:lnTo>
                  <a:pt x="470339" y="218998"/>
                </a:lnTo>
                <a:lnTo>
                  <a:pt x="376647" y="218998"/>
                </a:lnTo>
                <a:lnTo>
                  <a:pt x="358206" y="215652"/>
                </a:lnTo>
                <a:lnTo>
                  <a:pt x="344416" y="211006"/>
                </a:lnTo>
                <a:lnTo>
                  <a:pt x="333438" y="205360"/>
                </a:lnTo>
                <a:lnTo>
                  <a:pt x="315376" y="192280"/>
                </a:lnTo>
                <a:lnTo>
                  <a:pt x="280334" y="165333"/>
                </a:lnTo>
                <a:lnTo>
                  <a:pt x="262329" y="152339"/>
                </a:lnTo>
                <a:lnTo>
                  <a:pt x="258305" y="152339"/>
                </a:lnTo>
                <a:lnTo>
                  <a:pt x="241400" y="136579"/>
                </a:lnTo>
                <a:lnTo>
                  <a:pt x="234950" y="118507"/>
                </a:lnTo>
                <a:lnTo>
                  <a:pt x="228300" y="103333"/>
                </a:lnTo>
                <a:lnTo>
                  <a:pt x="218467" y="88608"/>
                </a:lnTo>
                <a:lnTo>
                  <a:pt x="202464" y="71884"/>
                </a:lnTo>
                <a:lnTo>
                  <a:pt x="197272" y="67092"/>
                </a:lnTo>
                <a:lnTo>
                  <a:pt x="193186" y="60994"/>
                </a:lnTo>
                <a:lnTo>
                  <a:pt x="179851" y="53607"/>
                </a:lnTo>
                <a:lnTo>
                  <a:pt x="171316" y="52716"/>
                </a:lnTo>
                <a:lnTo>
                  <a:pt x="163529" y="50319"/>
                </a:lnTo>
                <a:lnTo>
                  <a:pt x="157796" y="46544"/>
                </a:lnTo>
                <a:lnTo>
                  <a:pt x="152135" y="42649"/>
                </a:lnTo>
                <a:lnTo>
                  <a:pt x="146331" y="38995"/>
                </a:lnTo>
                <a:lnTo>
                  <a:pt x="98635" y="22946"/>
                </a:lnTo>
                <a:lnTo>
                  <a:pt x="93444" y="21565"/>
                </a:lnTo>
                <a:lnTo>
                  <a:pt x="85485" y="16396"/>
                </a:lnTo>
                <a:lnTo>
                  <a:pt x="72016" y="8253"/>
                </a:lnTo>
                <a:lnTo>
                  <a:pt x="57581" y="1375"/>
                </a:lnTo>
                <a:lnTo>
                  <a:pt x="46722" y="0"/>
                </a:lnTo>
                <a:close/>
              </a:path>
              <a:path w="944245" h="1057275">
                <a:moveTo>
                  <a:pt x="853416" y="503186"/>
                </a:moveTo>
                <a:lnTo>
                  <a:pt x="529522" y="503186"/>
                </a:lnTo>
                <a:lnTo>
                  <a:pt x="602059" y="506993"/>
                </a:lnTo>
                <a:lnTo>
                  <a:pt x="629634" y="510183"/>
                </a:lnTo>
                <a:lnTo>
                  <a:pt x="661902" y="517565"/>
                </a:lnTo>
                <a:lnTo>
                  <a:pt x="679517" y="522679"/>
                </a:lnTo>
                <a:lnTo>
                  <a:pt x="755347" y="546318"/>
                </a:lnTo>
                <a:lnTo>
                  <a:pt x="802144" y="541373"/>
                </a:lnTo>
                <a:lnTo>
                  <a:pt x="817643" y="539128"/>
                </a:lnTo>
                <a:lnTo>
                  <a:pt x="825720" y="537773"/>
                </a:lnTo>
                <a:lnTo>
                  <a:pt x="835201" y="537300"/>
                </a:lnTo>
                <a:lnTo>
                  <a:pt x="846810" y="526583"/>
                </a:lnTo>
                <a:lnTo>
                  <a:pt x="845122" y="517152"/>
                </a:lnTo>
                <a:lnTo>
                  <a:pt x="848913" y="510183"/>
                </a:lnTo>
                <a:lnTo>
                  <a:pt x="852262" y="504757"/>
                </a:lnTo>
                <a:lnTo>
                  <a:pt x="853416" y="503186"/>
                </a:lnTo>
                <a:close/>
              </a:path>
              <a:path w="944245" h="1057275">
                <a:moveTo>
                  <a:pt x="881645" y="441513"/>
                </a:moveTo>
                <a:lnTo>
                  <a:pt x="881102" y="442947"/>
                </a:lnTo>
                <a:lnTo>
                  <a:pt x="879435" y="446587"/>
                </a:lnTo>
                <a:lnTo>
                  <a:pt x="879761" y="446587"/>
                </a:lnTo>
                <a:lnTo>
                  <a:pt x="881645" y="441513"/>
                </a:lnTo>
                <a:close/>
              </a:path>
              <a:path w="944245" h="1057275">
                <a:moveTo>
                  <a:pt x="879942" y="64696"/>
                </a:moveTo>
                <a:lnTo>
                  <a:pt x="833157" y="67759"/>
                </a:lnTo>
                <a:lnTo>
                  <a:pt x="786495" y="71884"/>
                </a:lnTo>
                <a:lnTo>
                  <a:pt x="752146" y="88157"/>
                </a:lnTo>
                <a:lnTo>
                  <a:pt x="747560" y="93449"/>
                </a:lnTo>
                <a:lnTo>
                  <a:pt x="743390" y="98653"/>
                </a:lnTo>
                <a:lnTo>
                  <a:pt x="739527" y="104065"/>
                </a:lnTo>
                <a:lnTo>
                  <a:pt x="735787" y="109560"/>
                </a:lnTo>
                <a:lnTo>
                  <a:pt x="731986" y="115015"/>
                </a:lnTo>
                <a:lnTo>
                  <a:pt x="729390" y="122203"/>
                </a:lnTo>
                <a:lnTo>
                  <a:pt x="728422" y="130082"/>
                </a:lnTo>
                <a:lnTo>
                  <a:pt x="720422" y="142391"/>
                </a:lnTo>
                <a:lnTo>
                  <a:pt x="713211" y="145665"/>
                </a:lnTo>
                <a:lnTo>
                  <a:pt x="708562" y="151034"/>
                </a:lnTo>
                <a:lnTo>
                  <a:pt x="692474" y="170814"/>
                </a:lnTo>
                <a:lnTo>
                  <a:pt x="692419" y="172911"/>
                </a:lnTo>
                <a:lnTo>
                  <a:pt x="692680" y="173017"/>
                </a:lnTo>
                <a:lnTo>
                  <a:pt x="677476" y="186898"/>
                </a:lnTo>
                <a:lnTo>
                  <a:pt x="646328" y="222840"/>
                </a:lnTo>
                <a:lnTo>
                  <a:pt x="604797" y="235836"/>
                </a:lnTo>
                <a:lnTo>
                  <a:pt x="599606" y="237216"/>
                </a:lnTo>
                <a:lnTo>
                  <a:pt x="938935" y="237216"/>
                </a:lnTo>
                <a:lnTo>
                  <a:pt x="940400" y="225465"/>
                </a:lnTo>
                <a:lnTo>
                  <a:pt x="944073" y="182274"/>
                </a:lnTo>
                <a:lnTo>
                  <a:pt x="942934" y="137802"/>
                </a:lnTo>
                <a:lnTo>
                  <a:pt x="934452" y="86262"/>
                </a:lnTo>
                <a:lnTo>
                  <a:pt x="925622" y="77584"/>
                </a:lnTo>
                <a:lnTo>
                  <a:pt x="908606" y="71150"/>
                </a:lnTo>
                <a:lnTo>
                  <a:pt x="890885" y="66880"/>
                </a:lnTo>
                <a:lnTo>
                  <a:pt x="879942" y="64696"/>
                </a:lnTo>
                <a:close/>
              </a:path>
              <a:path w="944245" h="1057275">
                <a:moveTo>
                  <a:pt x="428289" y="215652"/>
                </a:moveTo>
                <a:lnTo>
                  <a:pt x="412068" y="216255"/>
                </a:lnTo>
                <a:lnTo>
                  <a:pt x="394728" y="218285"/>
                </a:lnTo>
                <a:lnTo>
                  <a:pt x="376647" y="218998"/>
                </a:lnTo>
                <a:lnTo>
                  <a:pt x="470339" y="218998"/>
                </a:lnTo>
                <a:lnTo>
                  <a:pt x="468175" y="218671"/>
                </a:lnTo>
                <a:lnTo>
                  <a:pt x="428289" y="215652"/>
                </a:lnTo>
                <a:close/>
              </a:path>
              <a:path w="944245" h="1057275">
                <a:moveTo>
                  <a:pt x="255766" y="147602"/>
                </a:moveTo>
                <a:lnTo>
                  <a:pt x="255758" y="149642"/>
                </a:lnTo>
                <a:lnTo>
                  <a:pt x="258305" y="152339"/>
                </a:lnTo>
                <a:lnTo>
                  <a:pt x="262329" y="152339"/>
                </a:lnTo>
                <a:lnTo>
                  <a:pt x="255766" y="147602"/>
                </a:lnTo>
                <a:close/>
              </a:path>
            </a:pathLst>
          </a:custGeom>
          <a:solidFill>
            <a:srgbClr val="00FA00">
              <a:alpha val="7097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11430" y="4433231"/>
            <a:ext cx="944244" cy="1057275"/>
          </a:xfrm>
          <a:custGeom>
            <a:avLst/>
            <a:gdLst/>
            <a:ahLst/>
            <a:cxnLst/>
            <a:rect l="l" t="t" r="r" b="b"/>
            <a:pathLst>
              <a:path w="944245" h="1057275">
                <a:moveTo>
                  <a:pt x="358206" y="215652"/>
                </a:moveTo>
                <a:lnTo>
                  <a:pt x="344415" y="211006"/>
                </a:lnTo>
                <a:lnTo>
                  <a:pt x="333437" y="205360"/>
                </a:lnTo>
                <a:lnTo>
                  <a:pt x="315376" y="192280"/>
                </a:lnTo>
                <a:lnTo>
                  <a:pt x="280334" y="165333"/>
                </a:lnTo>
                <a:lnTo>
                  <a:pt x="255766" y="147601"/>
                </a:lnTo>
                <a:lnTo>
                  <a:pt x="255758" y="149641"/>
                </a:lnTo>
                <a:lnTo>
                  <a:pt x="258305" y="152338"/>
                </a:lnTo>
                <a:lnTo>
                  <a:pt x="241399" y="136578"/>
                </a:lnTo>
                <a:lnTo>
                  <a:pt x="218466" y="88608"/>
                </a:lnTo>
                <a:lnTo>
                  <a:pt x="197272" y="67091"/>
                </a:lnTo>
                <a:lnTo>
                  <a:pt x="193185" y="60993"/>
                </a:lnTo>
                <a:lnTo>
                  <a:pt x="186890" y="57506"/>
                </a:lnTo>
                <a:lnTo>
                  <a:pt x="179850" y="53607"/>
                </a:lnTo>
                <a:lnTo>
                  <a:pt x="171316" y="52715"/>
                </a:lnTo>
                <a:lnTo>
                  <a:pt x="163528" y="50318"/>
                </a:lnTo>
                <a:lnTo>
                  <a:pt x="157795" y="46544"/>
                </a:lnTo>
                <a:lnTo>
                  <a:pt x="152135" y="42649"/>
                </a:lnTo>
                <a:lnTo>
                  <a:pt x="146331" y="38994"/>
                </a:lnTo>
                <a:lnTo>
                  <a:pt x="98635" y="22946"/>
                </a:lnTo>
                <a:lnTo>
                  <a:pt x="93444" y="21565"/>
                </a:lnTo>
                <a:lnTo>
                  <a:pt x="85485" y="16395"/>
                </a:lnTo>
                <a:lnTo>
                  <a:pt x="72016" y="8252"/>
                </a:lnTo>
                <a:lnTo>
                  <a:pt x="57580" y="1374"/>
                </a:lnTo>
                <a:lnTo>
                  <a:pt x="46722" y="0"/>
                </a:lnTo>
                <a:lnTo>
                  <a:pt x="41157" y="3612"/>
                </a:lnTo>
                <a:lnTo>
                  <a:pt x="22808" y="42932"/>
                </a:lnTo>
                <a:lnTo>
                  <a:pt x="19260" y="53838"/>
                </a:lnTo>
                <a:lnTo>
                  <a:pt x="15574" y="64695"/>
                </a:lnTo>
                <a:lnTo>
                  <a:pt x="9801" y="80533"/>
                </a:lnTo>
                <a:lnTo>
                  <a:pt x="7263" y="87917"/>
                </a:lnTo>
                <a:lnTo>
                  <a:pt x="4987" y="96269"/>
                </a:lnTo>
                <a:lnTo>
                  <a:pt x="0" y="115014"/>
                </a:lnTo>
                <a:lnTo>
                  <a:pt x="1708" y="133014"/>
                </a:lnTo>
                <a:lnTo>
                  <a:pt x="3258" y="151034"/>
                </a:lnTo>
                <a:lnTo>
                  <a:pt x="16056" y="230151"/>
                </a:lnTo>
                <a:lnTo>
                  <a:pt x="21868" y="244333"/>
                </a:lnTo>
                <a:lnTo>
                  <a:pt x="24741" y="246428"/>
                </a:lnTo>
                <a:lnTo>
                  <a:pt x="31148" y="265969"/>
                </a:lnTo>
                <a:lnTo>
                  <a:pt x="39007" y="297301"/>
                </a:lnTo>
                <a:lnTo>
                  <a:pt x="39307" y="302262"/>
                </a:lnTo>
                <a:lnTo>
                  <a:pt x="39421" y="303453"/>
                </a:lnTo>
                <a:lnTo>
                  <a:pt x="46722" y="323477"/>
                </a:lnTo>
                <a:lnTo>
                  <a:pt x="44962" y="373804"/>
                </a:lnTo>
                <a:lnTo>
                  <a:pt x="43326" y="424135"/>
                </a:lnTo>
                <a:lnTo>
                  <a:pt x="41441" y="474457"/>
                </a:lnTo>
                <a:lnTo>
                  <a:pt x="38934" y="524752"/>
                </a:lnTo>
                <a:lnTo>
                  <a:pt x="32768" y="573247"/>
                </a:lnTo>
                <a:lnTo>
                  <a:pt x="31148" y="589447"/>
                </a:lnTo>
                <a:lnTo>
                  <a:pt x="28687" y="634351"/>
                </a:lnTo>
                <a:lnTo>
                  <a:pt x="26797" y="679281"/>
                </a:lnTo>
                <a:lnTo>
                  <a:pt x="25135" y="724222"/>
                </a:lnTo>
                <a:lnTo>
                  <a:pt x="23360" y="769157"/>
                </a:lnTo>
                <a:lnTo>
                  <a:pt x="24444" y="785531"/>
                </a:lnTo>
                <a:lnTo>
                  <a:pt x="24953" y="802038"/>
                </a:lnTo>
                <a:lnTo>
                  <a:pt x="26613" y="818278"/>
                </a:lnTo>
                <a:lnTo>
                  <a:pt x="31148" y="833853"/>
                </a:lnTo>
                <a:lnTo>
                  <a:pt x="34196" y="840888"/>
                </a:lnTo>
                <a:lnTo>
                  <a:pt x="46352" y="840204"/>
                </a:lnTo>
                <a:lnTo>
                  <a:pt x="54509" y="841041"/>
                </a:lnTo>
                <a:lnTo>
                  <a:pt x="83646" y="843505"/>
                </a:lnTo>
                <a:lnTo>
                  <a:pt x="112855" y="845228"/>
                </a:lnTo>
                <a:lnTo>
                  <a:pt x="142092" y="846655"/>
                </a:lnTo>
                <a:lnTo>
                  <a:pt x="171316" y="848230"/>
                </a:lnTo>
                <a:lnTo>
                  <a:pt x="179102" y="850626"/>
                </a:lnTo>
                <a:lnTo>
                  <a:pt x="187997" y="851014"/>
                </a:lnTo>
                <a:lnTo>
                  <a:pt x="194676" y="855417"/>
                </a:lnTo>
                <a:lnTo>
                  <a:pt x="225825" y="884172"/>
                </a:lnTo>
                <a:lnTo>
                  <a:pt x="249186" y="948867"/>
                </a:lnTo>
                <a:lnTo>
                  <a:pt x="251782" y="956055"/>
                </a:lnTo>
                <a:lnTo>
                  <a:pt x="250143" y="966229"/>
                </a:lnTo>
                <a:lnTo>
                  <a:pt x="256974" y="970432"/>
                </a:lnTo>
                <a:lnTo>
                  <a:pt x="262881" y="973941"/>
                </a:lnTo>
                <a:lnTo>
                  <a:pt x="268833" y="977394"/>
                </a:lnTo>
                <a:lnTo>
                  <a:pt x="274696" y="980959"/>
                </a:lnTo>
                <a:lnTo>
                  <a:pt x="280334" y="984808"/>
                </a:lnTo>
                <a:lnTo>
                  <a:pt x="286066" y="989042"/>
                </a:lnTo>
                <a:lnTo>
                  <a:pt x="289343" y="996154"/>
                </a:lnTo>
                <a:lnTo>
                  <a:pt x="295909" y="999185"/>
                </a:lnTo>
                <a:lnTo>
                  <a:pt x="315760" y="1006826"/>
                </a:lnTo>
                <a:lnTo>
                  <a:pt x="334689" y="1011830"/>
                </a:lnTo>
                <a:lnTo>
                  <a:pt x="353696" y="1015903"/>
                </a:lnTo>
                <a:lnTo>
                  <a:pt x="373780" y="1020751"/>
                </a:lnTo>
                <a:lnTo>
                  <a:pt x="383107" y="1023621"/>
                </a:lnTo>
                <a:lnTo>
                  <a:pt x="404452" y="1030189"/>
                </a:lnTo>
                <a:lnTo>
                  <a:pt x="427981" y="1037429"/>
                </a:lnTo>
                <a:lnTo>
                  <a:pt x="443864" y="1042316"/>
                </a:lnTo>
                <a:lnTo>
                  <a:pt x="467225" y="1049504"/>
                </a:lnTo>
                <a:lnTo>
                  <a:pt x="490586" y="1056693"/>
                </a:lnTo>
                <a:lnTo>
                  <a:pt x="500596" y="1055512"/>
                </a:lnTo>
                <a:lnTo>
                  <a:pt x="510791" y="1054741"/>
                </a:lnTo>
                <a:lnTo>
                  <a:pt x="520617" y="1053149"/>
                </a:lnTo>
                <a:lnTo>
                  <a:pt x="529521" y="1049504"/>
                </a:lnTo>
                <a:lnTo>
                  <a:pt x="536352" y="1045302"/>
                </a:lnTo>
                <a:lnTo>
                  <a:pt x="535699" y="1035369"/>
                </a:lnTo>
                <a:lnTo>
                  <a:pt x="537309" y="1027940"/>
                </a:lnTo>
                <a:lnTo>
                  <a:pt x="544818" y="988711"/>
                </a:lnTo>
                <a:lnTo>
                  <a:pt x="545209" y="979292"/>
                </a:lnTo>
                <a:lnTo>
                  <a:pt x="545543" y="976226"/>
                </a:lnTo>
                <a:lnTo>
                  <a:pt x="552883" y="956055"/>
                </a:lnTo>
                <a:lnTo>
                  <a:pt x="551216" y="914706"/>
                </a:lnTo>
                <a:lnTo>
                  <a:pt x="549735" y="873347"/>
                </a:lnTo>
                <a:lnTo>
                  <a:pt x="547881" y="832008"/>
                </a:lnTo>
                <a:lnTo>
                  <a:pt x="545096" y="790722"/>
                </a:lnTo>
                <a:lnTo>
                  <a:pt x="544466" y="783167"/>
                </a:lnTo>
                <a:lnTo>
                  <a:pt x="539565" y="776443"/>
                </a:lnTo>
                <a:lnTo>
                  <a:pt x="537309" y="769157"/>
                </a:lnTo>
                <a:lnTo>
                  <a:pt x="529253" y="741919"/>
                </a:lnTo>
                <a:lnTo>
                  <a:pt x="529190" y="739697"/>
                </a:lnTo>
                <a:lnTo>
                  <a:pt x="521734" y="718838"/>
                </a:lnTo>
                <a:lnTo>
                  <a:pt x="519857" y="708044"/>
                </a:lnTo>
                <a:lnTo>
                  <a:pt x="518028" y="697242"/>
                </a:lnTo>
                <a:lnTo>
                  <a:pt x="516105" y="686455"/>
                </a:lnTo>
                <a:lnTo>
                  <a:pt x="503249" y="638749"/>
                </a:lnTo>
                <a:lnTo>
                  <a:pt x="498373" y="625390"/>
                </a:lnTo>
                <a:lnTo>
                  <a:pt x="500104" y="603803"/>
                </a:lnTo>
                <a:lnTo>
                  <a:pt x="503565" y="560629"/>
                </a:lnTo>
                <a:lnTo>
                  <a:pt x="513947" y="517564"/>
                </a:lnTo>
                <a:lnTo>
                  <a:pt x="524330" y="507979"/>
                </a:lnTo>
                <a:lnTo>
                  <a:pt x="529521" y="503186"/>
                </a:lnTo>
                <a:lnTo>
                  <a:pt x="571309" y="505494"/>
                </a:lnTo>
                <a:lnTo>
                  <a:pt x="602058" y="506992"/>
                </a:lnTo>
                <a:lnTo>
                  <a:pt x="629634" y="510182"/>
                </a:lnTo>
                <a:lnTo>
                  <a:pt x="661902" y="517564"/>
                </a:lnTo>
                <a:lnTo>
                  <a:pt x="679517" y="522678"/>
                </a:lnTo>
                <a:lnTo>
                  <a:pt x="697028" y="528100"/>
                </a:lnTo>
                <a:lnTo>
                  <a:pt x="714496" y="533645"/>
                </a:lnTo>
                <a:lnTo>
                  <a:pt x="731986" y="539128"/>
                </a:lnTo>
                <a:lnTo>
                  <a:pt x="755347" y="546317"/>
                </a:lnTo>
                <a:lnTo>
                  <a:pt x="770946" y="544669"/>
                </a:lnTo>
                <a:lnTo>
                  <a:pt x="786562" y="543120"/>
                </a:lnTo>
                <a:lnTo>
                  <a:pt x="802144" y="541373"/>
                </a:lnTo>
                <a:lnTo>
                  <a:pt x="817644" y="539128"/>
                </a:lnTo>
                <a:lnTo>
                  <a:pt x="825720" y="537772"/>
                </a:lnTo>
                <a:lnTo>
                  <a:pt x="835201" y="537299"/>
                </a:lnTo>
                <a:lnTo>
                  <a:pt x="841005" y="531941"/>
                </a:lnTo>
                <a:lnTo>
                  <a:pt x="846810" y="526582"/>
                </a:lnTo>
                <a:lnTo>
                  <a:pt x="845122" y="517152"/>
                </a:lnTo>
                <a:lnTo>
                  <a:pt x="848793" y="510375"/>
                </a:lnTo>
                <a:lnTo>
                  <a:pt x="852262" y="504756"/>
                </a:lnTo>
                <a:lnTo>
                  <a:pt x="856203" y="499390"/>
                </a:lnTo>
                <a:lnTo>
                  <a:pt x="860332" y="494125"/>
                </a:lnTo>
                <a:lnTo>
                  <a:pt x="864367" y="488809"/>
                </a:lnTo>
                <a:lnTo>
                  <a:pt x="877317" y="453170"/>
                </a:lnTo>
                <a:lnTo>
                  <a:pt x="881645" y="441512"/>
                </a:lnTo>
                <a:lnTo>
                  <a:pt x="881101" y="442947"/>
                </a:lnTo>
                <a:lnTo>
                  <a:pt x="879435" y="446586"/>
                </a:lnTo>
                <a:lnTo>
                  <a:pt x="880394" y="441542"/>
                </a:lnTo>
                <a:lnTo>
                  <a:pt x="887727" y="416926"/>
                </a:lnTo>
                <a:lnTo>
                  <a:pt x="889983" y="409641"/>
                </a:lnTo>
                <a:lnTo>
                  <a:pt x="893260" y="402646"/>
                </a:lnTo>
                <a:lnTo>
                  <a:pt x="895515" y="395361"/>
                </a:lnTo>
                <a:lnTo>
                  <a:pt x="897559" y="388196"/>
                </a:lnTo>
                <a:lnTo>
                  <a:pt x="899408" y="380984"/>
                </a:lnTo>
                <a:lnTo>
                  <a:pt x="901258" y="373772"/>
                </a:lnTo>
                <a:lnTo>
                  <a:pt x="903302" y="366607"/>
                </a:lnTo>
                <a:lnTo>
                  <a:pt x="905557" y="359322"/>
                </a:lnTo>
                <a:lnTo>
                  <a:pt x="908834" y="352327"/>
                </a:lnTo>
                <a:lnTo>
                  <a:pt x="911089" y="345042"/>
                </a:lnTo>
                <a:lnTo>
                  <a:pt x="913114" y="337872"/>
                </a:lnTo>
                <a:lnTo>
                  <a:pt x="914933" y="330651"/>
                </a:lnTo>
                <a:lnTo>
                  <a:pt x="916777" y="323437"/>
                </a:lnTo>
                <a:lnTo>
                  <a:pt x="932681" y="277856"/>
                </a:lnTo>
                <a:lnTo>
                  <a:pt x="934451" y="273158"/>
                </a:lnTo>
                <a:lnTo>
                  <a:pt x="940400" y="225464"/>
                </a:lnTo>
                <a:lnTo>
                  <a:pt x="944073" y="182274"/>
                </a:lnTo>
                <a:lnTo>
                  <a:pt x="942934" y="137801"/>
                </a:lnTo>
                <a:lnTo>
                  <a:pt x="934451" y="86261"/>
                </a:lnTo>
                <a:lnTo>
                  <a:pt x="925622" y="77584"/>
                </a:lnTo>
                <a:lnTo>
                  <a:pt x="908606" y="71150"/>
                </a:lnTo>
                <a:lnTo>
                  <a:pt x="890884" y="66880"/>
                </a:lnTo>
                <a:lnTo>
                  <a:pt x="879941" y="64695"/>
                </a:lnTo>
                <a:lnTo>
                  <a:pt x="856557" y="66293"/>
                </a:lnTo>
                <a:lnTo>
                  <a:pt x="833156" y="67758"/>
                </a:lnTo>
                <a:lnTo>
                  <a:pt x="786495" y="71884"/>
                </a:lnTo>
                <a:lnTo>
                  <a:pt x="752146" y="88157"/>
                </a:lnTo>
                <a:lnTo>
                  <a:pt x="747560" y="93448"/>
                </a:lnTo>
                <a:lnTo>
                  <a:pt x="743390" y="98653"/>
                </a:lnTo>
                <a:lnTo>
                  <a:pt x="739527" y="104065"/>
                </a:lnTo>
                <a:lnTo>
                  <a:pt x="735787" y="109560"/>
                </a:lnTo>
                <a:lnTo>
                  <a:pt x="731986" y="115014"/>
                </a:lnTo>
                <a:lnTo>
                  <a:pt x="729390" y="122202"/>
                </a:lnTo>
                <a:lnTo>
                  <a:pt x="728422" y="130082"/>
                </a:lnTo>
                <a:lnTo>
                  <a:pt x="724199" y="136578"/>
                </a:lnTo>
                <a:lnTo>
                  <a:pt x="720422" y="142390"/>
                </a:lnTo>
                <a:lnTo>
                  <a:pt x="713212" y="145664"/>
                </a:lnTo>
                <a:lnTo>
                  <a:pt x="708625" y="150956"/>
                </a:lnTo>
                <a:lnTo>
                  <a:pt x="692474" y="170813"/>
                </a:lnTo>
                <a:lnTo>
                  <a:pt x="692419" y="172910"/>
                </a:lnTo>
                <a:lnTo>
                  <a:pt x="692680" y="173016"/>
                </a:lnTo>
                <a:lnTo>
                  <a:pt x="677476" y="186897"/>
                </a:lnTo>
                <a:lnTo>
                  <a:pt x="646328" y="222839"/>
                </a:lnTo>
                <a:lnTo>
                  <a:pt x="604796" y="235835"/>
                </a:lnTo>
                <a:lnTo>
                  <a:pt x="599605" y="237216"/>
                </a:lnTo>
                <a:lnTo>
                  <a:pt x="576225" y="235585"/>
                </a:lnTo>
                <a:lnTo>
                  <a:pt x="552833" y="234066"/>
                </a:lnTo>
                <a:lnTo>
                  <a:pt x="529465" y="232324"/>
                </a:lnTo>
                <a:lnTo>
                  <a:pt x="506160" y="230028"/>
                </a:lnTo>
                <a:lnTo>
                  <a:pt x="478587" y="226051"/>
                </a:lnTo>
                <a:lnTo>
                  <a:pt x="473452" y="223588"/>
                </a:lnTo>
                <a:lnTo>
                  <a:pt x="478306" y="221978"/>
                </a:lnTo>
                <a:lnTo>
                  <a:pt x="480697" y="220559"/>
                </a:lnTo>
                <a:lnTo>
                  <a:pt x="468175" y="218671"/>
                </a:lnTo>
                <a:lnTo>
                  <a:pt x="428289" y="215652"/>
                </a:lnTo>
                <a:lnTo>
                  <a:pt x="412068" y="216255"/>
                </a:lnTo>
                <a:lnTo>
                  <a:pt x="394728" y="218284"/>
                </a:lnTo>
                <a:lnTo>
                  <a:pt x="376647" y="218998"/>
                </a:lnTo>
                <a:lnTo>
                  <a:pt x="358206" y="215652"/>
                </a:lnTo>
                <a:close/>
              </a:path>
            </a:pathLst>
          </a:custGeom>
          <a:ln w="12700">
            <a:solidFill>
              <a:srgbClr val="00FA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261937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LIME</a:t>
            </a:r>
            <a:r>
              <a:rPr dirty="0" spc="-65"/>
              <a:t> </a:t>
            </a:r>
            <a:r>
              <a:rPr dirty="0" spc="-5"/>
              <a:t>Issues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3500" rIns="0" bIns="0" rtlCol="0" vert="horz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pc="-5"/>
              <a:t>LIME does not </a:t>
            </a:r>
            <a:r>
              <a:rPr dirty="0" spc="-15"/>
              <a:t>really </a:t>
            </a:r>
            <a:r>
              <a:rPr dirty="0" spc="-20"/>
              <a:t>generate </a:t>
            </a:r>
            <a:r>
              <a:rPr dirty="0" spc="-10"/>
              <a:t>images </a:t>
            </a:r>
            <a:r>
              <a:rPr dirty="0" spc="-5"/>
              <a:t>with </a:t>
            </a:r>
            <a:r>
              <a:rPr dirty="0" spc="-25"/>
              <a:t>diﬀerent </a:t>
            </a:r>
            <a:r>
              <a:rPr dirty="0" spc="-30"/>
              <a:t>informaHon: </a:t>
            </a:r>
            <a:r>
              <a:rPr dirty="0" spc="-5"/>
              <a:t>it  </a:t>
            </a:r>
            <a:r>
              <a:rPr dirty="0" spc="-10"/>
              <a:t>randomly </a:t>
            </a:r>
            <a:r>
              <a:rPr dirty="0" spc="-15"/>
              <a:t>removes </a:t>
            </a:r>
            <a:r>
              <a:rPr dirty="0"/>
              <a:t>some </a:t>
            </a:r>
            <a:r>
              <a:rPr dirty="0" spc="-10"/>
              <a:t>superpixels, </a:t>
            </a:r>
            <a:r>
              <a:rPr dirty="0" spc="-5"/>
              <a:t>i.e. it suppresses the </a:t>
            </a:r>
            <a:r>
              <a:rPr dirty="0" spc="-10"/>
              <a:t>presence </a:t>
            </a:r>
            <a:r>
              <a:rPr dirty="0" spc="-5"/>
              <a:t>of  an </a:t>
            </a:r>
            <a:r>
              <a:rPr dirty="0" spc="-35"/>
              <a:t>informaHon </a:t>
            </a:r>
            <a:r>
              <a:rPr dirty="0" spc="-20"/>
              <a:t>rather </a:t>
            </a:r>
            <a:r>
              <a:rPr dirty="0" spc="-5"/>
              <a:t>than modifying</a:t>
            </a:r>
            <a:r>
              <a:rPr dirty="0" spc="70"/>
              <a:t> </a:t>
            </a:r>
            <a:r>
              <a:rPr dirty="0" spc="-5"/>
              <a:t>it.</a:t>
            </a:r>
          </a:p>
          <a:p>
            <a:pPr marL="241300" marR="556260" indent="-228600">
              <a:lnSpc>
                <a:spcPts val="3000"/>
              </a:lnSpc>
              <a:spcBef>
                <a:spcPts val="11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pc="-5"/>
              <a:t>On </a:t>
            </a:r>
            <a:r>
              <a:rPr dirty="0" spc="-10"/>
              <a:t>tabular </a:t>
            </a:r>
            <a:r>
              <a:rPr dirty="0" spc="-20"/>
              <a:t>data </a:t>
            </a:r>
            <a:r>
              <a:rPr dirty="0" spc="-5"/>
              <a:t>LIME </a:t>
            </a:r>
            <a:r>
              <a:rPr dirty="0" spc="-20"/>
              <a:t>generates </a:t>
            </a:r>
            <a:r>
              <a:rPr dirty="0" spc="-5"/>
              <a:t>the neighborhood by changing the  </a:t>
            </a:r>
            <a:r>
              <a:rPr dirty="0" spc="-25"/>
              <a:t>feature </a:t>
            </a:r>
            <a:r>
              <a:rPr dirty="0" spc="-15"/>
              <a:t>values </a:t>
            </a:r>
            <a:r>
              <a:rPr dirty="0" spc="-5"/>
              <a:t>with other </a:t>
            </a:r>
            <a:r>
              <a:rPr dirty="0" spc="-15"/>
              <a:t>values </a:t>
            </a:r>
            <a:r>
              <a:rPr dirty="0" spc="-5"/>
              <a:t>of </a:t>
            </a:r>
            <a:r>
              <a:rPr dirty="0"/>
              <a:t>the</a:t>
            </a:r>
            <a:r>
              <a:rPr dirty="0" spc="75"/>
              <a:t> </a:t>
            </a:r>
            <a:r>
              <a:rPr dirty="0" spc="-5"/>
              <a:t>domain.</a:t>
            </a:r>
          </a:p>
          <a:p>
            <a:pPr lvl="1" marL="698500" indent="-22923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>
                <a:latin typeface="Calibri"/>
                <a:cs typeface="Calibri"/>
              </a:rPr>
              <a:t>x = </a:t>
            </a:r>
            <a:r>
              <a:rPr dirty="0" sz="2400" spc="-5">
                <a:latin typeface="Calibri"/>
                <a:cs typeface="Calibri"/>
              </a:rPr>
              <a:t>{age=24, </a:t>
            </a:r>
            <a:r>
              <a:rPr dirty="0" sz="2400" spc="-10">
                <a:latin typeface="Calibri"/>
                <a:cs typeface="Calibri"/>
              </a:rPr>
              <a:t>sex=male, </a:t>
            </a:r>
            <a:r>
              <a:rPr dirty="0" sz="2400" spc="-5">
                <a:latin typeface="Calibri"/>
                <a:cs typeface="Calibri"/>
              </a:rPr>
              <a:t>income=1000} </a:t>
            </a:r>
            <a:r>
              <a:rPr dirty="0" sz="2400">
                <a:latin typeface="Calibri"/>
                <a:cs typeface="Calibri"/>
              </a:rPr>
              <a:t>( x =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20">
                <a:latin typeface="Calibri"/>
                <a:cs typeface="Calibri"/>
              </a:rPr>
              <a:t>x’)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>
                <a:latin typeface="Calibri"/>
                <a:cs typeface="Calibri"/>
              </a:rPr>
              <a:t>z = </a:t>
            </a:r>
            <a:r>
              <a:rPr dirty="0" sz="2400" spc="-5">
                <a:latin typeface="Calibri"/>
                <a:cs typeface="Calibri"/>
              </a:rPr>
              <a:t>{age=30 </a:t>
            </a:r>
            <a:r>
              <a:rPr dirty="0" sz="2400">
                <a:latin typeface="Calibri"/>
                <a:cs typeface="Calibri"/>
              </a:rPr>
              <a:t>, </a:t>
            </a:r>
            <a:r>
              <a:rPr dirty="0" sz="2400" spc="-10">
                <a:latin typeface="Calibri"/>
                <a:cs typeface="Calibri"/>
              </a:rPr>
              <a:t>sex=male, </a:t>
            </a:r>
            <a:r>
              <a:rPr dirty="0" sz="2400" spc="-5">
                <a:latin typeface="Calibri"/>
                <a:cs typeface="Calibri"/>
              </a:rPr>
              <a:t>income=800} </a:t>
            </a:r>
            <a:r>
              <a:rPr dirty="0" sz="2400">
                <a:latin typeface="Calibri"/>
                <a:cs typeface="Calibri"/>
              </a:rPr>
              <a:t>( z =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5">
                <a:latin typeface="Calibri"/>
                <a:cs typeface="Calibri"/>
              </a:rPr>
              <a:t>z’)</a:t>
            </a:r>
            <a:endParaRPr sz="2400">
              <a:latin typeface="Calibri"/>
              <a:cs typeface="Calibri"/>
            </a:endParaRPr>
          </a:p>
          <a:p>
            <a:pPr marL="241300" marR="261620" indent="-228600">
              <a:lnSpc>
                <a:spcPts val="300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dirty="0"/>
              <a:t>A </a:t>
            </a:r>
            <a:r>
              <a:rPr dirty="0" spc="-5"/>
              <a:t>set of </a:t>
            </a:r>
            <a:r>
              <a:rPr dirty="0" spc="-15"/>
              <a:t>values </a:t>
            </a:r>
            <a:r>
              <a:rPr dirty="0" spc="-5"/>
              <a:t>with </a:t>
            </a:r>
            <a:r>
              <a:rPr dirty="0" spc="-15"/>
              <a:t>weights </a:t>
            </a:r>
            <a:r>
              <a:rPr dirty="0" spc="-5"/>
              <a:t>(both </a:t>
            </a:r>
            <a:r>
              <a:rPr dirty="0" spc="-25"/>
              <a:t>for </a:t>
            </a:r>
            <a:r>
              <a:rPr dirty="0" spc="-10"/>
              <a:t>images </a:t>
            </a:r>
            <a:r>
              <a:rPr dirty="0" spc="-5"/>
              <a:t>and </a:t>
            </a:r>
            <a:r>
              <a:rPr dirty="0" spc="-10"/>
              <a:t>tabular </a:t>
            </a:r>
            <a:r>
              <a:rPr dirty="0" spc="-20"/>
              <a:t>data) </a:t>
            </a:r>
            <a:r>
              <a:rPr dirty="0" spc="-5"/>
              <a:t>is not  necessarily </a:t>
            </a:r>
            <a:r>
              <a:rPr dirty="0"/>
              <a:t>a </a:t>
            </a:r>
            <a:r>
              <a:rPr dirty="0" spc="-10"/>
              <a:t>good </a:t>
            </a:r>
            <a:r>
              <a:rPr dirty="0" spc="-5"/>
              <a:t>and human </a:t>
            </a:r>
            <a:r>
              <a:rPr dirty="0" spc="-10"/>
              <a:t>comprehensible</a:t>
            </a:r>
            <a:r>
              <a:rPr dirty="0" spc="35"/>
              <a:t> </a:t>
            </a:r>
            <a:r>
              <a:rPr dirty="0" spc="-30"/>
              <a:t>explanaHon</a:t>
            </a:r>
          </a:p>
        </p:txBody>
      </p:sp>
      <p:sp>
        <p:nvSpPr>
          <p:cNvPr id="4" name="object 4"/>
          <p:cNvSpPr txBox="1"/>
          <p:nvPr/>
        </p:nvSpPr>
        <p:spPr>
          <a:xfrm rot="660000">
            <a:off x="10311687" y="687074"/>
            <a:ext cx="1354418" cy="1219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600"/>
              </a:lnSpc>
            </a:pPr>
            <a:r>
              <a:rPr dirty="0" sz="9600">
                <a:solidFill>
                  <a:srgbClr val="00B050"/>
                </a:solidFill>
                <a:latin typeface="Calibri"/>
                <a:cs typeface="Calibri"/>
              </a:rPr>
              <a:t>?</a:t>
            </a:r>
            <a:endParaRPr sz="9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 rot="21240000">
            <a:off x="9672694" y="191733"/>
            <a:ext cx="1793450" cy="162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800"/>
              </a:lnSpc>
            </a:pPr>
            <a:r>
              <a:rPr dirty="0" sz="12800">
                <a:solidFill>
                  <a:srgbClr val="2F5597"/>
                </a:solidFill>
                <a:latin typeface="Calibri"/>
                <a:cs typeface="Calibri"/>
              </a:rPr>
              <a:t>?</a:t>
            </a:r>
            <a:endParaRPr sz="1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 rot="300000">
            <a:off x="10212787" y="0"/>
            <a:ext cx="2579175" cy="2336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400"/>
              </a:lnSpc>
            </a:pPr>
            <a:r>
              <a:rPr dirty="0" sz="18400">
                <a:solidFill>
                  <a:srgbClr val="8FAADC"/>
                </a:solidFill>
                <a:latin typeface="Calibri"/>
                <a:cs typeface="Calibri"/>
              </a:rPr>
              <a:t>?</a:t>
            </a:r>
            <a:endParaRPr sz="18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747585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LORE: </a:t>
            </a:r>
            <a:r>
              <a:rPr dirty="0" spc="-35"/>
              <a:t>LOcal </a:t>
            </a:r>
            <a:r>
              <a:rPr dirty="0" spc="-5"/>
              <a:t>Rule-based</a:t>
            </a:r>
            <a:r>
              <a:rPr dirty="0" spc="60"/>
              <a:t> </a:t>
            </a:r>
            <a:r>
              <a:rPr dirty="0"/>
              <a:t>Explainer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44980"/>
            <a:ext cx="6264910" cy="4158615"/>
          </a:xfrm>
          <a:prstGeom prst="rect">
            <a:avLst/>
          </a:prstGeom>
        </p:spPr>
        <p:txBody>
          <a:bodyPr wrap="square" lIns="0" tIns="111125" rIns="0" bIns="0" rtlCol="0" vert="horz">
            <a:spAutoFit/>
          </a:bodyPr>
          <a:lstStyle/>
          <a:p>
            <a:pPr marL="241300" marR="5080" indent="-228600">
              <a:lnSpc>
                <a:spcPct val="79800"/>
              </a:lnSpc>
              <a:spcBef>
                <a:spcPts val="87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3200" spc="-20">
                <a:latin typeface="Calibri"/>
                <a:cs typeface="Calibri"/>
              </a:rPr>
              <a:t>LORE </a:t>
            </a:r>
            <a:r>
              <a:rPr dirty="0" sz="3200" spc="-15">
                <a:latin typeface="Calibri"/>
                <a:cs typeface="Calibri"/>
              </a:rPr>
              <a:t>extends </a:t>
            </a:r>
            <a:r>
              <a:rPr dirty="0" sz="3200" spc="-5">
                <a:latin typeface="Calibri"/>
                <a:cs typeface="Calibri"/>
              </a:rPr>
              <a:t>LIME </a:t>
            </a:r>
            <a:r>
              <a:rPr dirty="0" sz="3200" spc="15">
                <a:latin typeface="Calibri"/>
                <a:cs typeface="Calibri"/>
              </a:rPr>
              <a:t>adop1ng </a:t>
            </a:r>
            <a:r>
              <a:rPr dirty="0" sz="3200">
                <a:latin typeface="Calibri"/>
                <a:cs typeface="Calibri"/>
              </a:rPr>
              <a:t>as </a:t>
            </a:r>
            <a:r>
              <a:rPr dirty="0" sz="3200" spc="-10">
                <a:latin typeface="Calibri"/>
                <a:cs typeface="Calibri"/>
              </a:rPr>
              <a:t>local  </a:t>
            </a:r>
            <a:r>
              <a:rPr dirty="0" sz="3200" spc="-25">
                <a:latin typeface="Calibri"/>
                <a:cs typeface="Calibri"/>
              </a:rPr>
              <a:t>surrogate </a:t>
            </a:r>
            <a:r>
              <a:rPr dirty="0" sz="3200">
                <a:latin typeface="Calibri"/>
                <a:cs typeface="Calibri"/>
              </a:rPr>
              <a:t>a </a:t>
            </a:r>
            <a:r>
              <a:rPr dirty="0" sz="3200" spc="-5">
                <a:latin typeface="Calibri"/>
                <a:cs typeface="Calibri"/>
              </a:rPr>
              <a:t>decision </a:t>
            </a:r>
            <a:r>
              <a:rPr dirty="0" sz="3200" spc="-15">
                <a:latin typeface="Calibri"/>
                <a:cs typeface="Calibri"/>
              </a:rPr>
              <a:t>tree </a:t>
            </a:r>
            <a:r>
              <a:rPr dirty="0" sz="3200" spc="-5">
                <a:latin typeface="Calibri"/>
                <a:cs typeface="Calibri"/>
              </a:rPr>
              <a:t>classiﬁer  and </a:t>
            </a:r>
            <a:r>
              <a:rPr dirty="0" sz="3200" spc="-10">
                <a:latin typeface="Calibri"/>
                <a:cs typeface="Calibri"/>
              </a:rPr>
              <a:t>by </a:t>
            </a:r>
            <a:r>
              <a:rPr dirty="0" sz="3200">
                <a:latin typeface="Calibri"/>
                <a:cs typeface="Calibri"/>
              </a:rPr>
              <a:t>genera1ng </a:t>
            </a:r>
            <a:r>
              <a:rPr dirty="0" sz="3200" spc="5">
                <a:latin typeface="Calibri"/>
                <a:cs typeface="Calibri"/>
              </a:rPr>
              <a:t>synthe1c  </a:t>
            </a:r>
            <a:r>
              <a:rPr dirty="0" sz="3200" spc="-15">
                <a:latin typeface="Calibri"/>
                <a:cs typeface="Calibri"/>
              </a:rPr>
              <a:t>instances </a:t>
            </a:r>
            <a:r>
              <a:rPr dirty="0" sz="3200" spc="-10">
                <a:latin typeface="Calibri"/>
                <a:cs typeface="Calibri"/>
              </a:rPr>
              <a:t>through </a:t>
            </a:r>
            <a:r>
              <a:rPr dirty="0" sz="3200">
                <a:latin typeface="Calibri"/>
                <a:cs typeface="Calibri"/>
              </a:rPr>
              <a:t>a </a:t>
            </a:r>
            <a:r>
              <a:rPr dirty="0" sz="3200" spc="15">
                <a:latin typeface="Calibri"/>
                <a:cs typeface="Calibri"/>
              </a:rPr>
              <a:t>gene1c  </a:t>
            </a:r>
            <a:r>
              <a:rPr dirty="0" sz="3200" spc="-15">
                <a:latin typeface="Calibri"/>
                <a:cs typeface="Calibri"/>
              </a:rPr>
              <a:t>procedure </a:t>
            </a:r>
            <a:r>
              <a:rPr dirty="0" sz="3200" spc="-10">
                <a:latin typeface="Calibri"/>
                <a:cs typeface="Calibri"/>
              </a:rPr>
              <a:t>that </a:t>
            </a:r>
            <a:r>
              <a:rPr dirty="0" sz="3200" spc="-15">
                <a:latin typeface="Calibri"/>
                <a:cs typeface="Calibri"/>
              </a:rPr>
              <a:t>accounts </a:t>
            </a:r>
            <a:r>
              <a:rPr dirty="0" sz="3200" spc="-25">
                <a:latin typeface="Calibri"/>
                <a:cs typeface="Calibri"/>
              </a:rPr>
              <a:t>for </a:t>
            </a:r>
            <a:r>
              <a:rPr dirty="0" sz="3200" spc="-5">
                <a:latin typeface="Calibri"/>
                <a:cs typeface="Calibri"/>
              </a:rPr>
              <a:t>both  </a:t>
            </a:r>
            <a:r>
              <a:rPr dirty="0" sz="3200" spc="-15">
                <a:latin typeface="Calibri"/>
                <a:cs typeface="Calibri"/>
              </a:rPr>
              <a:t>instances </a:t>
            </a:r>
            <a:r>
              <a:rPr dirty="0" sz="3200" spc="-5">
                <a:latin typeface="Calibri"/>
                <a:cs typeface="Calibri"/>
              </a:rPr>
              <a:t>with the same </a:t>
            </a:r>
            <a:r>
              <a:rPr dirty="0" sz="3200">
                <a:latin typeface="Calibri"/>
                <a:cs typeface="Calibri"/>
              </a:rPr>
              <a:t>labels and  </a:t>
            </a:r>
            <a:r>
              <a:rPr dirty="0" sz="3200" spc="-25">
                <a:latin typeface="Calibri"/>
                <a:cs typeface="Calibri"/>
              </a:rPr>
              <a:t>diﬀerent</a:t>
            </a:r>
            <a:r>
              <a:rPr dirty="0" sz="3200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ones.</a:t>
            </a:r>
            <a:endParaRPr sz="3200">
              <a:latin typeface="Calibri"/>
              <a:cs typeface="Calibri"/>
            </a:endParaRPr>
          </a:p>
          <a:p>
            <a:pPr marL="241300" marR="5080" indent="-228600">
              <a:lnSpc>
                <a:spcPct val="809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3200">
                <a:latin typeface="Calibri"/>
                <a:cs typeface="Calibri"/>
              </a:rPr>
              <a:t>It </a:t>
            </a:r>
            <a:r>
              <a:rPr dirty="0" sz="3200" spc="-10">
                <a:latin typeface="Calibri"/>
                <a:cs typeface="Calibri"/>
              </a:rPr>
              <a:t>can </a:t>
            </a:r>
            <a:r>
              <a:rPr dirty="0" sz="3200">
                <a:latin typeface="Calibri"/>
                <a:cs typeface="Calibri"/>
              </a:rPr>
              <a:t>be </a:t>
            </a:r>
            <a:r>
              <a:rPr dirty="0" sz="3200" spc="-20">
                <a:latin typeface="Calibri"/>
                <a:cs typeface="Calibri"/>
              </a:rPr>
              <a:t>generalized to </a:t>
            </a:r>
            <a:r>
              <a:rPr dirty="0" sz="3200" spc="-10">
                <a:latin typeface="Calibri"/>
                <a:cs typeface="Calibri"/>
              </a:rPr>
              <a:t>work </a:t>
            </a:r>
            <a:r>
              <a:rPr dirty="0" sz="3200" spc="-5">
                <a:latin typeface="Calibri"/>
                <a:cs typeface="Calibri"/>
              </a:rPr>
              <a:t>on  </a:t>
            </a:r>
            <a:r>
              <a:rPr dirty="0" sz="3200" spc="-10">
                <a:latin typeface="Calibri"/>
                <a:cs typeface="Calibri"/>
              </a:rPr>
              <a:t>images </a:t>
            </a:r>
            <a:r>
              <a:rPr dirty="0" sz="3200">
                <a:latin typeface="Calibri"/>
                <a:cs typeface="Calibri"/>
              </a:rPr>
              <a:t>and </a:t>
            </a:r>
            <a:r>
              <a:rPr dirty="0" sz="3200" spc="-20">
                <a:latin typeface="Calibri"/>
                <a:cs typeface="Calibri"/>
              </a:rPr>
              <a:t>text </a:t>
            </a:r>
            <a:r>
              <a:rPr dirty="0" sz="3200" spc="-5">
                <a:latin typeface="Calibri"/>
                <a:cs typeface="Calibri"/>
              </a:rPr>
              <a:t>using the same </a:t>
            </a:r>
            <a:r>
              <a:rPr dirty="0" sz="3200" spc="-20">
                <a:latin typeface="Calibri"/>
                <a:cs typeface="Calibri"/>
              </a:rPr>
              <a:t>data  </a:t>
            </a:r>
            <a:r>
              <a:rPr dirty="0" sz="3200" spc="-10">
                <a:latin typeface="Calibri"/>
                <a:cs typeface="Calibri"/>
              </a:rPr>
              <a:t>representa1on adopted by</a:t>
            </a:r>
            <a:r>
              <a:rPr dirty="0" sz="3200" spc="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LIME.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23221" y="1834854"/>
            <a:ext cx="3618410" cy="1797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24143" y="2086822"/>
            <a:ext cx="605155" cy="387985"/>
          </a:xfrm>
          <a:custGeom>
            <a:avLst/>
            <a:gdLst/>
            <a:ahLst/>
            <a:cxnLst/>
            <a:rect l="l" t="t" r="r" b="b"/>
            <a:pathLst>
              <a:path w="605154" h="387985">
                <a:moveTo>
                  <a:pt x="95328" y="231381"/>
                </a:moveTo>
                <a:lnTo>
                  <a:pt x="88068" y="232173"/>
                </a:lnTo>
                <a:lnTo>
                  <a:pt x="81635" y="235629"/>
                </a:lnTo>
                <a:lnTo>
                  <a:pt x="76856" y="241494"/>
                </a:lnTo>
                <a:lnTo>
                  <a:pt x="0" y="387482"/>
                </a:lnTo>
                <a:lnTo>
                  <a:pt x="128505" y="383617"/>
                </a:lnTo>
                <a:lnTo>
                  <a:pt x="42158" y="383617"/>
                </a:lnTo>
                <a:lnTo>
                  <a:pt x="21981" y="351299"/>
                </a:lnTo>
                <a:lnTo>
                  <a:pt x="81752" y="313981"/>
                </a:lnTo>
                <a:lnTo>
                  <a:pt x="110570" y="259242"/>
                </a:lnTo>
                <a:lnTo>
                  <a:pt x="112699" y="251984"/>
                </a:lnTo>
                <a:lnTo>
                  <a:pt x="111907" y="244724"/>
                </a:lnTo>
                <a:lnTo>
                  <a:pt x="108451" y="238290"/>
                </a:lnTo>
                <a:lnTo>
                  <a:pt x="102588" y="233511"/>
                </a:lnTo>
                <a:lnTo>
                  <a:pt x="95328" y="231381"/>
                </a:lnTo>
                <a:close/>
              </a:path>
              <a:path w="605154" h="387985">
                <a:moveTo>
                  <a:pt x="81752" y="313981"/>
                </a:moveTo>
                <a:lnTo>
                  <a:pt x="21981" y="351299"/>
                </a:lnTo>
                <a:lnTo>
                  <a:pt x="42158" y="383617"/>
                </a:lnTo>
                <a:lnTo>
                  <a:pt x="53826" y="376332"/>
                </a:lnTo>
                <a:lnTo>
                  <a:pt x="48926" y="376332"/>
                </a:lnTo>
                <a:lnTo>
                  <a:pt x="31497" y="348416"/>
                </a:lnTo>
                <a:lnTo>
                  <a:pt x="64139" y="347435"/>
                </a:lnTo>
                <a:lnTo>
                  <a:pt x="81752" y="313981"/>
                </a:lnTo>
                <a:close/>
              </a:path>
              <a:path w="605154" h="387985">
                <a:moveTo>
                  <a:pt x="163763" y="344440"/>
                </a:moveTo>
                <a:lnTo>
                  <a:pt x="101929" y="346299"/>
                </a:lnTo>
                <a:lnTo>
                  <a:pt x="42158" y="383617"/>
                </a:lnTo>
                <a:lnTo>
                  <a:pt x="128505" y="383617"/>
                </a:lnTo>
                <a:lnTo>
                  <a:pt x="172275" y="380803"/>
                </a:lnTo>
                <a:lnTo>
                  <a:pt x="183377" y="362908"/>
                </a:lnTo>
                <a:lnTo>
                  <a:pt x="181658" y="355542"/>
                </a:lnTo>
                <a:lnTo>
                  <a:pt x="177395" y="349612"/>
                </a:lnTo>
                <a:lnTo>
                  <a:pt x="171220" y="345714"/>
                </a:lnTo>
                <a:lnTo>
                  <a:pt x="163763" y="344440"/>
                </a:lnTo>
                <a:close/>
              </a:path>
              <a:path w="605154" h="387985">
                <a:moveTo>
                  <a:pt x="64139" y="347435"/>
                </a:moveTo>
                <a:lnTo>
                  <a:pt x="31497" y="348416"/>
                </a:lnTo>
                <a:lnTo>
                  <a:pt x="48926" y="376332"/>
                </a:lnTo>
                <a:lnTo>
                  <a:pt x="64139" y="347435"/>
                </a:lnTo>
                <a:close/>
              </a:path>
              <a:path w="605154" h="387985">
                <a:moveTo>
                  <a:pt x="101929" y="346299"/>
                </a:moveTo>
                <a:lnTo>
                  <a:pt x="64139" y="347435"/>
                </a:lnTo>
                <a:lnTo>
                  <a:pt x="48926" y="376332"/>
                </a:lnTo>
                <a:lnTo>
                  <a:pt x="53826" y="376332"/>
                </a:lnTo>
                <a:lnTo>
                  <a:pt x="101929" y="346299"/>
                </a:lnTo>
                <a:close/>
              </a:path>
              <a:path w="605154" h="387985">
                <a:moveTo>
                  <a:pt x="584644" y="0"/>
                </a:moveTo>
                <a:lnTo>
                  <a:pt x="81752" y="313981"/>
                </a:lnTo>
                <a:lnTo>
                  <a:pt x="64139" y="347435"/>
                </a:lnTo>
                <a:lnTo>
                  <a:pt x="101929" y="346299"/>
                </a:lnTo>
                <a:lnTo>
                  <a:pt x="604822" y="32317"/>
                </a:lnTo>
                <a:lnTo>
                  <a:pt x="584644" y="0"/>
                </a:lnTo>
                <a:close/>
              </a:path>
            </a:pathLst>
          </a:custGeom>
          <a:solidFill>
            <a:srgbClr val="5482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628858" y="2636808"/>
            <a:ext cx="252095" cy="275590"/>
          </a:xfrm>
          <a:custGeom>
            <a:avLst/>
            <a:gdLst/>
            <a:ahLst/>
            <a:cxnLst/>
            <a:rect l="l" t="t" r="r" b="b"/>
            <a:pathLst>
              <a:path w="252095" h="275589">
                <a:moveTo>
                  <a:pt x="49063" y="98929"/>
                </a:moveTo>
                <a:lnTo>
                  <a:pt x="42296" y="101674"/>
                </a:lnTo>
                <a:lnTo>
                  <a:pt x="37051" y="106756"/>
                </a:lnTo>
                <a:lnTo>
                  <a:pt x="34056" y="113703"/>
                </a:lnTo>
                <a:lnTo>
                  <a:pt x="0" y="275131"/>
                </a:lnTo>
                <a:lnTo>
                  <a:pt x="48093" y="259899"/>
                </a:lnTo>
                <a:lnTo>
                  <a:pt x="39499" y="259899"/>
                </a:lnTo>
                <a:lnTo>
                  <a:pt x="11261" y="234321"/>
                </a:lnTo>
                <a:lnTo>
                  <a:pt x="58566" y="182094"/>
                </a:lnTo>
                <a:lnTo>
                  <a:pt x="71335" y="121566"/>
                </a:lnTo>
                <a:lnTo>
                  <a:pt x="71280" y="113703"/>
                </a:lnTo>
                <a:lnTo>
                  <a:pt x="68656" y="107235"/>
                </a:lnTo>
                <a:lnTo>
                  <a:pt x="63574" y="101990"/>
                </a:lnTo>
                <a:lnTo>
                  <a:pt x="56628" y="98995"/>
                </a:lnTo>
                <a:lnTo>
                  <a:pt x="49063" y="98929"/>
                </a:lnTo>
                <a:close/>
              </a:path>
              <a:path w="252095" h="275589">
                <a:moveTo>
                  <a:pt x="58566" y="182094"/>
                </a:moveTo>
                <a:lnTo>
                  <a:pt x="11261" y="234321"/>
                </a:lnTo>
                <a:lnTo>
                  <a:pt x="39499" y="259899"/>
                </a:lnTo>
                <a:lnTo>
                  <a:pt x="47520" y="251043"/>
                </a:lnTo>
                <a:lnTo>
                  <a:pt x="44020" y="251043"/>
                </a:lnTo>
                <a:lnTo>
                  <a:pt x="19629" y="228949"/>
                </a:lnTo>
                <a:lnTo>
                  <a:pt x="50762" y="219088"/>
                </a:lnTo>
                <a:lnTo>
                  <a:pt x="58566" y="182094"/>
                </a:lnTo>
                <a:close/>
              </a:path>
              <a:path w="252095" h="275589">
                <a:moveTo>
                  <a:pt x="153298" y="188183"/>
                </a:moveTo>
                <a:lnTo>
                  <a:pt x="145778" y="188995"/>
                </a:lnTo>
                <a:lnTo>
                  <a:pt x="86803" y="207673"/>
                </a:lnTo>
                <a:lnTo>
                  <a:pt x="39499" y="259899"/>
                </a:lnTo>
                <a:lnTo>
                  <a:pt x="48093" y="259899"/>
                </a:lnTo>
                <a:lnTo>
                  <a:pt x="157281" y="225317"/>
                </a:lnTo>
                <a:lnTo>
                  <a:pt x="163899" y="221650"/>
                </a:lnTo>
                <a:lnTo>
                  <a:pt x="168438" y="215930"/>
                </a:lnTo>
                <a:lnTo>
                  <a:pt x="170502" y="208924"/>
                </a:lnTo>
                <a:lnTo>
                  <a:pt x="169691" y="201404"/>
                </a:lnTo>
                <a:lnTo>
                  <a:pt x="166024" y="194787"/>
                </a:lnTo>
                <a:lnTo>
                  <a:pt x="160304" y="190247"/>
                </a:lnTo>
                <a:lnTo>
                  <a:pt x="153298" y="188183"/>
                </a:lnTo>
                <a:close/>
              </a:path>
              <a:path w="252095" h="275589">
                <a:moveTo>
                  <a:pt x="50762" y="219088"/>
                </a:moveTo>
                <a:lnTo>
                  <a:pt x="19629" y="228949"/>
                </a:lnTo>
                <a:lnTo>
                  <a:pt x="44020" y="251043"/>
                </a:lnTo>
                <a:lnTo>
                  <a:pt x="50762" y="219088"/>
                </a:lnTo>
                <a:close/>
              </a:path>
              <a:path w="252095" h="275589">
                <a:moveTo>
                  <a:pt x="86803" y="207673"/>
                </a:moveTo>
                <a:lnTo>
                  <a:pt x="50762" y="219088"/>
                </a:lnTo>
                <a:lnTo>
                  <a:pt x="44020" y="251043"/>
                </a:lnTo>
                <a:lnTo>
                  <a:pt x="47520" y="251043"/>
                </a:lnTo>
                <a:lnTo>
                  <a:pt x="86803" y="207673"/>
                </a:lnTo>
                <a:close/>
              </a:path>
              <a:path w="252095" h="275589">
                <a:moveTo>
                  <a:pt x="223502" y="0"/>
                </a:moveTo>
                <a:lnTo>
                  <a:pt x="58566" y="182094"/>
                </a:lnTo>
                <a:lnTo>
                  <a:pt x="50762" y="219088"/>
                </a:lnTo>
                <a:lnTo>
                  <a:pt x="86803" y="207673"/>
                </a:lnTo>
                <a:lnTo>
                  <a:pt x="251740" y="25577"/>
                </a:lnTo>
                <a:lnTo>
                  <a:pt x="223502" y="0"/>
                </a:lnTo>
                <a:close/>
              </a:path>
            </a:pathLst>
          </a:custGeom>
          <a:solidFill>
            <a:srgbClr val="5482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13921" y="3176790"/>
            <a:ext cx="199985" cy="2386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970753" y="3375214"/>
            <a:ext cx="358775" cy="332740"/>
          </a:xfrm>
          <a:custGeom>
            <a:avLst/>
            <a:gdLst/>
            <a:ahLst/>
            <a:cxnLst/>
            <a:rect l="l" t="t" r="r" b="b"/>
            <a:pathLst>
              <a:path w="358775" h="332739">
                <a:moveTo>
                  <a:pt x="0" y="166111"/>
                </a:moveTo>
                <a:lnTo>
                  <a:pt x="6401" y="121952"/>
                </a:lnTo>
                <a:lnTo>
                  <a:pt x="24467" y="82271"/>
                </a:lnTo>
                <a:lnTo>
                  <a:pt x="52489" y="48652"/>
                </a:lnTo>
                <a:lnTo>
                  <a:pt x="88760" y="22679"/>
                </a:lnTo>
                <a:lnTo>
                  <a:pt x="131569" y="5933"/>
                </a:lnTo>
                <a:lnTo>
                  <a:pt x="179211" y="0"/>
                </a:lnTo>
                <a:lnTo>
                  <a:pt x="226853" y="5933"/>
                </a:lnTo>
                <a:lnTo>
                  <a:pt x="269662" y="22679"/>
                </a:lnTo>
                <a:lnTo>
                  <a:pt x="305933" y="48652"/>
                </a:lnTo>
                <a:lnTo>
                  <a:pt x="333955" y="82271"/>
                </a:lnTo>
                <a:lnTo>
                  <a:pt x="352021" y="121952"/>
                </a:lnTo>
                <a:lnTo>
                  <a:pt x="358423" y="166111"/>
                </a:lnTo>
                <a:lnTo>
                  <a:pt x="352021" y="210270"/>
                </a:lnTo>
                <a:lnTo>
                  <a:pt x="333955" y="249951"/>
                </a:lnTo>
                <a:lnTo>
                  <a:pt x="305933" y="283570"/>
                </a:lnTo>
                <a:lnTo>
                  <a:pt x="269662" y="309543"/>
                </a:lnTo>
                <a:lnTo>
                  <a:pt x="226853" y="326289"/>
                </a:lnTo>
                <a:lnTo>
                  <a:pt x="179211" y="332223"/>
                </a:lnTo>
                <a:lnTo>
                  <a:pt x="131569" y="326289"/>
                </a:lnTo>
                <a:lnTo>
                  <a:pt x="88760" y="309543"/>
                </a:lnTo>
                <a:lnTo>
                  <a:pt x="52489" y="283570"/>
                </a:lnTo>
                <a:lnTo>
                  <a:pt x="24467" y="249951"/>
                </a:lnTo>
                <a:lnTo>
                  <a:pt x="6401" y="210270"/>
                </a:lnTo>
                <a:lnTo>
                  <a:pt x="0" y="166111"/>
                </a:lnTo>
                <a:close/>
              </a:path>
            </a:pathLst>
          </a:custGeom>
          <a:ln w="28575">
            <a:solidFill>
              <a:srgbClr val="5482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560261" y="3177466"/>
            <a:ext cx="184103" cy="238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646931" y="3406715"/>
            <a:ext cx="358775" cy="332740"/>
          </a:xfrm>
          <a:custGeom>
            <a:avLst/>
            <a:gdLst/>
            <a:ahLst/>
            <a:cxnLst/>
            <a:rect l="l" t="t" r="r" b="b"/>
            <a:pathLst>
              <a:path w="358775" h="332739">
                <a:moveTo>
                  <a:pt x="0" y="166111"/>
                </a:moveTo>
                <a:lnTo>
                  <a:pt x="6401" y="121952"/>
                </a:lnTo>
                <a:lnTo>
                  <a:pt x="24467" y="82271"/>
                </a:lnTo>
                <a:lnTo>
                  <a:pt x="52489" y="48652"/>
                </a:lnTo>
                <a:lnTo>
                  <a:pt x="88760" y="22679"/>
                </a:lnTo>
                <a:lnTo>
                  <a:pt x="131569" y="5933"/>
                </a:lnTo>
                <a:lnTo>
                  <a:pt x="179211" y="0"/>
                </a:lnTo>
                <a:lnTo>
                  <a:pt x="226853" y="5933"/>
                </a:lnTo>
                <a:lnTo>
                  <a:pt x="269662" y="22679"/>
                </a:lnTo>
                <a:lnTo>
                  <a:pt x="305933" y="48652"/>
                </a:lnTo>
                <a:lnTo>
                  <a:pt x="333955" y="82271"/>
                </a:lnTo>
                <a:lnTo>
                  <a:pt x="352021" y="121952"/>
                </a:lnTo>
                <a:lnTo>
                  <a:pt x="358423" y="166111"/>
                </a:lnTo>
                <a:lnTo>
                  <a:pt x="352021" y="210270"/>
                </a:lnTo>
                <a:lnTo>
                  <a:pt x="333955" y="249951"/>
                </a:lnTo>
                <a:lnTo>
                  <a:pt x="305933" y="283570"/>
                </a:lnTo>
                <a:lnTo>
                  <a:pt x="269662" y="309543"/>
                </a:lnTo>
                <a:lnTo>
                  <a:pt x="226853" y="326289"/>
                </a:lnTo>
                <a:lnTo>
                  <a:pt x="179211" y="332223"/>
                </a:lnTo>
                <a:lnTo>
                  <a:pt x="131569" y="326289"/>
                </a:lnTo>
                <a:lnTo>
                  <a:pt x="88760" y="309543"/>
                </a:lnTo>
                <a:lnTo>
                  <a:pt x="52489" y="283570"/>
                </a:lnTo>
                <a:lnTo>
                  <a:pt x="24467" y="249951"/>
                </a:lnTo>
                <a:lnTo>
                  <a:pt x="6401" y="210270"/>
                </a:lnTo>
                <a:lnTo>
                  <a:pt x="0" y="166111"/>
                </a:lnTo>
                <a:close/>
              </a:path>
            </a:pathLst>
          </a:custGeom>
          <a:ln w="28575">
            <a:solidFill>
              <a:srgbClr val="9437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125908" y="2647175"/>
            <a:ext cx="243204" cy="264795"/>
          </a:xfrm>
          <a:custGeom>
            <a:avLst/>
            <a:gdLst/>
            <a:ahLst/>
            <a:cxnLst/>
            <a:rect l="l" t="t" r="r" b="b"/>
            <a:pathLst>
              <a:path w="243204" h="264794">
                <a:moveTo>
                  <a:pt x="89381" y="177961"/>
                </a:moveTo>
                <a:lnTo>
                  <a:pt x="82378" y="180032"/>
                </a:lnTo>
                <a:lnTo>
                  <a:pt x="76662" y="184577"/>
                </a:lnTo>
                <a:lnTo>
                  <a:pt x="73003" y="191198"/>
                </a:lnTo>
                <a:lnTo>
                  <a:pt x="72198" y="198720"/>
                </a:lnTo>
                <a:lnTo>
                  <a:pt x="74268" y="205723"/>
                </a:lnTo>
                <a:lnTo>
                  <a:pt x="78813" y="211439"/>
                </a:lnTo>
                <a:lnTo>
                  <a:pt x="85434" y="215099"/>
                </a:lnTo>
                <a:lnTo>
                  <a:pt x="242764" y="264764"/>
                </a:lnTo>
                <a:lnTo>
                  <a:pt x="239543" y="249570"/>
                </a:lnTo>
                <a:lnTo>
                  <a:pt x="203249" y="249570"/>
                </a:lnTo>
                <a:lnTo>
                  <a:pt x="155895" y="197388"/>
                </a:lnTo>
                <a:lnTo>
                  <a:pt x="96903" y="178766"/>
                </a:lnTo>
                <a:lnTo>
                  <a:pt x="89381" y="177961"/>
                </a:lnTo>
                <a:close/>
              </a:path>
              <a:path w="243204" h="264794">
                <a:moveTo>
                  <a:pt x="155895" y="197388"/>
                </a:moveTo>
                <a:lnTo>
                  <a:pt x="203249" y="249570"/>
                </a:lnTo>
                <a:lnTo>
                  <a:pt x="213003" y="240718"/>
                </a:lnTo>
                <a:lnTo>
                  <a:pt x="198720" y="240718"/>
                </a:lnTo>
                <a:lnTo>
                  <a:pt x="191948" y="208770"/>
                </a:lnTo>
                <a:lnTo>
                  <a:pt x="155895" y="197388"/>
                </a:lnTo>
                <a:close/>
              </a:path>
              <a:path w="243204" h="264794">
                <a:moveTo>
                  <a:pt x="193532" y="88609"/>
                </a:moveTo>
                <a:lnTo>
                  <a:pt x="171282" y="111268"/>
                </a:lnTo>
                <a:lnTo>
                  <a:pt x="184109" y="171784"/>
                </a:lnTo>
                <a:lnTo>
                  <a:pt x="231463" y="223965"/>
                </a:lnTo>
                <a:lnTo>
                  <a:pt x="203249" y="249570"/>
                </a:lnTo>
                <a:lnTo>
                  <a:pt x="239543" y="249570"/>
                </a:lnTo>
                <a:lnTo>
                  <a:pt x="208554" y="103367"/>
                </a:lnTo>
                <a:lnTo>
                  <a:pt x="205552" y="96424"/>
                </a:lnTo>
                <a:lnTo>
                  <a:pt x="200302" y="91347"/>
                </a:lnTo>
                <a:lnTo>
                  <a:pt x="193532" y="88609"/>
                </a:lnTo>
                <a:close/>
              </a:path>
              <a:path w="243204" h="264794">
                <a:moveTo>
                  <a:pt x="191948" y="208770"/>
                </a:moveTo>
                <a:lnTo>
                  <a:pt x="198720" y="240718"/>
                </a:lnTo>
                <a:lnTo>
                  <a:pt x="223090" y="218601"/>
                </a:lnTo>
                <a:lnTo>
                  <a:pt x="191948" y="208770"/>
                </a:lnTo>
                <a:close/>
              </a:path>
              <a:path w="243204" h="264794">
                <a:moveTo>
                  <a:pt x="184109" y="171784"/>
                </a:moveTo>
                <a:lnTo>
                  <a:pt x="191948" y="208770"/>
                </a:lnTo>
                <a:lnTo>
                  <a:pt x="223090" y="218601"/>
                </a:lnTo>
                <a:lnTo>
                  <a:pt x="198720" y="240718"/>
                </a:lnTo>
                <a:lnTo>
                  <a:pt x="213003" y="240718"/>
                </a:lnTo>
                <a:lnTo>
                  <a:pt x="231463" y="223965"/>
                </a:lnTo>
                <a:lnTo>
                  <a:pt x="184109" y="171784"/>
                </a:lnTo>
                <a:close/>
              </a:path>
              <a:path w="243204" h="264794">
                <a:moveTo>
                  <a:pt x="28214" y="0"/>
                </a:moveTo>
                <a:lnTo>
                  <a:pt x="0" y="25603"/>
                </a:lnTo>
                <a:lnTo>
                  <a:pt x="155895" y="197388"/>
                </a:lnTo>
                <a:lnTo>
                  <a:pt x="191948" y="208770"/>
                </a:lnTo>
                <a:lnTo>
                  <a:pt x="184109" y="171784"/>
                </a:lnTo>
                <a:lnTo>
                  <a:pt x="28214" y="0"/>
                </a:lnTo>
                <a:close/>
              </a:path>
            </a:pathLst>
          </a:custGeom>
          <a:solidFill>
            <a:srgbClr val="9437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616161" y="3421736"/>
            <a:ext cx="358775" cy="332740"/>
          </a:xfrm>
          <a:custGeom>
            <a:avLst/>
            <a:gdLst/>
            <a:ahLst/>
            <a:cxnLst/>
            <a:rect l="l" t="t" r="r" b="b"/>
            <a:pathLst>
              <a:path w="358775" h="332739">
                <a:moveTo>
                  <a:pt x="0" y="166111"/>
                </a:moveTo>
                <a:lnTo>
                  <a:pt x="6401" y="121952"/>
                </a:lnTo>
                <a:lnTo>
                  <a:pt x="24467" y="82271"/>
                </a:lnTo>
                <a:lnTo>
                  <a:pt x="52489" y="48652"/>
                </a:lnTo>
                <a:lnTo>
                  <a:pt x="88760" y="22679"/>
                </a:lnTo>
                <a:lnTo>
                  <a:pt x="131569" y="5933"/>
                </a:lnTo>
                <a:lnTo>
                  <a:pt x="179211" y="0"/>
                </a:lnTo>
                <a:lnTo>
                  <a:pt x="226853" y="5933"/>
                </a:lnTo>
                <a:lnTo>
                  <a:pt x="269662" y="22679"/>
                </a:lnTo>
                <a:lnTo>
                  <a:pt x="305933" y="48652"/>
                </a:lnTo>
                <a:lnTo>
                  <a:pt x="333955" y="82271"/>
                </a:lnTo>
                <a:lnTo>
                  <a:pt x="352021" y="121952"/>
                </a:lnTo>
                <a:lnTo>
                  <a:pt x="358423" y="166111"/>
                </a:lnTo>
                <a:lnTo>
                  <a:pt x="352021" y="210270"/>
                </a:lnTo>
                <a:lnTo>
                  <a:pt x="333955" y="249951"/>
                </a:lnTo>
                <a:lnTo>
                  <a:pt x="305933" y="283570"/>
                </a:lnTo>
                <a:lnTo>
                  <a:pt x="269662" y="309543"/>
                </a:lnTo>
                <a:lnTo>
                  <a:pt x="226853" y="326289"/>
                </a:lnTo>
                <a:lnTo>
                  <a:pt x="179211" y="332223"/>
                </a:lnTo>
                <a:lnTo>
                  <a:pt x="131569" y="326289"/>
                </a:lnTo>
                <a:lnTo>
                  <a:pt x="88760" y="309543"/>
                </a:lnTo>
                <a:lnTo>
                  <a:pt x="52489" y="283570"/>
                </a:lnTo>
                <a:lnTo>
                  <a:pt x="24467" y="249951"/>
                </a:lnTo>
                <a:lnTo>
                  <a:pt x="6401" y="210270"/>
                </a:lnTo>
                <a:lnTo>
                  <a:pt x="0" y="166111"/>
                </a:lnTo>
                <a:close/>
              </a:path>
            </a:pathLst>
          </a:custGeom>
          <a:ln w="28575">
            <a:solidFill>
              <a:srgbClr val="9437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544897" y="3142373"/>
            <a:ext cx="205104" cy="335915"/>
          </a:xfrm>
          <a:custGeom>
            <a:avLst/>
            <a:gdLst/>
            <a:ahLst/>
            <a:cxnLst/>
            <a:rect l="l" t="t" r="r" b="b"/>
            <a:pathLst>
              <a:path w="205104" h="335914">
                <a:moveTo>
                  <a:pt x="72410" y="217804"/>
                </a:moveTo>
                <a:lnTo>
                  <a:pt x="65126" y="218327"/>
                </a:lnTo>
                <a:lnTo>
                  <a:pt x="58569" y="221543"/>
                </a:lnTo>
                <a:lnTo>
                  <a:pt x="53576" y="227227"/>
                </a:lnTo>
                <a:lnTo>
                  <a:pt x="51180" y="234402"/>
                </a:lnTo>
                <a:lnTo>
                  <a:pt x="51703" y="241686"/>
                </a:lnTo>
                <a:lnTo>
                  <a:pt x="54919" y="248243"/>
                </a:lnTo>
                <a:lnTo>
                  <a:pt x="60601" y="253235"/>
                </a:lnTo>
                <a:lnTo>
                  <a:pt x="203648" y="335436"/>
                </a:lnTo>
                <a:lnTo>
                  <a:pt x="203809" y="312132"/>
                </a:lnTo>
                <a:lnTo>
                  <a:pt x="168304" y="312132"/>
                </a:lnTo>
                <a:lnTo>
                  <a:pt x="133221" y="251022"/>
                </a:lnTo>
                <a:lnTo>
                  <a:pt x="79585" y="220201"/>
                </a:lnTo>
                <a:lnTo>
                  <a:pt x="72410" y="217804"/>
                </a:lnTo>
                <a:close/>
              </a:path>
              <a:path w="205104" h="335914">
                <a:moveTo>
                  <a:pt x="133221" y="251022"/>
                </a:moveTo>
                <a:lnTo>
                  <a:pt x="168304" y="312132"/>
                </a:lnTo>
                <a:lnTo>
                  <a:pt x="185055" y="302516"/>
                </a:lnTo>
                <a:lnTo>
                  <a:pt x="165775" y="302516"/>
                </a:lnTo>
                <a:lnTo>
                  <a:pt x="166001" y="269860"/>
                </a:lnTo>
                <a:lnTo>
                  <a:pt x="133221" y="251022"/>
                </a:lnTo>
                <a:close/>
              </a:path>
              <a:path w="205104" h="335914">
                <a:moveTo>
                  <a:pt x="185873" y="151276"/>
                </a:moveTo>
                <a:lnTo>
                  <a:pt x="166263" y="232053"/>
                </a:lnTo>
                <a:lnTo>
                  <a:pt x="201347" y="293164"/>
                </a:lnTo>
                <a:lnTo>
                  <a:pt x="168304" y="312132"/>
                </a:lnTo>
                <a:lnTo>
                  <a:pt x="203809" y="312132"/>
                </a:lnTo>
                <a:lnTo>
                  <a:pt x="204790" y="170458"/>
                </a:lnTo>
                <a:lnTo>
                  <a:pt x="203344" y="163032"/>
                </a:lnTo>
                <a:lnTo>
                  <a:pt x="199304" y="156949"/>
                </a:lnTo>
                <a:lnTo>
                  <a:pt x="193277" y="152824"/>
                </a:lnTo>
                <a:lnTo>
                  <a:pt x="185873" y="151276"/>
                </a:lnTo>
                <a:close/>
              </a:path>
              <a:path w="205104" h="335914">
                <a:moveTo>
                  <a:pt x="166001" y="269860"/>
                </a:moveTo>
                <a:lnTo>
                  <a:pt x="165775" y="302516"/>
                </a:lnTo>
                <a:lnTo>
                  <a:pt x="194316" y="286131"/>
                </a:lnTo>
                <a:lnTo>
                  <a:pt x="166001" y="269860"/>
                </a:lnTo>
                <a:close/>
              </a:path>
              <a:path w="205104" h="335914">
                <a:moveTo>
                  <a:pt x="166263" y="232053"/>
                </a:moveTo>
                <a:lnTo>
                  <a:pt x="166001" y="269860"/>
                </a:lnTo>
                <a:lnTo>
                  <a:pt x="194316" y="286131"/>
                </a:lnTo>
                <a:lnTo>
                  <a:pt x="165775" y="302516"/>
                </a:lnTo>
                <a:lnTo>
                  <a:pt x="185055" y="302516"/>
                </a:lnTo>
                <a:lnTo>
                  <a:pt x="201347" y="293164"/>
                </a:lnTo>
                <a:lnTo>
                  <a:pt x="166263" y="232053"/>
                </a:lnTo>
                <a:close/>
              </a:path>
              <a:path w="205104" h="335914">
                <a:moveTo>
                  <a:pt x="33041" y="0"/>
                </a:moveTo>
                <a:lnTo>
                  <a:pt x="0" y="18968"/>
                </a:lnTo>
                <a:lnTo>
                  <a:pt x="133221" y="251022"/>
                </a:lnTo>
                <a:lnTo>
                  <a:pt x="166001" y="269860"/>
                </a:lnTo>
                <a:lnTo>
                  <a:pt x="166263" y="232053"/>
                </a:lnTo>
                <a:lnTo>
                  <a:pt x="33041" y="0"/>
                </a:lnTo>
                <a:close/>
              </a:path>
            </a:pathLst>
          </a:custGeom>
          <a:solidFill>
            <a:srgbClr val="9437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3023" y="568451"/>
            <a:ext cx="452882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LORE </a:t>
            </a:r>
            <a:r>
              <a:rPr dirty="0" spc="-15"/>
              <a:t>Pseudo </a:t>
            </a:r>
            <a:r>
              <a:rPr dirty="0"/>
              <a:t>-</a:t>
            </a:r>
            <a:r>
              <a:rPr dirty="0" spc="-20"/>
              <a:t> </a:t>
            </a:r>
            <a:r>
              <a:rPr dirty="0"/>
              <a:t>Code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33288" y="1742947"/>
            <a:ext cx="1670685" cy="8362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 indent="10795">
              <a:lnSpc>
                <a:spcPct val="110800"/>
              </a:lnSpc>
              <a:spcBef>
                <a:spcPts val="100"/>
              </a:spcBef>
            </a:pPr>
            <a:r>
              <a:rPr dirty="0" sz="2400" spc="-5">
                <a:latin typeface="Courier New"/>
                <a:cs typeface="Courier New"/>
              </a:rPr>
              <a:t>fitness</a:t>
            </a:r>
            <a:r>
              <a:rPr dirty="0" baseline="-17361" sz="2400">
                <a:latin typeface="Courier New"/>
                <a:cs typeface="Courier New"/>
              </a:rPr>
              <a:t>=</a:t>
            </a:r>
            <a:r>
              <a:rPr dirty="0" sz="2400">
                <a:latin typeface="Courier New"/>
                <a:cs typeface="Courier New"/>
              </a:rPr>
              <a:t>,  </a:t>
            </a:r>
            <a:r>
              <a:rPr dirty="0" sz="2400" spc="-15">
                <a:latin typeface="Courier New"/>
                <a:cs typeface="Courier New"/>
              </a:rPr>
              <a:t>fitness</a:t>
            </a:r>
            <a:r>
              <a:rPr dirty="0" baseline="-17361" sz="2400" spc="-22">
                <a:latin typeface="Courier New"/>
                <a:cs typeface="Courier New"/>
              </a:rPr>
              <a:t>≠</a:t>
            </a:r>
            <a:r>
              <a:rPr dirty="0" sz="2400" spc="-15">
                <a:latin typeface="Courier New"/>
                <a:cs typeface="Courier New"/>
              </a:rPr>
              <a:t>,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12909" y="1742947"/>
            <a:ext cx="778510" cy="8362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2225">
              <a:lnSpc>
                <a:spcPct val="110800"/>
              </a:lnSpc>
              <a:spcBef>
                <a:spcPts val="100"/>
              </a:spcBef>
            </a:pPr>
            <a:r>
              <a:rPr dirty="0" sz="2400" spc="-5">
                <a:latin typeface="Courier New"/>
                <a:cs typeface="Courier New"/>
              </a:rPr>
              <a:t>N/2)  N/2)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10556" y="2593340"/>
            <a:ext cx="12738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928369" algn="l"/>
              </a:tabLst>
            </a:pPr>
            <a:r>
              <a:rPr dirty="0" sz="2400" spc="-5">
                <a:latin typeface="Courier New"/>
                <a:cs typeface="Courier New"/>
              </a:rPr>
              <a:t>Z</a:t>
            </a:r>
            <a:r>
              <a:rPr dirty="0" baseline="-17361" sz="2400" spc="-7">
                <a:latin typeface="Courier New"/>
                <a:cs typeface="Courier New"/>
              </a:rPr>
              <a:t>=</a:t>
            </a:r>
            <a:r>
              <a:rPr dirty="0" baseline="-17361" sz="2400" spc="712">
                <a:latin typeface="Courier New"/>
                <a:cs typeface="Courier New"/>
              </a:rPr>
              <a:t> </a:t>
            </a:r>
            <a:r>
              <a:rPr dirty="0" sz="2400">
                <a:latin typeface="Cambria Math"/>
                <a:cs typeface="Cambria Math"/>
              </a:rPr>
              <a:t>∪	</a:t>
            </a:r>
            <a:r>
              <a:rPr dirty="0" sz="2400" spc="-45">
                <a:latin typeface="Courier New"/>
                <a:cs typeface="Courier New"/>
              </a:rPr>
              <a:t>Z</a:t>
            </a:r>
            <a:r>
              <a:rPr dirty="0" baseline="-17361" sz="2400" spc="-67">
                <a:latin typeface="Courier New"/>
                <a:cs typeface="Courier New"/>
              </a:rPr>
              <a:t>≠</a:t>
            </a:r>
            <a:endParaRPr baseline="-17361" sz="2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8665" y="3001771"/>
            <a:ext cx="33121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4472C4"/>
                </a:solidFill>
                <a:latin typeface="Courier New"/>
                <a:cs typeface="Courier New"/>
              </a:rPr>
              <a:t>buildTree</a:t>
            </a:r>
            <a:r>
              <a:rPr dirty="0" sz="2400" spc="-5">
                <a:latin typeface="Courier New"/>
                <a:cs typeface="Courier New"/>
              </a:rPr>
              <a:t>(Z,</a:t>
            </a:r>
            <a:r>
              <a:rPr dirty="0" sz="2400" spc="-100">
                <a:latin typeface="Courier New"/>
                <a:cs typeface="Courier New"/>
              </a:rPr>
              <a:t> </a:t>
            </a:r>
            <a:r>
              <a:rPr dirty="0" sz="2400" spc="-5">
                <a:latin typeface="Courier New"/>
                <a:cs typeface="Courier New"/>
              </a:rPr>
              <a:t>b(Z))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83535" y="1742947"/>
            <a:ext cx="4529455" cy="246126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34620">
              <a:lnSpc>
                <a:spcPct val="100000"/>
              </a:lnSpc>
              <a:spcBef>
                <a:spcPts val="409"/>
              </a:spcBef>
            </a:pPr>
            <a:r>
              <a:rPr dirty="0" sz="2400">
                <a:latin typeface="Courier New"/>
                <a:cs typeface="Courier New"/>
              </a:rPr>
              <a:t>=</a:t>
            </a:r>
            <a:r>
              <a:rPr dirty="0" sz="2400" spc="-110">
                <a:latin typeface="Courier New"/>
                <a:cs typeface="Courier New"/>
              </a:rPr>
              <a:t> </a:t>
            </a:r>
            <a:r>
              <a:rPr dirty="0" sz="2400" spc="-5">
                <a:solidFill>
                  <a:srgbClr val="4472C4"/>
                </a:solidFill>
                <a:latin typeface="Courier New"/>
                <a:cs typeface="Courier New"/>
              </a:rPr>
              <a:t>geneticNeighborhood</a:t>
            </a:r>
            <a:r>
              <a:rPr dirty="0" sz="2400" spc="-5">
                <a:latin typeface="Courier New"/>
                <a:cs typeface="Courier New"/>
              </a:rPr>
              <a:t>(x,</a:t>
            </a:r>
            <a:endParaRPr sz="2400">
              <a:latin typeface="Courier New"/>
              <a:cs typeface="Courier New"/>
            </a:endParaRPr>
          </a:p>
          <a:p>
            <a:pPr marL="123825">
              <a:lnSpc>
                <a:spcPct val="100000"/>
              </a:lnSpc>
              <a:spcBef>
                <a:spcPts val="315"/>
              </a:spcBef>
            </a:pPr>
            <a:r>
              <a:rPr dirty="0" sz="2400">
                <a:latin typeface="Courier New"/>
                <a:cs typeface="Courier New"/>
              </a:rPr>
              <a:t>=</a:t>
            </a:r>
            <a:r>
              <a:rPr dirty="0" sz="2400" spc="-110">
                <a:latin typeface="Courier New"/>
                <a:cs typeface="Courier New"/>
              </a:rPr>
              <a:t> </a:t>
            </a:r>
            <a:r>
              <a:rPr dirty="0" sz="2400" spc="-5">
                <a:solidFill>
                  <a:srgbClr val="4472C4"/>
                </a:solidFill>
                <a:latin typeface="Courier New"/>
                <a:cs typeface="Courier New"/>
              </a:rPr>
              <a:t>geneticNeighborhood</a:t>
            </a:r>
            <a:r>
              <a:rPr dirty="0" sz="2400" spc="-5">
                <a:latin typeface="Courier New"/>
                <a:cs typeface="Courier New"/>
              </a:rPr>
              <a:t>(x,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2400">
                <a:latin typeface="Courier New"/>
                <a:cs typeface="Courier New"/>
              </a:rPr>
              <a:t>=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2400">
                <a:latin typeface="Courier New"/>
                <a:cs typeface="Courier New"/>
              </a:rPr>
              <a:t>=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2400">
                <a:latin typeface="Courier New"/>
                <a:cs typeface="Courier New"/>
              </a:rPr>
              <a:t>=</a:t>
            </a:r>
            <a:endParaRPr sz="2400">
              <a:latin typeface="Courier New"/>
              <a:cs typeface="Courier New"/>
            </a:endParaRPr>
          </a:p>
          <a:p>
            <a:pPr marL="45720">
              <a:lnSpc>
                <a:spcPct val="100000"/>
              </a:lnSpc>
              <a:spcBef>
                <a:spcPts val="310"/>
              </a:spcBef>
            </a:pPr>
            <a:r>
              <a:rPr dirty="0" sz="2400">
                <a:latin typeface="Courier New"/>
                <a:cs typeface="Courier New"/>
              </a:rPr>
              <a:t>=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82003" y="3812540"/>
            <a:ext cx="44069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4472C4"/>
                </a:solidFill>
                <a:latin typeface="Courier New"/>
                <a:cs typeface="Courier New"/>
              </a:rPr>
              <a:t>extractCounterfactual</a:t>
            </a:r>
            <a:r>
              <a:rPr dirty="0" sz="2400" spc="-5">
                <a:latin typeface="Courier New"/>
                <a:cs typeface="Courier New"/>
              </a:rPr>
              <a:t>(c,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48656" y="3367532"/>
            <a:ext cx="5137150" cy="836294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2400" spc="-5">
                <a:latin typeface="Courier New"/>
                <a:cs typeface="Courier New"/>
              </a:rPr>
              <a:t>(p -&gt; y) </a:t>
            </a:r>
            <a:r>
              <a:rPr dirty="0" sz="2400">
                <a:latin typeface="Courier New"/>
                <a:cs typeface="Courier New"/>
              </a:rPr>
              <a:t>= </a:t>
            </a:r>
            <a:r>
              <a:rPr dirty="0" sz="2400" spc="-5">
                <a:solidFill>
                  <a:srgbClr val="4472C4"/>
                </a:solidFill>
                <a:latin typeface="Courier New"/>
                <a:cs typeface="Courier New"/>
              </a:rPr>
              <a:t>extractRule</a:t>
            </a:r>
            <a:r>
              <a:rPr dirty="0" sz="2400" spc="-5">
                <a:latin typeface="Courier New"/>
                <a:cs typeface="Courier New"/>
              </a:rPr>
              <a:t>(c,</a:t>
            </a:r>
            <a:r>
              <a:rPr dirty="0" sz="2400" spc="-114">
                <a:latin typeface="Courier New"/>
                <a:cs typeface="Courier New"/>
              </a:rPr>
              <a:t> </a:t>
            </a:r>
            <a:r>
              <a:rPr dirty="0" sz="2400" spc="-5">
                <a:latin typeface="Courier New"/>
                <a:cs typeface="Courier New"/>
              </a:rPr>
              <a:t>x)</a:t>
            </a:r>
            <a:endParaRPr sz="2400">
              <a:latin typeface="Courier New"/>
              <a:cs typeface="Courier New"/>
            </a:endParaRPr>
          </a:p>
          <a:p>
            <a:pPr marL="4609465">
              <a:lnSpc>
                <a:spcPct val="100000"/>
              </a:lnSpc>
              <a:spcBef>
                <a:spcPts val="310"/>
              </a:spcBef>
            </a:pPr>
            <a:r>
              <a:rPr dirty="0" sz="2400" spc="-5">
                <a:latin typeface="Courier New"/>
                <a:cs typeface="Courier New"/>
              </a:rPr>
              <a:t>r,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93691" y="3812540"/>
            <a:ext cx="3911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Courier New"/>
                <a:cs typeface="Courier New"/>
              </a:rPr>
              <a:t>x)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215" y="1331468"/>
            <a:ext cx="4862830" cy="3281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 marR="43180">
              <a:lnSpc>
                <a:spcPct val="111700"/>
              </a:lnSpc>
              <a:spcBef>
                <a:spcPts val="100"/>
              </a:spcBef>
              <a:tabLst>
                <a:tab pos="977265" algn="l"/>
              </a:tabLst>
            </a:pPr>
            <a:r>
              <a:rPr dirty="0" sz="2400" spc="-5">
                <a:solidFill>
                  <a:srgbClr val="7F7F7F"/>
                </a:solidFill>
                <a:latin typeface="Courier New"/>
                <a:cs typeface="Courier New"/>
              </a:rPr>
              <a:t>01	</a:t>
            </a:r>
            <a:r>
              <a:rPr dirty="0" sz="2400">
                <a:latin typeface="Courier New"/>
                <a:cs typeface="Courier New"/>
              </a:rPr>
              <a:t>x </a:t>
            </a:r>
            <a:r>
              <a:rPr dirty="0" sz="2400" spc="-5">
                <a:latin typeface="Courier New"/>
                <a:cs typeface="Courier New"/>
              </a:rPr>
              <a:t>instance to</a:t>
            </a:r>
            <a:r>
              <a:rPr dirty="0" sz="2400" spc="-114">
                <a:latin typeface="Courier New"/>
                <a:cs typeface="Courier New"/>
              </a:rPr>
              <a:t> </a:t>
            </a:r>
            <a:r>
              <a:rPr dirty="0" sz="2400" spc="-5">
                <a:latin typeface="Courier New"/>
                <a:cs typeface="Courier New"/>
              </a:rPr>
              <a:t>explain </a:t>
            </a:r>
            <a:r>
              <a:rPr dirty="0" sz="2400" spc="-5">
                <a:solidFill>
                  <a:srgbClr val="7F7F7F"/>
                </a:solidFill>
                <a:latin typeface="Courier New"/>
                <a:cs typeface="Courier New"/>
              </a:rPr>
              <a:t> 02	</a:t>
            </a:r>
            <a:r>
              <a:rPr dirty="0" sz="2400" spc="-5">
                <a:latin typeface="Courier New"/>
                <a:cs typeface="Courier New"/>
              </a:rPr>
              <a:t>Z</a:t>
            </a:r>
            <a:r>
              <a:rPr dirty="0" baseline="-17361" sz="2400" spc="-7">
                <a:latin typeface="Courier New"/>
                <a:cs typeface="Courier New"/>
              </a:rPr>
              <a:t>=</a:t>
            </a:r>
            <a:endParaRPr baseline="-17361" sz="2400">
              <a:latin typeface="Courier New"/>
              <a:cs typeface="Courier New"/>
            </a:endParaRPr>
          </a:p>
          <a:p>
            <a:pPr marL="977900" indent="-914400">
              <a:lnSpc>
                <a:spcPct val="100000"/>
              </a:lnSpc>
              <a:spcBef>
                <a:spcPts val="310"/>
              </a:spcBef>
              <a:buClr>
                <a:srgbClr val="7F7F7F"/>
              </a:buClr>
              <a:buAutoNum type="arabicPeriod" startAt="3"/>
              <a:tabLst>
                <a:tab pos="977265" algn="l"/>
                <a:tab pos="977900" algn="l"/>
              </a:tabLst>
            </a:pPr>
            <a:r>
              <a:rPr dirty="0" sz="2400" spc="-45">
                <a:latin typeface="Courier New"/>
                <a:cs typeface="Courier New"/>
              </a:rPr>
              <a:t>Z</a:t>
            </a:r>
            <a:r>
              <a:rPr dirty="0" baseline="-17361" sz="2400" spc="-67">
                <a:latin typeface="Courier New"/>
                <a:cs typeface="Courier New"/>
              </a:rPr>
              <a:t>≠</a:t>
            </a:r>
            <a:endParaRPr baseline="-17361" sz="2400">
              <a:latin typeface="Courier New"/>
              <a:cs typeface="Courier New"/>
            </a:endParaRPr>
          </a:p>
          <a:p>
            <a:pPr marL="977900" indent="-914400">
              <a:lnSpc>
                <a:spcPct val="100000"/>
              </a:lnSpc>
              <a:spcBef>
                <a:spcPts val="310"/>
              </a:spcBef>
              <a:buClr>
                <a:srgbClr val="7F7F7F"/>
              </a:buClr>
              <a:buAutoNum type="arabicPeriod" startAt="3"/>
              <a:tabLst>
                <a:tab pos="977265" algn="l"/>
                <a:tab pos="977900" algn="l"/>
              </a:tabLst>
            </a:pPr>
            <a:r>
              <a:rPr dirty="0" sz="2400">
                <a:latin typeface="Courier New"/>
                <a:cs typeface="Courier New"/>
              </a:rPr>
              <a:t>Z</a:t>
            </a:r>
            <a:endParaRPr sz="2400">
              <a:latin typeface="Courier New"/>
              <a:cs typeface="Courier New"/>
            </a:endParaRPr>
          </a:p>
          <a:p>
            <a:pPr marL="977900" indent="-914400">
              <a:lnSpc>
                <a:spcPct val="100000"/>
              </a:lnSpc>
              <a:spcBef>
                <a:spcPts val="340"/>
              </a:spcBef>
              <a:buClr>
                <a:srgbClr val="7F7F7F"/>
              </a:buClr>
              <a:buAutoNum type="arabicPeriod" startAt="3"/>
              <a:tabLst>
                <a:tab pos="977265" algn="l"/>
                <a:tab pos="977900" algn="l"/>
              </a:tabLst>
            </a:pPr>
            <a:r>
              <a:rPr dirty="0" sz="2400">
                <a:latin typeface="Courier New"/>
                <a:cs typeface="Courier New"/>
              </a:rPr>
              <a:t>c</a:t>
            </a:r>
            <a:endParaRPr sz="2400">
              <a:latin typeface="Courier New"/>
              <a:cs typeface="Courier New"/>
            </a:endParaRPr>
          </a:p>
          <a:p>
            <a:pPr marL="977900" indent="-914400">
              <a:lnSpc>
                <a:spcPct val="100000"/>
              </a:lnSpc>
              <a:spcBef>
                <a:spcPts val="310"/>
              </a:spcBef>
              <a:buClr>
                <a:srgbClr val="7F7F7F"/>
              </a:buClr>
              <a:buAutoNum type="arabicPeriod" startAt="3"/>
              <a:tabLst>
                <a:tab pos="977265" algn="l"/>
                <a:tab pos="977900" algn="l"/>
              </a:tabLst>
            </a:pPr>
            <a:r>
              <a:rPr dirty="0" sz="2400">
                <a:latin typeface="Courier New"/>
                <a:cs typeface="Courier New"/>
              </a:rPr>
              <a:t>r</a:t>
            </a:r>
            <a:endParaRPr sz="2400">
              <a:latin typeface="Courier New"/>
              <a:cs typeface="Courier New"/>
            </a:endParaRPr>
          </a:p>
          <a:p>
            <a:pPr marL="977900" indent="-914400">
              <a:lnSpc>
                <a:spcPct val="100000"/>
              </a:lnSpc>
              <a:spcBef>
                <a:spcPts val="310"/>
              </a:spcBef>
              <a:buClr>
                <a:srgbClr val="7F7F7F"/>
              </a:buClr>
              <a:buFont typeface="Courier New"/>
              <a:buAutoNum type="arabicPeriod" startAt="3"/>
              <a:tabLst>
                <a:tab pos="977265" algn="l"/>
                <a:tab pos="977900" algn="l"/>
              </a:tabLst>
            </a:pPr>
            <a:r>
              <a:rPr dirty="0" sz="2400">
                <a:latin typeface="Cambria"/>
                <a:cs typeface="Cambria"/>
              </a:rPr>
              <a:t>ϕ</a:t>
            </a:r>
            <a:endParaRPr sz="2400">
              <a:latin typeface="Cambria"/>
              <a:cs typeface="Cambria"/>
            </a:endParaRPr>
          </a:p>
          <a:p>
            <a:pPr marL="977900" indent="-914400">
              <a:lnSpc>
                <a:spcPct val="100000"/>
              </a:lnSpc>
              <a:spcBef>
                <a:spcPts val="340"/>
              </a:spcBef>
              <a:buClr>
                <a:srgbClr val="7F7F7F"/>
              </a:buClr>
              <a:buFont typeface="Courier New"/>
              <a:buAutoNum type="arabicPeriod" startAt="3"/>
              <a:tabLst>
                <a:tab pos="977265" algn="l"/>
                <a:tab pos="977900" algn="l"/>
              </a:tabLst>
            </a:pPr>
            <a:r>
              <a:rPr dirty="0" sz="2400" spc="-5" b="1">
                <a:latin typeface="Courier New"/>
                <a:cs typeface="Courier New"/>
              </a:rPr>
              <a:t>return </a:t>
            </a:r>
            <a:r>
              <a:rPr dirty="0" sz="2400">
                <a:latin typeface="Courier New"/>
                <a:cs typeface="Courier New"/>
              </a:rPr>
              <a:t>e = </a:t>
            </a:r>
            <a:r>
              <a:rPr dirty="0" sz="2400" spc="-5">
                <a:latin typeface="Courier New"/>
                <a:cs typeface="Courier New"/>
              </a:rPr>
              <a:t>&lt;r,</a:t>
            </a:r>
            <a:r>
              <a:rPr dirty="0" sz="2400" spc="-80">
                <a:latin typeface="Courier New"/>
                <a:cs typeface="Courier New"/>
              </a:rPr>
              <a:t> </a:t>
            </a:r>
            <a:r>
              <a:rPr dirty="0" sz="2400">
                <a:latin typeface="Cambria"/>
                <a:cs typeface="Cambria"/>
              </a:rPr>
              <a:t>ϕ</a:t>
            </a:r>
            <a:r>
              <a:rPr dirty="0" sz="2400">
                <a:latin typeface="Courier New"/>
                <a:cs typeface="Courier New"/>
              </a:rPr>
              <a:t>&gt;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985250" y="1549400"/>
            <a:ext cx="2914650" cy="679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966200" y="82550"/>
            <a:ext cx="3155948" cy="113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16131" y="2332433"/>
            <a:ext cx="3321050" cy="2927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185832" y="5436108"/>
            <a:ext cx="4906645" cy="1153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95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r = </a:t>
            </a:r>
            <a:r>
              <a:rPr dirty="0" sz="2000" spc="-10">
                <a:latin typeface="Calibri"/>
                <a:cs typeface="Calibri"/>
              </a:rPr>
              <a:t>{age </a:t>
            </a:r>
            <a:r>
              <a:rPr dirty="0" sz="2000">
                <a:latin typeface="Calibri"/>
                <a:cs typeface="Calibri"/>
              </a:rPr>
              <a:t>≤ </a:t>
            </a:r>
            <a:r>
              <a:rPr dirty="0" sz="2000" spc="-5">
                <a:latin typeface="Calibri"/>
                <a:cs typeface="Calibri"/>
              </a:rPr>
              <a:t>25, job </a:t>
            </a:r>
            <a:r>
              <a:rPr dirty="0" sz="2000">
                <a:latin typeface="Calibri"/>
                <a:cs typeface="Calibri"/>
              </a:rPr>
              <a:t>= clerk, </a:t>
            </a:r>
            <a:r>
              <a:rPr dirty="0" sz="2000" spc="-10">
                <a:latin typeface="Calibri"/>
                <a:cs typeface="Calibri"/>
              </a:rPr>
              <a:t>income </a:t>
            </a:r>
            <a:r>
              <a:rPr dirty="0" sz="2000">
                <a:latin typeface="Calibri"/>
                <a:cs typeface="Calibri"/>
              </a:rPr>
              <a:t>≤ </a:t>
            </a:r>
            <a:r>
              <a:rPr dirty="0" sz="2000" spc="-5">
                <a:latin typeface="Calibri"/>
                <a:cs typeface="Calibri"/>
              </a:rPr>
              <a:t>900} </a:t>
            </a:r>
            <a:r>
              <a:rPr dirty="0" sz="2000">
                <a:latin typeface="Calibri"/>
                <a:cs typeface="Calibri"/>
              </a:rPr>
              <a:t>-&gt;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deny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dirty="0" sz="2000">
                <a:latin typeface="Calibri"/>
                <a:cs typeface="Calibri"/>
              </a:rPr>
              <a:t>Φ = </a:t>
            </a:r>
            <a:r>
              <a:rPr dirty="0" sz="2000" spc="-5">
                <a:latin typeface="Calibri"/>
                <a:cs typeface="Calibri"/>
              </a:rPr>
              <a:t>{({income </a:t>
            </a:r>
            <a:r>
              <a:rPr dirty="0" sz="2000">
                <a:latin typeface="Calibri"/>
                <a:cs typeface="Calibri"/>
              </a:rPr>
              <a:t>&gt; </a:t>
            </a:r>
            <a:r>
              <a:rPr dirty="0" sz="2000" spc="-5">
                <a:latin typeface="Calibri"/>
                <a:cs typeface="Calibri"/>
              </a:rPr>
              <a:t>900} </a:t>
            </a:r>
            <a:r>
              <a:rPr dirty="0" sz="2000">
                <a:latin typeface="Calibri"/>
                <a:cs typeface="Calibri"/>
              </a:rPr>
              <a:t>-&gt;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grant),</a:t>
            </a:r>
            <a:endParaRPr sz="2000">
              <a:latin typeface="Calibri"/>
              <a:cs typeface="Calibri"/>
            </a:endParaRPr>
          </a:p>
          <a:p>
            <a:pPr marL="52705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({</a:t>
            </a:r>
            <a:r>
              <a:rPr dirty="0" sz="2000" spc="-5">
                <a:solidFill>
                  <a:srgbClr val="7F7F7F"/>
                </a:solidFill>
                <a:latin typeface="Calibri"/>
                <a:cs typeface="Calibri"/>
              </a:rPr>
              <a:t>17 </a:t>
            </a:r>
            <a:r>
              <a:rPr dirty="0" sz="2000">
                <a:solidFill>
                  <a:srgbClr val="7F7F7F"/>
                </a:solidFill>
                <a:latin typeface="Calibri"/>
                <a:cs typeface="Calibri"/>
              </a:rPr>
              <a:t>≤ </a:t>
            </a:r>
            <a:r>
              <a:rPr dirty="0" sz="2000" spc="-10">
                <a:solidFill>
                  <a:srgbClr val="7F7F7F"/>
                </a:solidFill>
                <a:latin typeface="Calibri"/>
                <a:cs typeface="Calibri"/>
              </a:rPr>
              <a:t>age </a:t>
            </a:r>
            <a:r>
              <a:rPr dirty="0" sz="2000">
                <a:solidFill>
                  <a:srgbClr val="7F7F7F"/>
                </a:solidFill>
                <a:latin typeface="Calibri"/>
                <a:cs typeface="Calibri"/>
              </a:rPr>
              <a:t>&lt; </a:t>
            </a:r>
            <a:r>
              <a:rPr dirty="0" sz="2000" spc="-5">
                <a:solidFill>
                  <a:srgbClr val="7F7F7F"/>
                </a:solidFill>
                <a:latin typeface="Calibri"/>
                <a:cs typeface="Calibri"/>
              </a:rPr>
              <a:t>25, </a:t>
            </a:r>
            <a:r>
              <a:rPr dirty="0" sz="2000" spc="-5">
                <a:latin typeface="Calibri"/>
                <a:cs typeface="Calibri"/>
              </a:rPr>
              <a:t>job </a:t>
            </a:r>
            <a:r>
              <a:rPr dirty="0" sz="2000">
                <a:latin typeface="Calibri"/>
                <a:cs typeface="Calibri"/>
              </a:rPr>
              <a:t>= </a:t>
            </a:r>
            <a:r>
              <a:rPr dirty="0" sz="2000" spc="-5">
                <a:latin typeface="Calibri"/>
                <a:cs typeface="Calibri"/>
              </a:rPr>
              <a:t>other} </a:t>
            </a:r>
            <a:r>
              <a:rPr dirty="0" sz="2000">
                <a:latin typeface="Calibri"/>
                <a:cs typeface="Calibri"/>
              </a:rPr>
              <a:t>-&gt;</a:t>
            </a:r>
            <a:r>
              <a:rPr dirty="0" sz="2000" spc="-10">
                <a:latin typeface="Calibri"/>
                <a:cs typeface="Calibri"/>
              </a:rPr>
              <a:t> grant)}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2086" y="4830047"/>
            <a:ext cx="4761700" cy="17978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770880" y="5080963"/>
            <a:ext cx="791210" cy="402590"/>
          </a:xfrm>
          <a:custGeom>
            <a:avLst/>
            <a:gdLst/>
            <a:ahLst/>
            <a:cxnLst/>
            <a:rect l="l" t="t" r="r" b="b"/>
            <a:pathLst>
              <a:path w="791210" h="402589">
                <a:moveTo>
                  <a:pt x="105327" y="244363"/>
                </a:moveTo>
                <a:lnTo>
                  <a:pt x="98540" y="247057"/>
                </a:lnTo>
                <a:lnTo>
                  <a:pt x="93118" y="252333"/>
                </a:lnTo>
                <a:lnTo>
                  <a:pt x="0" y="388524"/>
                </a:lnTo>
                <a:lnTo>
                  <a:pt x="164386" y="402544"/>
                </a:lnTo>
                <a:lnTo>
                  <a:pt x="171901" y="401682"/>
                </a:lnTo>
                <a:lnTo>
                  <a:pt x="178281" y="398129"/>
                </a:lnTo>
                <a:lnTo>
                  <a:pt x="182863" y="392443"/>
                </a:lnTo>
                <a:lnTo>
                  <a:pt x="183715" y="389530"/>
                </a:lnTo>
                <a:lnTo>
                  <a:pt x="42322" y="389530"/>
                </a:lnTo>
                <a:lnTo>
                  <a:pt x="25991" y="355108"/>
                </a:lnTo>
                <a:lnTo>
                  <a:pt x="89654" y="324904"/>
                </a:lnTo>
                <a:lnTo>
                  <a:pt x="124570" y="273837"/>
                </a:lnTo>
                <a:lnTo>
                  <a:pt x="127519" y="266871"/>
                </a:lnTo>
                <a:lnTo>
                  <a:pt x="127566" y="259568"/>
                </a:lnTo>
                <a:lnTo>
                  <a:pt x="124872" y="252781"/>
                </a:lnTo>
                <a:lnTo>
                  <a:pt x="119597" y="247360"/>
                </a:lnTo>
                <a:lnTo>
                  <a:pt x="112630" y="244410"/>
                </a:lnTo>
                <a:lnTo>
                  <a:pt x="105327" y="244363"/>
                </a:lnTo>
                <a:close/>
              </a:path>
              <a:path w="791210" h="402589">
                <a:moveTo>
                  <a:pt x="89654" y="324904"/>
                </a:moveTo>
                <a:lnTo>
                  <a:pt x="25991" y="355108"/>
                </a:lnTo>
                <a:lnTo>
                  <a:pt x="42322" y="389530"/>
                </a:lnTo>
                <a:lnTo>
                  <a:pt x="55937" y="383071"/>
                </a:lnTo>
                <a:lnTo>
                  <a:pt x="49883" y="383071"/>
                </a:lnTo>
                <a:lnTo>
                  <a:pt x="35775" y="353338"/>
                </a:lnTo>
                <a:lnTo>
                  <a:pt x="70212" y="353338"/>
                </a:lnTo>
                <a:lnTo>
                  <a:pt x="89654" y="324904"/>
                </a:lnTo>
                <a:close/>
              </a:path>
              <a:path w="791210" h="402589">
                <a:moveTo>
                  <a:pt x="105985" y="359325"/>
                </a:moveTo>
                <a:lnTo>
                  <a:pt x="42322" y="389530"/>
                </a:lnTo>
                <a:lnTo>
                  <a:pt x="183715" y="389530"/>
                </a:lnTo>
                <a:lnTo>
                  <a:pt x="184985" y="385182"/>
                </a:lnTo>
                <a:lnTo>
                  <a:pt x="184124" y="377666"/>
                </a:lnTo>
                <a:lnTo>
                  <a:pt x="180570" y="371286"/>
                </a:lnTo>
                <a:lnTo>
                  <a:pt x="174884" y="366704"/>
                </a:lnTo>
                <a:lnTo>
                  <a:pt x="167623" y="364582"/>
                </a:lnTo>
                <a:lnTo>
                  <a:pt x="105985" y="359325"/>
                </a:lnTo>
                <a:close/>
              </a:path>
              <a:path w="791210" h="402589">
                <a:moveTo>
                  <a:pt x="35775" y="353338"/>
                </a:moveTo>
                <a:lnTo>
                  <a:pt x="49883" y="383071"/>
                </a:lnTo>
                <a:lnTo>
                  <a:pt x="68315" y="356113"/>
                </a:lnTo>
                <a:lnTo>
                  <a:pt x="35775" y="353338"/>
                </a:lnTo>
                <a:close/>
              </a:path>
              <a:path w="791210" h="402589">
                <a:moveTo>
                  <a:pt x="68315" y="356113"/>
                </a:moveTo>
                <a:lnTo>
                  <a:pt x="49883" y="383071"/>
                </a:lnTo>
                <a:lnTo>
                  <a:pt x="55937" y="383071"/>
                </a:lnTo>
                <a:lnTo>
                  <a:pt x="105985" y="359325"/>
                </a:lnTo>
                <a:lnTo>
                  <a:pt x="68315" y="356113"/>
                </a:lnTo>
                <a:close/>
              </a:path>
              <a:path w="791210" h="402589">
                <a:moveTo>
                  <a:pt x="774462" y="0"/>
                </a:moveTo>
                <a:lnTo>
                  <a:pt x="89654" y="324904"/>
                </a:lnTo>
                <a:lnTo>
                  <a:pt x="68315" y="356113"/>
                </a:lnTo>
                <a:lnTo>
                  <a:pt x="105985" y="359325"/>
                </a:lnTo>
                <a:lnTo>
                  <a:pt x="790794" y="34422"/>
                </a:lnTo>
                <a:lnTo>
                  <a:pt x="774462" y="0"/>
                </a:lnTo>
                <a:close/>
              </a:path>
              <a:path w="791210" h="402589">
                <a:moveTo>
                  <a:pt x="70212" y="353338"/>
                </a:moveTo>
                <a:lnTo>
                  <a:pt x="35775" y="353338"/>
                </a:lnTo>
                <a:lnTo>
                  <a:pt x="68315" y="356113"/>
                </a:lnTo>
                <a:lnTo>
                  <a:pt x="70212" y="353338"/>
                </a:lnTo>
                <a:close/>
              </a:path>
            </a:pathLst>
          </a:custGeom>
          <a:solidFill>
            <a:srgbClr val="5482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19094" y="5630196"/>
            <a:ext cx="325120" cy="277495"/>
          </a:xfrm>
          <a:custGeom>
            <a:avLst/>
            <a:gdLst/>
            <a:ahLst/>
            <a:cxnLst/>
            <a:rect l="l" t="t" r="r" b="b"/>
            <a:pathLst>
              <a:path w="325119" h="277495">
                <a:moveTo>
                  <a:pt x="72627" y="109060"/>
                </a:moveTo>
                <a:lnTo>
                  <a:pt x="65548" y="110856"/>
                </a:lnTo>
                <a:lnTo>
                  <a:pt x="59660" y="115176"/>
                </a:lnTo>
                <a:lnTo>
                  <a:pt x="55745" y="121649"/>
                </a:lnTo>
                <a:lnTo>
                  <a:pt x="0" y="276928"/>
                </a:lnTo>
                <a:lnTo>
                  <a:pt x="56549" y="267223"/>
                </a:lnTo>
                <a:lnTo>
                  <a:pt x="41208" y="267223"/>
                </a:lnTo>
                <a:lnTo>
                  <a:pt x="16720" y="238035"/>
                </a:lnTo>
                <a:lnTo>
                  <a:pt x="70702" y="192746"/>
                </a:lnTo>
                <a:lnTo>
                  <a:pt x="91605" y="134523"/>
                </a:lnTo>
                <a:lnTo>
                  <a:pt x="92701" y="127038"/>
                </a:lnTo>
                <a:lnTo>
                  <a:pt x="90905" y="119959"/>
                </a:lnTo>
                <a:lnTo>
                  <a:pt x="86585" y="114071"/>
                </a:lnTo>
                <a:lnTo>
                  <a:pt x="80112" y="110156"/>
                </a:lnTo>
                <a:lnTo>
                  <a:pt x="72627" y="109060"/>
                </a:lnTo>
                <a:close/>
              </a:path>
              <a:path w="325119" h="277495">
                <a:moveTo>
                  <a:pt x="70702" y="192746"/>
                </a:moveTo>
                <a:lnTo>
                  <a:pt x="16720" y="238035"/>
                </a:lnTo>
                <a:lnTo>
                  <a:pt x="41208" y="267223"/>
                </a:lnTo>
                <a:lnTo>
                  <a:pt x="50931" y="259066"/>
                </a:lnTo>
                <a:lnTo>
                  <a:pt x="46893" y="259066"/>
                </a:lnTo>
                <a:lnTo>
                  <a:pt x="25741" y="233853"/>
                </a:lnTo>
                <a:lnTo>
                  <a:pt x="57928" y="228329"/>
                </a:lnTo>
                <a:lnTo>
                  <a:pt x="70702" y="192746"/>
                </a:lnTo>
                <a:close/>
              </a:path>
              <a:path w="325119" h="277495">
                <a:moveTo>
                  <a:pt x="156160" y="211470"/>
                </a:moveTo>
                <a:lnTo>
                  <a:pt x="95190" y="221934"/>
                </a:lnTo>
                <a:lnTo>
                  <a:pt x="41208" y="267223"/>
                </a:lnTo>
                <a:lnTo>
                  <a:pt x="56549" y="267223"/>
                </a:lnTo>
                <a:lnTo>
                  <a:pt x="162604" y="249021"/>
                </a:lnTo>
                <a:lnTo>
                  <a:pt x="178158" y="227023"/>
                </a:lnTo>
                <a:lnTo>
                  <a:pt x="175428" y="219968"/>
                </a:lnTo>
                <a:lnTo>
                  <a:pt x="170380" y="214690"/>
                </a:lnTo>
                <a:lnTo>
                  <a:pt x="163721" y="211691"/>
                </a:lnTo>
                <a:lnTo>
                  <a:pt x="156160" y="211470"/>
                </a:lnTo>
                <a:close/>
              </a:path>
              <a:path w="325119" h="277495">
                <a:moveTo>
                  <a:pt x="57928" y="228329"/>
                </a:moveTo>
                <a:lnTo>
                  <a:pt x="25741" y="233853"/>
                </a:lnTo>
                <a:lnTo>
                  <a:pt x="46893" y="259066"/>
                </a:lnTo>
                <a:lnTo>
                  <a:pt x="57928" y="228329"/>
                </a:lnTo>
                <a:close/>
              </a:path>
              <a:path w="325119" h="277495">
                <a:moveTo>
                  <a:pt x="95190" y="221934"/>
                </a:moveTo>
                <a:lnTo>
                  <a:pt x="57928" y="228329"/>
                </a:lnTo>
                <a:lnTo>
                  <a:pt x="46893" y="259066"/>
                </a:lnTo>
                <a:lnTo>
                  <a:pt x="50931" y="259066"/>
                </a:lnTo>
                <a:lnTo>
                  <a:pt x="95190" y="221934"/>
                </a:lnTo>
                <a:close/>
              </a:path>
              <a:path w="325119" h="277495">
                <a:moveTo>
                  <a:pt x="300448" y="0"/>
                </a:moveTo>
                <a:lnTo>
                  <a:pt x="70702" y="192746"/>
                </a:lnTo>
                <a:lnTo>
                  <a:pt x="57928" y="228329"/>
                </a:lnTo>
                <a:lnTo>
                  <a:pt x="95190" y="221934"/>
                </a:lnTo>
                <a:lnTo>
                  <a:pt x="324934" y="29188"/>
                </a:lnTo>
                <a:lnTo>
                  <a:pt x="300448" y="0"/>
                </a:lnTo>
                <a:close/>
              </a:path>
            </a:pathLst>
          </a:custGeom>
          <a:solidFill>
            <a:srgbClr val="5482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73050" y="6170089"/>
            <a:ext cx="257175" cy="240665"/>
          </a:xfrm>
          <a:custGeom>
            <a:avLst/>
            <a:gdLst/>
            <a:ahLst/>
            <a:cxnLst/>
            <a:rect l="l" t="t" r="r" b="b"/>
            <a:pathLst>
              <a:path w="257175" h="240664">
                <a:moveTo>
                  <a:pt x="63981" y="69234"/>
                </a:moveTo>
                <a:lnTo>
                  <a:pt x="57003" y="71388"/>
                </a:lnTo>
                <a:lnTo>
                  <a:pt x="51342" y="76002"/>
                </a:lnTo>
                <a:lnTo>
                  <a:pt x="47763" y="82666"/>
                </a:lnTo>
                <a:lnTo>
                  <a:pt x="0" y="240584"/>
                </a:lnTo>
                <a:lnTo>
                  <a:pt x="52501" y="228792"/>
                </a:lnTo>
                <a:lnTo>
                  <a:pt x="40660" y="228792"/>
                </a:lnTo>
                <a:lnTo>
                  <a:pt x="14717" y="200889"/>
                </a:lnTo>
                <a:lnTo>
                  <a:pt x="66322" y="152909"/>
                </a:lnTo>
                <a:lnTo>
                  <a:pt x="84231" y="93697"/>
                </a:lnTo>
                <a:lnTo>
                  <a:pt x="84945" y="86166"/>
                </a:lnTo>
                <a:lnTo>
                  <a:pt x="82790" y="79188"/>
                </a:lnTo>
                <a:lnTo>
                  <a:pt x="78176" y="73527"/>
                </a:lnTo>
                <a:lnTo>
                  <a:pt x="71512" y="69947"/>
                </a:lnTo>
                <a:lnTo>
                  <a:pt x="63981" y="69234"/>
                </a:lnTo>
                <a:close/>
              </a:path>
              <a:path w="257175" h="240664">
                <a:moveTo>
                  <a:pt x="66322" y="152909"/>
                </a:moveTo>
                <a:lnTo>
                  <a:pt x="14717" y="200889"/>
                </a:lnTo>
                <a:lnTo>
                  <a:pt x="40660" y="228792"/>
                </a:lnTo>
                <a:lnTo>
                  <a:pt x="49733" y="220356"/>
                </a:lnTo>
                <a:lnTo>
                  <a:pt x="45922" y="220356"/>
                </a:lnTo>
                <a:lnTo>
                  <a:pt x="23513" y="196254"/>
                </a:lnTo>
                <a:lnTo>
                  <a:pt x="55377" y="189097"/>
                </a:lnTo>
                <a:lnTo>
                  <a:pt x="66322" y="152909"/>
                </a:lnTo>
                <a:close/>
              </a:path>
              <a:path w="257175" h="240664">
                <a:moveTo>
                  <a:pt x="160185" y="167091"/>
                </a:moveTo>
                <a:lnTo>
                  <a:pt x="152622" y="167255"/>
                </a:lnTo>
                <a:lnTo>
                  <a:pt x="92265" y="180812"/>
                </a:lnTo>
                <a:lnTo>
                  <a:pt x="40660" y="228792"/>
                </a:lnTo>
                <a:lnTo>
                  <a:pt x="52501" y="228792"/>
                </a:lnTo>
                <a:lnTo>
                  <a:pt x="160972" y="204429"/>
                </a:lnTo>
                <a:lnTo>
                  <a:pt x="167879" y="201343"/>
                </a:lnTo>
                <a:lnTo>
                  <a:pt x="172892" y="196033"/>
                </a:lnTo>
                <a:lnTo>
                  <a:pt x="175548" y="189230"/>
                </a:lnTo>
                <a:lnTo>
                  <a:pt x="175384" y="181667"/>
                </a:lnTo>
                <a:lnTo>
                  <a:pt x="172298" y="174760"/>
                </a:lnTo>
                <a:lnTo>
                  <a:pt x="166988" y="169747"/>
                </a:lnTo>
                <a:lnTo>
                  <a:pt x="160185" y="167091"/>
                </a:lnTo>
                <a:close/>
              </a:path>
              <a:path w="257175" h="240664">
                <a:moveTo>
                  <a:pt x="55377" y="189097"/>
                </a:moveTo>
                <a:lnTo>
                  <a:pt x="23513" y="196254"/>
                </a:lnTo>
                <a:lnTo>
                  <a:pt x="45922" y="220356"/>
                </a:lnTo>
                <a:lnTo>
                  <a:pt x="55377" y="189097"/>
                </a:lnTo>
                <a:close/>
              </a:path>
              <a:path w="257175" h="240664">
                <a:moveTo>
                  <a:pt x="92265" y="180812"/>
                </a:moveTo>
                <a:lnTo>
                  <a:pt x="55377" y="189097"/>
                </a:lnTo>
                <a:lnTo>
                  <a:pt x="45922" y="220356"/>
                </a:lnTo>
                <a:lnTo>
                  <a:pt x="49733" y="220356"/>
                </a:lnTo>
                <a:lnTo>
                  <a:pt x="92265" y="180812"/>
                </a:lnTo>
                <a:close/>
              </a:path>
              <a:path w="257175" h="240664">
                <a:moveTo>
                  <a:pt x="230784" y="0"/>
                </a:moveTo>
                <a:lnTo>
                  <a:pt x="66322" y="152909"/>
                </a:lnTo>
                <a:lnTo>
                  <a:pt x="55377" y="189097"/>
                </a:lnTo>
                <a:lnTo>
                  <a:pt x="92265" y="180812"/>
                </a:lnTo>
                <a:lnTo>
                  <a:pt x="256727" y="27902"/>
                </a:lnTo>
                <a:lnTo>
                  <a:pt x="230784" y="0"/>
                </a:lnTo>
                <a:close/>
              </a:path>
            </a:pathLst>
          </a:custGeom>
          <a:solidFill>
            <a:srgbClr val="5482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53041" y="6370407"/>
            <a:ext cx="471805" cy="332740"/>
          </a:xfrm>
          <a:custGeom>
            <a:avLst/>
            <a:gdLst/>
            <a:ahLst/>
            <a:cxnLst/>
            <a:rect l="l" t="t" r="r" b="b"/>
            <a:pathLst>
              <a:path w="471805" h="332740">
                <a:moveTo>
                  <a:pt x="0" y="166111"/>
                </a:moveTo>
                <a:lnTo>
                  <a:pt x="6228" y="128023"/>
                </a:lnTo>
                <a:lnTo>
                  <a:pt x="23970" y="93059"/>
                </a:lnTo>
                <a:lnTo>
                  <a:pt x="51810" y="62217"/>
                </a:lnTo>
                <a:lnTo>
                  <a:pt x="88332" y="36492"/>
                </a:lnTo>
                <a:lnTo>
                  <a:pt x="132121" y="16883"/>
                </a:lnTo>
                <a:lnTo>
                  <a:pt x="181760" y="4387"/>
                </a:lnTo>
                <a:lnTo>
                  <a:pt x="235836" y="0"/>
                </a:lnTo>
                <a:lnTo>
                  <a:pt x="289911" y="4387"/>
                </a:lnTo>
                <a:lnTo>
                  <a:pt x="339550" y="16883"/>
                </a:lnTo>
                <a:lnTo>
                  <a:pt x="383339" y="36492"/>
                </a:lnTo>
                <a:lnTo>
                  <a:pt x="419861" y="62217"/>
                </a:lnTo>
                <a:lnTo>
                  <a:pt x="447701" y="93059"/>
                </a:lnTo>
                <a:lnTo>
                  <a:pt x="465443" y="128023"/>
                </a:lnTo>
                <a:lnTo>
                  <a:pt x="471672" y="166111"/>
                </a:lnTo>
                <a:lnTo>
                  <a:pt x="465443" y="204199"/>
                </a:lnTo>
                <a:lnTo>
                  <a:pt x="447701" y="239163"/>
                </a:lnTo>
                <a:lnTo>
                  <a:pt x="419861" y="270005"/>
                </a:lnTo>
                <a:lnTo>
                  <a:pt x="383339" y="295730"/>
                </a:lnTo>
                <a:lnTo>
                  <a:pt x="339550" y="315339"/>
                </a:lnTo>
                <a:lnTo>
                  <a:pt x="289911" y="327835"/>
                </a:lnTo>
                <a:lnTo>
                  <a:pt x="235836" y="332223"/>
                </a:lnTo>
                <a:lnTo>
                  <a:pt x="181760" y="327835"/>
                </a:lnTo>
                <a:lnTo>
                  <a:pt x="132121" y="315339"/>
                </a:lnTo>
                <a:lnTo>
                  <a:pt x="88332" y="295730"/>
                </a:lnTo>
                <a:lnTo>
                  <a:pt x="51810" y="270005"/>
                </a:lnTo>
                <a:lnTo>
                  <a:pt x="23970" y="239163"/>
                </a:lnTo>
                <a:lnTo>
                  <a:pt x="6228" y="204199"/>
                </a:lnTo>
                <a:lnTo>
                  <a:pt x="0" y="166111"/>
                </a:lnTo>
                <a:close/>
              </a:path>
            </a:pathLst>
          </a:custGeom>
          <a:ln w="28575">
            <a:solidFill>
              <a:srgbClr val="5482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35312" y="6170705"/>
            <a:ext cx="235765" cy="2399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2869" y="6401908"/>
            <a:ext cx="471805" cy="332740"/>
          </a:xfrm>
          <a:custGeom>
            <a:avLst/>
            <a:gdLst/>
            <a:ahLst/>
            <a:cxnLst/>
            <a:rect l="l" t="t" r="r" b="b"/>
            <a:pathLst>
              <a:path w="471805" h="332740">
                <a:moveTo>
                  <a:pt x="0" y="166111"/>
                </a:moveTo>
                <a:lnTo>
                  <a:pt x="6228" y="128023"/>
                </a:lnTo>
                <a:lnTo>
                  <a:pt x="23970" y="93059"/>
                </a:lnTo>
                <a:lnTo>
                  <a:pt x="51810" y="62217"/>
                </a:lnTo>
                <a:lnTo>
                  <a:pt x="88332" y="36492"/>
                </a:lnTo>
                <a:lnTo>
                  <a:pt x="132121" y="16883"/>
                </a:lnTo>
                <a:lnTo>
                  <a:pt x="181760" y="4387"/>
                </a:lnTo>
                <a:lnTo>
                  <a:pt x="235836" y="0"/>
                </a:lnTo>
                <a:lnTo>
                  <a:pt x="289911" y="4387"/>
                </a:lnTo>
                <a:lnTo>
                  <a:pt x="339550" y="16883"/>
                </a:lnTo>
                <a:lnTo>
                  <a:pt x="383339" y="36492"/>
                </a:lnTo>
                <a:lnTo>
                  <a:pt x="419861" y="62217"/>
                </a:lnTo>
                <a:lnTo>
                  <a:pt x="447701" y="93059"/>
                </a:lnTo>
                <a:lnTo>
                  <a:pt x="465443" y="128023"/>
                </a:lnTo>
                <a:lnTo>
                  <a:pt x="471672" y="166111"/>
                </a:lnTo>
                <a:lnTo>
                  <a:pt x="465443" y="204199"/>
                </a:lnTo>
                <a:lnTo>
                  <a:pt x="447701" y="239163"/>
                </a:lnTo>
                <a:lnTo>
                  <a:pt x="419861" y="270005"/>
                </a:lnTo>
                <a:lnTo>
                  <a:pt x="383339" y="295730"/>
                </a:lnTo>
                <a:lnTo>
                  <a:pt x="339550" y="315339"/>
                </a:lnTo>
                <a:lnTo>
                  <a:pt x="289911" y="327835"/>
                </a:lnTo>
                <a:lnTo>
                  <a:pt x="235836" y="332223"/>
                </a:lnTo>
                <a:lnTo>
                  <a:pt x="181760" y="327835"/>
                </a:lnTo>
                <a:lnTo>
                  <a:pt x="132121" y="315339"/>
                </a:lnTo>
                <a:lnTo>
                  <a:pt x="88332" y="295730"/>
                </a:lnTo>
                <a:lnTo>
                  <a:pt x="51810" y="270005"/>
                </a:lnTo>
                <a:lnTo>
                  <a:pt x="23970" y="239163"/>
                </a:lnTo>
                <a:lnTo>
                  <a:pt x="6228" y="204199"/>
                </a:lnTo>
                <a:lnTo>
                  <a:pt x="0" y="166111"/>
                </a:lnTo>
                <a:close/>
              </a:path>
            </a:pathLst>
          </a:custGeom>
          <a:ln w="28575">
            <a:solidFill>
              <a:srgbClr val="9437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779517" y="5640565"/>
            <a:ext cx="313690" cy="266700"/>
          </a:xfrm>
          <a:custGeom>
            <a:avLst/>
            <a:gdLst/>
            <a:ahLst/>
            <a:cxnLst/>
            <a:rect l="l" t="t" r="r" b="b"/>
            <a:pathLst>
              <a:path w="313689" h="266700">
                <a:moveTo>
                  <a:pt x="156903" y="201248"/>
                </a:moveTo>
                <a:lnTo>
                  <a:pt x="149341" y="201477"/>
                </a:lnTo>
                <a:lnTo>
                  <a:pt x="142685" y="204482"/>
                </a:lnTo>
                <a:lnTo>
                  <a:pt x="137642" y="209764"/>
                </a:lnTo>
                <a:lnTo>
                  <a:pt x="134919" y="216822"/>
                </a:lnTo>
                <a:lnTo>
                  <a:pt x="135147" y="224383"/>
                </a:lnTo>
                <a:lnTo>
                  <a:pt x="138153" y="231039"/>
                </a:lnTo>
                <a:lnTo>
                  <a:pt x="143436" y="236082"/>
                </a:lnTo>
                <a:lnTo>
                  <a:pt x="150493" y="238805"/>
                </a:lnTo>
                <a:lnTo>
                  <a:pt x="313124" y="266560"/>
                </a:lnTo>
                <a:lnTo>
                  <a:pt x="309644" y="256893"/>
                </a:lnTo>
                <a:lnTo>
                  <a:pt x="271908" y="256893"/>
                </a:lnTo>
                <a:lnTo>
                  <a:pt x="217882" y="211655"/>
                </a:lnTo>
                <a:lnTo>
                  <a:pt x="156903" y="201248"/>
                </a:lnTo>
                <a:close/>
              </a:path>
              <a:path w="313689" h="266700">
                <a:moveTo>
                  <a:pt x="217882" y="211655"/>
                </a:moveTo>
                <a:lnTo>
                  <a:pt x="271908" y="256893"/>
                </a:lnTo>
                <a:lnTo>
                  <a:pt x="278734" y="248741"/>
                </a:lnTo>
                <a:lnTo>
                  <a:pt x="266214" y="248741"/>
                </a:lnTo>
                <a:lnTo>
                  <a:pt x="255151" y="218015"/>
                </a:lnTo>
                <a:lnTo>
                  <a:pt x="217882" y="211655"/>
                </a:lnTo>
                <a:close/>
              </a:path>
              <a:path w="313689" h="266700">
                <a:moveTo>
                  <a:pt x="240339" y="98760"/>
                </a:moveTo>
                <a:lnTo>
                  <a:pt x="232855" y="99863"/>
                </a:lnTo>
                <a:lnTo>
                  <a:pt x="226385" y="103784"/>
                </a:lnTo>
                <a:lnTo>
                  <a:pt x="222071" y="109676"/>
                </a:lnTo>
                <a:lnTo>
                  <a:pt x="220281" y="116757"/>
                </a:lnTo>
                <a:lnTo>
                  <a:pt x="221385" y="124241"/>
                </a:lnTo>
                <a:lnTo>
                  <a:pt x="242342" y="182443"/>
                </a:lnTo>
                <a:lnTo>
                  <a:pt x="296368" y="227682"/>
                </a:lnTo>
                <a:lnTo>
                  <a:pt x="271908" y="256893"/>
                </a:lnTo>
                <a:lnTo>
                  <a:pt x="309644" y="256893"/>
                </a:lnTo>
                <a:lnTo>
                  <a:pt x="257232" y="111333"/>
                </a:lnTo>
                <a:lnTo>
                  <a:pt x="253311" y="104864"/>
                </a:lnTo>
                <a:lnTo>
                  <a:pt x="247419" y="100550"/>
                </a:lnTo>
                <a:lnTo>
                  <a:pt x="240339" y="98760"/>
                </a:lnTo>
                <a:close/>
              </a:path>
              <a:path w="313689" h="266700">
                <a:moveTo>
                  <a:pt x="255151" y="218015"/>
                </a:moveTo>
                <a:lnTo>
                  <a:pt x="266214" y="248741"/>
                </a:lnTo>
                <a:lnTo>
                  <a:pt x="287342" y="223509"/>
                </a:lnTo>
                <a:lnTo>
                  <a:pt x="255151" y="218015"/>
                </a:lnTo>
                <a:close/>
              </a:path>
              <a:path w="313689" h="266700">
                <a:moveTo>
                  <a:pt x="242342" y="182443"/>
                </a:moveTo>
                <a:lnTo>
                  <a:pt x="255151" y="218015"/>
                </a:lnTo>
                <a:lnTo>
                  <a:pt x="287342" y="223509"/>
                </a:lnTo>
                <a:lnTo>
                  <a:pt x="266214" y="248741"/>
                </a:lnTo>
                <a:lnTo>
                  <a:pt x="278734" y="248741"/>
                </a:lnTo>
                <a:lnTo>
                  <a:pt x="296368" y="227682"/>
                </a:lnTo>
                <a:lnTo>
                  <a:pt x="242342" y="182443"/>
                </a:lnTo>
                <a:close/>
              </a:path>
              <a:path w="313689" h="266700">
                <a:moveTo>
                  <a:pt x="24460" y="0"/>
                </a:moveTo>
                <a:lnTo>
                  <a:pt x="0" y="29211"/>
                </a:lnTo>
                <a:lnTo>
                  <a:pt x="217882" y="211655"/>
                </a:lnTo>
                <a:lnTo>
                  <a:pt x="255151" y="218015"/>
                </a:lnTo>
                <a:lnTo>
                  <a:pt x="242342" y="182443"/>
                </a:lnTo>
                <a:lnTo>
                  <a:pt x="24460" y="0"/>
                </a:lnTo>
                <a:close/>
              </a:path>
            </a:pathLst>
          </a:custGeom>
          <a:solidFill>
            <a:srgbClr val="9437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418339" y="6416930"/>
            <a:ext cx="471805" cy="332740"/>
          </a:xfrm>
          <a:custGeom>
            <a:avLst/>
            <a:gdLst/>
            <a:ahLst/>
            <a:cxnLst/>
            <a:rect l="l" t="t" r="r" b="b"/>
            <a:pathLst>
              <a:path w="471805" h="332740">
                <a:moveTo>
                  <a:pt x="0" y="166111"/>
                </a:moveTo>
                <a:lnTo>
                  <a:pt x="6228" y="128023"/>
                </a:lnTo>
                <a:lnTo>
                  <a:pt x="23970" y="93059"/>
                </a:lnTo>
                <a:lnTo>
                  <a:pt x="51810" y="62217"/>
                </a:lnTo>
                <a:lnTo>
                  <a:pt x="88332" y="36492"/>
                </a:lnTo>
                <a:lnTo>
                  <a:pt x="132121" y="16883"/>
                </a:lnTo>
                <a:lnTo>
                  <a:pt x="181760" y="4387"/>
                </a:lnTo>
                <a:lnTo>
                  <a:pt x="235836" y="0"/>
                </a:lnTo>
                <a:lnTo>
                  <a:pt x="289911" y="4387"/>
                </a:lnTo>
                <a:lnTo>
                  <a:pt x="339550" y="16883"/>
                </a:lnTo>
                <a:lnTo>
                  <a:pt x="383339" y="36492"/>
                </a:lnTo>
                <a:lnTo>
                  <a:pt x="419861" y="62217"/>
                </a:lnTo>
                <a:lnTo>
                  <a:pt x="447701" y="93059"/>
                </a:lnTo>
                <a:lnTo>
                  <a:pt x="465443" y="128023"/>
                </a:lnTo>
                <a:lnTo>
                  <a:pt x="471672" y="166111"/>
                </a:lnTo>
                <a:lnTo>
                  <a:pt x="465443" y="204199"/>
                </a:lnTo>
                <a:lnTo>
                  <a:pt x="447701" y="239163"/>
                </a:lnTo>
                <a:lnTo>
                  <a:pt x="419861" y="270005"/>
                </a:lnTo>
                <a:lnTo>
                  <a:pt x="383339" y="295730"/>
                </a:lnTo>
                <a:lnTo>
                  <a:pt x="339550" y="315339"/>
                </a:lnTo>
                <a:lnTo>
                  <a:pt x="289911" y="327835"/>
                </a:lnTo>
                <a:lnTo>
                  <a:pt x="235836" y="332223"/>
                </a:lnTo>
                <a:lnTo>
                  <a:pt x="181760" y="327835"/>
                </a:lnTo>
                <a:lnTo>
                  <a:pt x="132121" y="315339"/>
                </a:lnTo>
                <a:lnTo>
                  <a:pt x="88332" y="295730"/>
                </a:lnTo>
                <a:lnTo>
                  <a:pt x="51810" y="270005"/>
                </a:lnTo>
                <a:lnTo>
                  <a:pt x="23970" y="239163"/>
                </a:lnTo>
                <a:lnTo>
                  <a:pt x="6228" y="204199"/>
                </a:lnTo>
                <a:lnTo>
                  <a:pt x="0" y="166111"/>
                </a:lnTo>
                <a:close/>
              </a:path>
            </a:pathLst>
          </a:custGeom>
          <a:ln w="28575">
            <a:solidFill>
              <a:srgbClr val="9437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331097" y="6135568"/>
            <a:ext cx="261620" cy="337820"/>
          </a:xfrm>
          <a:custGeom>
            <a:avLst/>
            <a:gdLst/>
            <a:ahLst/>
            <a:cxnLst/>
            <a:rect l="l" t="t" r="r" b="b"/>
            <a:pathLst>
              <a:path w="261619" h="337820">
                <a:moveTo>
                  <a:pt x="116483" y="237201"/>
                </a:moveTo>
                <a:lnTo>
                  <a:pt x="109322" y="238634"/>
                </a:lnTo>
                <a:lnTo>
                  <a:pt x="103221" y="242647"/>
                </a:lnTo>
                <a:lnTo>
                  <a:pt x="98982" y="248913"/>
                </a:lnTo>
                <a:lnTo>
                  <a:pt x="97505" y="256332"/>
                </a:lnTo>
                <a:lnTo>
                  <a:pt x="98937" y="263493"/>
                </a:lnTo>
                <a:lnTo>
                  <a:pt x="102951" y="269594"/>
                </a:lnTo>
                <a:lnTo>
                  <a:pt x="109216" y="273834"/>
                </a:lnTo>
                <a:lnTo>
                  <a:pt x="261449" y="337429"/>
                </a:lnTo>
                <a:lnTo>
                  <a:pt x="259217" y="318746"/>
                </a:lnTo>
                <a:lnTo>
                  <a:pt x="223459" y="318746"/>
                </a:lnTo>
                <a:lnTo>
                  <a:pt x="180983" y="262523"/>
                </a:lnTo>
                <a:lnTo>
                  <a:pt x="123902" y="238678"/>
                </a:lnTo>
                <a:lnTo>
                  <a:pt x="116483" y="237201"/>
                </a:lnTo>
                <a:close/>
              </a:path>
              <a:path w="261619" h="337820">
                <a:moveTo>
                  <a:pt x="180983" y="262523"/>
                </a:moveTo>
                <a:lnTo>
                  <a:pt x="223459" y="318746"/>
                </a:lnTo>
                <a:lnTo>
                  <a:pt x="235666" y="309523"/>
                </a:lnTo>
                <a:lnTo>
                  <a:pt x="219744" y="309523"/>
                </a:lnTo>
                <a:lnTo>
                  <a:pt x="215869" y="277097"/>
                </a:lnTo>
                <a:lnTo>
                  <a:pt x="180983" y="262523"/>
                </a:lnTo>
                <a:close/>
              </a:path>
              <a:path w="261619" h="337820">
                <a:moveTo>
                  <a:pt x="220698" y="156957"/>
                </a:moveTo>
                <a:lnTo>
                  <a:pt x="213513" y="159323"/>
                </a:lnTo>
                <a:lnTo>
                  <a:pt x="207985" y="164095"/>
                </a:lnTo>
                <a:lnTo>
                  <a:pt x="204649" y="170592"/>
                </a:lnTo>
                <a:lnTo>
                  <a:pt x="204043" y="178133"/>
                </a:lnTo>
                <a:lnTo>
                  <a:pt x="211383" y="239557"/>
                </a:lnTo>
                <a:lnTo>
                  <a:pt x="253859" y="295780"/>
                </a:lnTo>
                <a:lnTo>
                  <a:pt x="223459" y="318746"/>
                </a:lnTo>
                <a:lnTo>
                  <a:pt x="259217" y="318746"/>
                </a:lnTo>
                <a:lnTo>
                  <a:pt x="241874" y="173612"/>
                </a:lnTo>
                <a:lnTo>
                  <a:pt x="239507" y="166427"/>
                </a:lnTo>
                <a:lnTo>
                  <a:pt x="234735" y="160899"/>
                </a:lnTo>
                <a:lnTo>
                  <a:pt x="228238" y="157564"/>
                </a:lnTo>
                <a:lnTo>
                  <a:pt x="220698" y="156957"/>
                </a:lnTo>
                <a:close/>
              </a:path>
              <a:path w="261619" h="337820">
                <a:moveTo>
                  <a:pt x="215869" y="277097"/>
                </a:moveTo>
                <a:lnTo>
                  <a:pt x="219744" y="309523"/>
                </a:lnTo>
                <a:lnTo>
                  <a:pt x="246002" y="289685"/>
                </a:lnTo>
                <a:lnTo>
                  <a:pt x="215869" y="277097"/>
                </a:lnTo>
                <a:close/>
              </a:path>
              <a:path w="261619" h="337820">
                <a:moveTo>
                  <a:pt x="211383" y="239557"/>
                </a:moveTo>
                <a:lnTo>
                  <a:pt x="215869" y="277097"/>
                </a:lnTo>
                <a:lnTo>
                  <a:pt x="246002" y="289685"/>
                </a:lnTo>
                <a:lnTo>
                  <a:pt x="219744" y="309523"/>
                </a:lnTo>
                <a:lnTo>
                  <a:pt x="235666" y="309523"/>
                </a:lnTo>
                <a:lnTo>
                  <a:pt x="253859" y="295780"/>
                </a:lnTo>
                <a:lnTo>
                  <a:pt x="211383" y="239557"/>
                </a:lnTo>
                <a:close/>
              </a:path>
              <a:path w="261619" h="337820">
                <a:moveTo>
                  <a:pt x="30399" y="0"/>
                </a:moveTo>
                <a:lnTo>
                  <a:pt x="0" y="22966"/>
                </a:lnTo>
                <a:lnTo>
                  <a:pt x="180983" y="262523"/>
                </a:lnTo>
                <a:lnTo>
                  <a:pt x="215869" y="277097"/>
                </a:lnTo>
                <a:lnTo>
                  <a:pt x="211383" y="239557"/>
                </a:lnTo>
                <a:lnTo>
                  <a:pt x="30399" y="0"/>
                </a:lnTo>
                <a:close/>
              </a:path>
            </a:pathLst>
          </a:custGeom>
          <a:solidFill>
            <a:srgbClr val="9437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5225329" y="2642108"/>
            <a:ext cx="919480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88900" marR="5080" indent="-76200">
              <a:lnSpc>
                <a:spcPts val="2090"/>
              </a:lnSpc>
              <a:spcBef>
                <a:spcPts val="225"/>
              </a:spcBef>
            </a:pPr>
            <a:r>
              <a:rPr dirty="0" sz="1800" spc="-5" b="1" i="1">
                <a:latin typeface="Calibri"/>
                <a:cs typeface="Calibri"/>
              </a:rPr>
              <a:t>black</a:t>
            </a:r>
            <a:r>
              <a:rPr dirty="0" sz="1800" spc="-95" b="1" i="1">
                <a:latin typeface="Calibri"/>
                <a:cs typeface="Calibri"/>
              </a:rPr>
              <a:t> </a:t>
            </a:r>
            <a:r>
              <a:rPr dirty="0" sz="1800" spc="-15" b="1" i="1">
                <a:latin typeface="Calibri"/>
                <a:cs typeface="Calibri"/>
              </a:rPr>
              <a:t>box  </a:t>
            </a:r>
            <a:r>
              <a:rPr dirty="0" sz="1800" spc="-5" b="1" i="1">
                <a:latin typeface="Calibri"/>
                <a:cs typeface="Calibri"/>
              </a:rPr>
              <a:t>auditing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34204" y="2929650"/>
            <a:ext cx="510540" cy="160655"/>
          </a:xfrm>
          <a:custGeom>
            <a:avLst/>
            <a:gdLst/>
            <a:ahLst/>
            <a:cxnLst/>
            <a:rect l="l" t="t" r="r" b="b"/>
            <a:pathLst>
              <a:path w="510539" h="160655">
                <a:moveTo>
                  <a:pt x="72880" y="77383"/>
                </a:moveTo>
                <a:lnTo>
                  <a:pt x="0" y="139627"/>
                </a:lnTo>
                <a:lnTo>
                  <a:pt x="93524" y="160585"/>
                </a:lnTo>
                <a:lnTo>
                  <a:pt x="87496" y="136292"/>
                </a:lnTo>
                <a:lnTo>
                  <a:pt x="72776" y="136292"/>
                </a:lnTo>
                <a:lnTo>
                  <a:pt x="65895" y="108558"/>
                </a:lnTo>
                <a:lnTo>
                  <a:pt x="79761" y="105117"/>
                </a:lnTo>
                <a:lnTo>
                  <a:pt x="72880" y="77383"/>
                </a:lnTo>
                <a:close/>
              </a:path>
              <a:path w="510539" h="160655">
                <a:moveTo>
                  <a:pt x="79761" y="105117"/>
                </a:moveTo>
                <a:lnTo>
                  <a:pt x="65895" y="108558"/>
                </a:lnTo>
                <a:lnTo>
                  <a:pt x="72776" y="136292"/>
                </a:lnTo>
                <a:lnTo>
                  <a:pt x="86642" y="132852"/>
                </a:lnTo>
                <a:lnTo>
                  <a:pt x="79761" y="105117"/>
                </a:lnTo>
                <a:close/>
              </a:path>
              <a:path w="510539" h="160655">
                <a:moveTo>
                  <a:pt x="86642" y="132852"/>
                </a:moveTo>
                <a:lnTo>
                  <a:pt x="72776" y="136292"/>
                </a:lnTo>
                <a:lnTo>
                  <a:pt x="87496" y="136292"/>
                </a:lnTo>
                <a:lnTo>
                  <a:pt x="86642" y="132852"/>
                </a:lnTo>
                <a:close/>
              </a:path>
              <a:path w="510539" h="160655">
                <a:moveTo>
                  <a:pt x="503433" y="0"/>
                </a:moveTo>
                <a:lnTo>
                  <a:pt x="79761" y="105117"/>
                </a:lnTo>
                <a:lnTo>
                  <a:pt x="86642" y="132852"/>
                </a:lnTo>
                <a:lnTo>
                  <a:pt x="510313" y="27734"/>
                </a:lnTo>
                <a:lnTo>
                  <a:pt x="503433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09117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LOREsa: </a:t>
            </a:r>
            <a:r>
              <a:rPr dirty="0" spc="-15"/>
              <a:t>Stable </a:t>
            </a:r>
            <a:r>
              <a:rPr dirty="0"/>
              <a:t>and </a:t>
            </a:r>
            <a:r>
              <a:rPr dirty="0" spc="20"/>
              <a:t>Ac&gt;onable</a:t>
            </a:r>
            <a:r>
              <a:rPr dirty="0" spc="-15"/>
              <a:t> </a:t>
            </a:r>
            <a:r>
              <a:rPr dirty="0" spc="-30"/>
              <a:t>LORE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41" y="1795779"/>
            <a:ext cx="4256405" cy="121412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5">
                <a:latin typeface="Calibri"/>
                <a:cs typeface="Calibri"/>
              </a:rPr>
              <a:t>Data-driven </a:t>
            </a:r>
            <a:r>
              <a:rPr dirty="0" sz="2800" spc="-20">
                <a:latin typeface="Calibri"/>
                <a:cs typeface="Calibri"/>
              </a:rPr>
              <a:t>merge </a:t>
            </a:r>
            <a:r>
              <a:rPr dirty="0" sz="2800" spc="-5">
                <a:latin typeface="Calibri"/>
                <a:cs typeface="Calibri"/>
              </a:rPr>
              <a:t>of  decision </a:t>
            </a:r>
            <a:r>
              <a:rPr dirty="0" sz="2800" spc="-15">
                <a:latin typeface="Calibri"/>
                <a:cs typeface="Calibri"/>
              </a:rPr>
              <a:t>trees </a:t>
            </a:r>
            <a:r>
              <a:rPr dirty="0" sz="2800" spc="-25">
                <a:latin typeface="Calibri"/>
                <a:cs typeface="Calibri"/>
              </a:rPr>
              <a:t>for </a:t>
            </a:r>
            <a:r>
              <a:rPr dirty="0" sz="2800" spc="-10">
                <a:latin typeface="Calibri"/>
                <a:cs typeface="Calibri"/>
              </a:rPr>
              <a:t>stabilizing  local</a:t>
            </a:r>
            <a:r>
              <a:rPr dirty="0" sz="2800" spc="-5">
                <a:latin typeface="Calibri"/>
                <a:cs typeface="Calibri"/>
              </a:rPr>
              <a:t> neighborhood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1" y="4093971"/>
            <a:ext cx="3981450" cy="833119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Actionable </a:t>
            </a:r>
            <a:r>
              <a:rPr dirty="0" sz="2800" spc="-15">
                <a:latin typeface="Calibri"/>
                <a:cs typeface="Calibri"/>
              </a:rPr>
              <a:t>counterfactual  </a:t>
            </a:r>
            <a:r>
              <a:rPr dirty="0" sz="2800" spc="-5">
                <a:latin typeface="Calibri"/>
                <a:cs typeface="Calibri"/>
              </a:rPr>
              <a:t>rules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extraction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97716" y="1276774"/>
            <a:ext cx="2589178" cy="10565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811306" y="1302416"/>
            <a:ext cx="2177728" cy="1056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717004" y="1889592"/>
            <a:ext cx="477520" cy="443865"/>
          </a:xfrm>
          <a:custGeom>
            <a:avLst/>
            <a:gdLst/>
            <a:ahLst/>
            <a:cxnLst/>
            <a:rect l="l" t="t" r="r" b="b"/>
            <a:pathLst>
              <a:path w="477520" h="443864">
                <a:moveTo>
                  <a:pt x="0" y="0"/>
                </a:moveTo>
                <a:lnTo>
                  <a:pt x="477083" y="0"/>
                </a:lnTo>
                <a:lnTo>
                  <a:pt x="477083" y="443734"/>
                </a:lnTo>
                <a:lnTo>
                  <a:pt x="0" y="4437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11306" y="1896113"/>
            <a:ext cx="234950" cy="1205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135245" y="1386247"/>
            <a:ext cx="1978024" cy="8853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785494" y="1668904"/>
            <a:ext cx="234950" cy="1205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320869" y="2838977"/>
            <a:ext cx="2344877" cy="8853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604420" y="3350290"/>
            <a:ext cx="654050" cy="389255"/>
          </a:xfrm>
          <a:custGeom>
            <a:avLst/>
            <a:gdLst/>
            <a:ahLst/>
            <a:cxnLst/>
            <a:rect l="l" t="t" r="r" b="b"/>
            <a:pathLst>
              <a:path w="654050" h="389254">
                <a:moveTo>
                  <a:pt x="0" y="0"/>
                </a:moveTo>
                <a:lnTo>
                  <a:pt x="654050" y="0"/>
                </a:lnTo>
                <a:lnTo>
                  <a:pt x="654050" y="389154"/>
                </a:lnTo>
                <a:lnTo>
                  <a:pt x="0" y="38915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894139" y="3351645"/>
            <a:ext cx="234950" cy="1205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243284" y="2331253"/>
            <a:ext cx="6751320" cy="433070"/>
          </a:xfrm>
          <a:custGeom>
            <a:avLst/>
            <a:gdLst/>
            <a:ahLst/>
            <a:cxnLst/>
            <a:rect l="l" t="t" r="r" b="b"/>
            <a:pathLst>
              <a:path w="6751320" h="433069">
                <a:moveTo>
                  <a:pt x="6751295" y="0"/>
                </a:moveTo>
                <a:lnTo>
                  <a:pt x="6749457" y="68345"/>
                </a:lnTo>
                <a:lnTo>
                  <a:pt x="6744341" y="127702"/>
                </a:lnTo>
                <a:lnTo>
                  <a:pt x="6736540" y="174510"/>
                </a:lnTo>
                <a:lnTo>
                  <a:pt x="6715257" y="216230"/>
                </a:lnTo>
                <a:lnTo>
                  <a:pt x="3411685" y="216230"/>
                </a:lnTo>
                <a:lnTo>
                  <a:pt x="3400294" y="227253"/>
                </a:lnTo>
                <a:lnTo>
                  <a:pt x="3390401" y="257949"/>
                </a:lnTo>
                <a:lnTo>
                  <a:pt x="3382600" y="304757"/>
                </a:lnTo>
                <a:lnTo>
                  <a:pt x="3377484" y="364114"/>
                </a:lnTo>
                <a:lnTo>
                  <a:pt x="3375647" y="432460"/>
                </a:lnTo>
                <a:lnTo>
                  <a:pt x="3373809" y="364114"/>
                </a:lnTo>
                <a:lnTo>
                  <a:pt x="3368694" y="304757"/>
                </a:lnTo>
                <a:lnTo>
                  <a:pt x="3360893" y="257949"/>
                </a:lnTo>
                <a:lnTo>
                  <a:pt x="3351000" y="227253"/>
                </a:lnTo>
                <a:lnTo>
                  <a:pt x="3339610" y="216230"/>
                </a:lnTo>
                <a:lnTo>
                  <a:pt x="36038" y="216230"/>
                </a:lnTo>
                <a:lnTo>
                  <a:pt x="24647" y="205206"/>
                </a:lnTo>
                <a:lnTo>
                  <a:pt x="14754" y="174510"/>
                </a:lnTo>
                <a:lnTo>
                  <a:pt x="6953" y="127702"/>
                </a:lnTo>
                <a:lnTo>
                  <a:pt x="1837" y="68345"/>
                </a:lnTo>
                <a:lnTo>
                  <a:pt x="0" y="0"/>
                </a:lnTo>
              </a:path>
            </a:pathLst>
          </a:custGeom>
          <a:ln w="28575">
            <a:solidFill>
              <a:srgbClr val="447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247028" y="4206072"/>
            <a:ext cx="4796271" cy="18143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985557" y="5516264"/>
            <a:ext cx="235765" cy="2399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093113" y="5747467"/>
            <a:ext cx="471805" cy="332740"/>
          </a:xfrm>
          <a:custGeom>
            <a:avLst/>
            <a:gdLst/>
            <a:ahLst/>
            <a:cxnLst/>
            <a:rect l="l" t="t" r="r" b="b"/>
            <a:pathLst>
              <a:path w="471804" h="332739">
                <a:moveTo>
                  <a:pt x="0" y="166111"/>
                </a:moveTo>
                <a:lnTo>
                  <a:pt x="6228" y="128023"/>
                </a:lnTo>
                <a:lnTo>
                  <a:pt x="23970" y="93059"/>
                </a:lnTo>
                <a:lnTo>
                  <a:pt x="51810" y="62217"/>
                </a:lnTo>
                <a:lnTo>
                  <a:pt x="88332" y="36492"/>
                </a:lnTo>
                <a:lnTo>
                  <a:pt x="132121" y="16883"/>
                </a:lnTo>
                <a:lnTo>
                  <a:pt x="181760" y="4387"/>
                </a:lnTo>
                <a:lnTo>
                  <a:pt x="235836" y="0"/>
                </a:lnTo>
                <a:lnTo>
                  <a:pt x="289911" y="4387"/>
                </a:lnTo>
                <a:lnTo>
                  <a:pt x="339550" y="16883"/>
                </a:lnTo>
                <a:lnTo>
                  <a:pt x="383339" y="36492"/>
                </a:lnTo>
                <a:lnTo>
                  <a:pt x="419861" y="62217"/>
                </a:lnTo>
                <a:lnTo>
                  <a:pt x="447701" y="93059"/>
                </a:lnTo>
                <a:lnTo>
                  <a:pt x="465443" y="128023"/>
                </a:lnTo>
                <a:lnTo>
                  <a:pt x="471672" y="166111"/>
                </a:lnTo>
                <a:lnTo>
                  <a:pt x="465443" y="204199"/>
                </a:lnTo>
                <a:lnTo>
                  <a:pt x="447701" y="239163"/>
                </a:lnTo>
                <a:lnTo>
                  <a:pt x="419861" y="270005"/>
                </a:lnTo>
                <a:lnTo>
                  <a:pt x="383339" y="295730"/>
                </a:lnTo>
                <a:lnTo>
                  <a:pt x="339550" y="315339"/>
                </a:lnTo>
                <a:lnTo>
                  <a:pt x="289911" y="327835"/>
                </a:lnTo>
                <a:lnTo>
                  <a:pt x="235836" y="332223"/>
                </a:lnTo>
                <a:lnTo>
                  <a:pt x="181760" y="327835"/>
                </a:lnTo>
                <a:lnTo>
                  <a:pt x="132121" y="315339"/>
                </a:lnTo>
                <a:lnTo>
                  <a:pt x="88332" y="295730"/>
                </a:lnTo>
                <a:lnTo>
                  <a:pt x="51810" y="270005"/>
                </a:lnTo>
                <a:lnTo>
                  <a:pt x="23970" y="239163"/>
                </a:lnTo>
                <a:lnTo>
                  <a:pt x="6228" y="204199"/>
                </a:lnTo>
                <a:lnTo>
                  <a:pt x="0" y="166111"/>
                </a:lnTo>
                <a:close/>
              </a:path>
            </a:pathLst>
          </a:custGeom>
          <a:ln w="28575">
            <a:solidFill>
              <a:srgbClr val="9437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729762" y="4986123"/>
            <a:ext cx="313690" cy="266700"/>
          </a:xfrm>
          <a:custGeom>
            <a:avLst/>
            <a:gdLst/>
            <a:ahLst/>
            <a:cxnLst/>
            <a:rect l="l" t="t" r="r" b="b"/>
            <a:pathLst>
              <a:path w="313690" h="266700">
                <a:moveTo>
                  <a:pt x="156903" y="201249"/>
                </a:moveTo>
                <a:lnTo>
                  <a:pt x="149342" y="201477"/>
                </a:lnTo>
                <a:lnTo>
                  <a:pt x="142686" y="204482"/>
                </a:lnTo>
                <a:lnTo>
                  <a:pt x="137643" y="209764"/>
                </a:lnTo>
                <a:lnTo>
                  <a:pt x="134919" y="216822"/>
                </a:lnTo>
                <a:lnTo>
                  <a:pt x="135148" y="224383"/>
                </a:lnTo>
                <a:lnTo>
                  <a:pt x="138154" y="231039"/>
                </a:lnTo>
                <a:lnTo>
                  <a:pt x="143436" y="236082"/>
                </a:lnTo>
                <a:lnTo>
                  <a:pt x="150493" y="238805"/>
                </a:lnTo>
                <a:lnTo>
                  <a:pt x="313124" y="266560"/>
                </a:lnTo>
                <a:lnTo>
                  <a:pt x="309644" y="256893"/>
                </a:lnTo>
                <a:lnTo>
                  <a:pt x="271908" y="256893"/>
                </a:lnTo>
                <a:lnTo>
                  <a:pt x="217884" y="211656"/>
                </a:lnTo>
                <a:lnTo>
                  <a:pt x="156903" y="201249"/>
                </a:lnTo>
                <a:close/>
              </a:path>
              <a:path w="313690" h="266700">
                <a:moveTo>
                  <a:pt x="217884" y="211656"/>
                </a:moveTo>
                <a:lnTo>
                  <a:pt x="271908" y="256893"/>
                </a:lnTo>
                <a:lnTo>
                  <a:pt x="278733" y="248742"/>
                </a:lnTo>
                <a:lnTo>
                  <a:pt x="266214" y="248742"/>
                </a:lnTo>
                <a:lnTo>
                  <a:pt x="255151" y="218016"/>
                </a:lnTo>
                <a:lnTo>
                  <a:pt x="217884" y="211656"/>
                </a:lnTo>
                <a:close/>
              </a:path>
              <a:path w="313690" h="266700">
                <a:moveTo>
                  <a:pt x="240339" y="98760"/>
                </a:moveTo>
                <a:lnTo>
                  <a:pt x="232855" y="99863"/>
                </a:lnTo>
                <a:lnTo>
                  <a:pt x="226386" y="103784"/>
                </a:lnTo>
                <a:lnTo>
                  <a:pt x="222072" y="109676"/>
                </a:lnTo>
                <a:lnTo>
                  <a:pt x="220282" y="116757"/>
                </a:lnTo>
                <a:lnTo>
                  <a:pt x="221386" y="124241"/>
                </a:lnTo>
                <a:lnTo>
                  <a:pt x="242343" y="182443"/>
                </a:lnTo>
                <a:lnTo>
                  <a:pt x="296368" y="227681"/>
                </a:lnTo>
                <a:lnTo>
                  <a:pt x="271908" y="256893"/>
                </a:lnTo>
                <a:lnTo>
                  <a:pt x="309644" y="256893"/>
                </a:lnTo>
                <a:lnTo>
                  <a:pt x="257233" y="111333"/>
                </a:lnTo>
                <a:lnTo>
                  <a:pt x="253312" y="104863"/>
                </a:lnTo>
                <a:lnTo>
                  <a:pt x="247419" y="100549"/>
                </a:lnTo>
                <a:lnTo>
                  <a:pt x="240339" y="98760"/>
                </a:lnTo>
                <a:close/>
              </a:path>
              <a:path w="313690" h="266700">
                <a:moveTo>
                  <a:pt x="255151" y="218016"/>
                </a:moveTo>
                <a:lnTo>
                  <a:pt x="266214" y="248742"/>
                </a:lnTo>
                <a:lnTo>
                  <a:pt x="287342" y="223509"/>
                </a:lnTo>
                <a:lnTo>
                  <a:pt x="255151" y="218016"/>
                </a:lnTo>
                <a:close/>
              </a:path>
              <a:path w="313690" h="266700">
                <a:moveTo>
                  <a:pt x="242343" y="182443"/>
                </a:moveTo>
                <a:lnTo>
                  <a:pt x="255151" y="218016"/>
                </a:lnTo>
                <a:lnTo>
                  <a:pt x="287342" y="223509"/>
                </a:lnTo>
                <a:lnTo>
                  <a:pt x="266214" y="248742"/>
                </a:lnTo>
                <a:lnTo>
                  <a:pt x="278733" y="248742"/>
                </a:lnTo>
                <a:lnTo>
                  <a:pt x="296368" y="227681"/>
                </a:lnTo>
                <a:lnTo>
                  <a:pt x="242343" y="182443"/>
                </a:lnTo>
                <a:close/>
              </a:path>
              <a:path w="313690" h="266700">
                <a:moveTo>
                  <a:pt x="24460" y="0"/>
                </a:moveTo>
                <a:lnTo>
                  <a:pt x="0" y="29211"/>
                </a:lnTo>
                <a:lnTo>
                  <a:pt x="217884" y="211656"/>
                </a:lnTo>
                <a:lnTo>
                  <a:pt x="255151" y="218016"/>
                </a:lnTo>
                <a:lnTo>
                  <a:pt x="242343" y="182443"/>
                </a:lnTo>
                <a:lnTo>
                  <a:pt x="24460" y="0"/>
                </a:lnTo>
                <a:close/>
              </a:path>
            </a:pathLst>
          </a:custGeom>
          <a:solidFill>
            <a:srgbClr val="9437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368583" y="5762489"/>
            <a:ext cx="471805" cy="332740"/>
          </a:xfrm>
          <a:custGeom>
            <a:avLst/>
            <a:gdLst/>
            <a:ahLst/>
            <a:cxnLst/>
            <a:rect l="l" t="t" r="r" b="b"/>
            <a:pathLst>
              <a:path w="471804" h="332739">
                <a:moveTo>
                  <a:pt x="0" y="166111"/>
                </a:moveTo>
                <a:lnTo>
                  <a:pt x="6228" y="128023"/>
                </a:lnTo>
                <a:lnTo>
                  <a:pt x="23970" y="93059"/>
                </a:lnTo>
                <a:lnTo>
                  <a:pt x="51810" y="62217"/>
                </a:lnTo>
                <a:lnTo>
                  <a:pt x="88332" y="36492"/>
                </a:lnTo>
                <a:lnTo>
                  <a:pt x="132121" y="16883"/>
                </a:lnTo>
                <a:lnTo>
                  <a:pt x="181760" y="4387"/>
                </a:lnTo>
                <a:lnTo>
                  <a:pt x="235836" y="0"/>
                </a:lnTo>
                <a:lnTo>
                  <a:pt x="289911" y="4387"/>
                </a:lnTo>
                <a:lnTo>
                  <a:pt x="339550" y="16883"/>
                </a:lnTo>
                <a:lnTo>
                  <a:pt x="383339" y="36492"/>
                </a:lnTo>
                <a:lnTo>
                  <a:pt x="419861" y="62217"/>
                </a:lnTo>
                <a:lnTo>
                  <a:pt x="447701" y="93059"/>
                </a:lnTo>
                <a:lnTo>
                  <a:pt x="465443" y="128023"/>
                </a:lnTo>
                <a:lnTo>
                  <a:pt x="471672" y="166111"/>
                </a:lnTo>
                <a:lnTo>
                  <a:pt x="465443" y="204199"/>
                </a:lnTo>
                <a:lnTo>
                  <a:pt x="447701" y="239163"/>
                </a:lnTo>
                <a:lnTo>
                  <a:pt x="419861" y="270005"/>
                </a:lnTo>
                <a:lnTo>
                  <a:pt x="383339" y="295730"/>
                </a:lnTo>
                <a:lnTo>
                  <a:pt x="339550" y="315339"/>
                </a:lnTo>
                <a:lnTo>
                  <a:pt x="289911" y="327835"/>
                </a:lnTo>
                <a:lnTo>
                  <a:pt x="235836" y="332223"/>
                </a:lnTo>
                <a:lnTo>
                  <a:pt x="181760" y="327835"/>
                </a:lnTo>
                <a:lnTo>
                  <a:pt x="132121" y="315339"/>
                </a:lnTo>
                <a:lnTo>
                  <a:pt x="88332" y="295730"/>
                </a:lnTo>
                <a:lnTo>
                  <a:pt x="51810" y="270005"/>
                </a:lnTo>
                <a:lnTo>
                  <a:pt x="23970" y="239163"/>
                </a:lnTo>
                <a:lnTo>
                  <a:pt x="6228" y="204199"/>
                </a:lnTo>
                <a:lnTo>
                  <a:pt x="0" y="166111"/>
                </a:lnTo>
                <a:close/>
              </a:path>
            </a:pathLst>
          </a:custGeom>
          <a:ln w="28575">
            <a:solidFill>
              <a:srgbClr val="9437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281342" y="5481127"/>
            <a:ext cx="261620" cy="337820"/>
          </a:xfrm>
          <a:custGeom>
            <a:avLst/>
            <a:gdLst/>
            <a:ahLst/>
            <a:cxnLst/>
            <a:rect l="l" t="t" r="r" b="b"/>
            <a:pathLst>
              <a:path w="261620" h="337820">
                <a:moveTo>
                  <a:pt x="116483" y="237201"/>
                </a:moveTo>
                <a:lnTo>
                  <a:pt x="109322" y="238634"/>
                </a:lnTo>
                <a:lnTo>
                  <a:pt x="103221" y="242648"/>
                </a:lnTo>
                <a:lnTo>
                  <a:pt x="98982" y="248913"/>
                </a:lnTo>
                <a:lnTo>
                  <a:pt x="97505" y="256332"/>
                </a:lnTo>
                <a:lnTo>
                  <a:pt x="98937" y="263493"/>
                </a:lnTo>
                <a:lnTo>
                  <a:pt x="102951" y="269594"/>
                </a:lnTo>
                <a:lnTo>
                  <a:pt x="109216" y="273834"/>
                </a:lnTo>
                <a:lnTo>
                  <a:pt x="261449" y="337430"/>
                </a:lnTo>
                <a:lnTo>
                  <a:pt x="259217" y="318747"/>
                </a:lnTo>
                <a:lnTo>
                  <a:pt x="223459" y="318747"/>
                </a:lnTo>
                <a:lnTo>
                  <a:pt x="180983" y="262524"/>
                </a:lnTo>
                <a:lnTo>
                  <a:pt x="123902" y="238678"/>
                </a:lnTo>
                <a:lnTo>
                  <a:pt x="116483" y="237201"/>
                </a:lnTo>
                <a:close/>
              </a:path>
              <a:path w="261620" h="337820">
                <a:moveTo>
                  <a:pt x="180983" y="262524"/>
                </a:moveTo>
                <a:lnTo>
                  <a:pt x="223459" y="318747"/>
                </a:lnTo>
                <a:lnTo>
                  <a:pt x="235666" y="309524"/>
                </a:lnTo>
                <a:lnTo>
                  <a:pt x="219744" y="309524"/>
                </a:lnTo>
                <a:lnTo>
                  <a:pt x="215869" y="277098"/>
                </a:lnTo>
                <a:lnTo>
                  <a:pt x="180983" y="262524"/>
                </a:lnTo>
                <a:close/>
              </a:path>
              <a:path w="261620" h="337820">
                <a:moveTo>
                  <a:pt x="220698" y="156957"/>
                </a:moveTo>
                <a:lnTo>
                  <a:pt x="213513" y="159324"/>
                </a:lnTo>
                <a:lnTo>
                  <a:pt x="207985" y="164096"/>
                </a:lnTo>
                <a:lnTo>
                  <a:pt x="204649" y="170593"/>
                </a:lnTo>
                <a:lnTo>
                  <a:pt x="204043" y="178133"/>
                </a:lnTo>
                <a:lnTo>
                  <a:pt x="211383" y="239557"/>
                </a:lnTo>
                <a:lnTo>
                  <a:pt x="253859" y="295780"/>
                </a:lnTo>
                <a:lnTo>
                  <a:pt x="223459" y="318747"/>
                </a:lnTo>
                <a:lnTo>
                  <a:pt x="259217" y="318747"/>
                </a:lnTo>
                <a:lnTo>
                  <a:pt x="241874" y="173613"/>
                </a:lnTo>
                <a:lnTo>
                  <a:pt x="239507" y="166427"/>
                </a:lnTo>
                <a:lnTo>
                  <a:pt x="234735" y="160899"/>
                </a:lnTo>
                <a:lnTo>
                  <a:pt x="228238" y="157564"/>
                </a:lnTo>
                <a:lnTo>
                  <a:pt x="220698" y="156957"/>
                </a:lnTo>
                <a:close/>
              </a:path>
              <a:path w="261620" h="337820">
                <a:moveTo>
                  <a:pt x="215869" y="277098"/>
                </a:moveTo>
                <a:lnTo>
                  <a:pt x="219744" y="309524"/>
                </a:lnTo>
                <a:lnTo>
                  <a:pt x="246002" y="289686"/>
                </a:lnTo>
                <a:lnTo>
                  <a:pt x="215869" y="277098"/>
                </a:lnTo>
                <a:close/>
              </a:path>
              <a:path w="261620" h="337820">
                <a:moveTo>
                  <a:pt x="211383" y="239557"/>
                </a:moveTo>
                <a:lnTo>
                  <a:pt x="215869" y="277098"/>
                </a:lnTo>
                <a:lnTo>
                  <a:pt x="246002" y="289686"/>
                </a:lnTo>
                <a:lnTo>
                  <a:pt x="219744" y="309524"/>
                </a:lnTo>
                <a:lnTo>
                  <a:pt x="235666" y="309524"/>
                </a:lnTo>
                <a:lnTo>
                  <a:pt x="253859" y="295780"/>
                </a:lnTo>
                <a:lnTo>
                  <a:pt x="211383" y="239557"/>
                </a:lnTo>
                <a:close/>
              </a:path>
              <a:path w="261620" h="337820">
                <a:moveTo>
                  <a:pt x="30399" y="0"/>
                </a:moveTo>
                <a:lnTo>
                  <a:pt x="0" y="22966"/>
                </a:lnTo>
                <a:lnTo>
                  <a:pt x="180983" y="262524"/>
                </a:lnTo>
                <a:lnTo>
                  <a:pt x="215869" y="277098"/>
                </a:lnTo>
                <a:lnTo>
                  <a:pt x="211383" y="239557"/>
                </a:lnTo>
                <a:lnTo>
                  <a:pt x="30399" y="0"/>
                </a:lnTo>
                <a:close/>
              </a:path>
            </a:pathLst>
          </a:custGeom>
          <a:solidFill>
            <a:srgbClr val="9437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885500" y="5164885"/>
            <a:ext cx="611505" cy="611505"/>
          </a:xfrm>
          <a:custGeom>
            <a:avLst/>
            <a:gdLst/>
            <a:ahLst/>
            <a:cxnLst/>
            <a:rect l="l" t="t" r="r" b="b"/>
            <a:pathLst>
              <a:path w="611504" h="611504">
                <a:moveTo>
                  <a:pt x="68708" y="2313"/>
                </a:moveTo>
                <a:lnTo>
                  <a:pt x="0" y="71700"/>
                </a:lnTo>
                <a:lnTo>
                  <a:pt x="236561" y="305948"/>
                </a:lnTo>
                <a:lnTo>
                  <a:pt x="2313" y="542508"/>
                </a:lnTo>
                <a:lnTo>
                  <a:pt x="71700" y="611216"/>
                </a:lnTo>
                <a:lnTo>
                  <a:pt x="305948" y="374656"/>
                </a:lnTo>
                <a:lnTo>
                  <a:pt x="444729" y="374656"/>
                </a:lnTo>
                <a:lnTo>
                  <a:pt x="374656" y="305268"/>
                </a:lnTo>
                <a:lnTo>
                  <a:pt x="442692" y="236560"/>
                </a:lnTo>
                <a:lnTo>
                  <a:pt x="305269" y="236560"/>
                </a:lnTo>
                <a:lnTo>
                  <a:pt x="68708" y="2313"/>
                </a:lnTo>
                <a:close/>
              </a:path>
              <a:path w="611504" h="611504">
                <a:moveTo>
                  <a:pt x="444729" y="374656"/>
                </a:moveTo>
                <a:lnTo>
                  <a:pt x="305948" y="374656"/>
                </a:lnTo>
                <a:lnTo>
                  <a:pt x="542508" y="608903"/>
                </a:lnTo>
                <a:lnTo>
                  <a:pt x="611216" y="539516"/>
                </a:lnTo>
                <a:lnTo>
                  <a:pt x="444729" y="374656"/>
                </a:lnTo>
                <a:close/>
              </a:path>
              <a:path w="611504" h="611504">
                <a:moveTo>
                  <a:pt x="539516" y="0"/>
                </a:moveTo>
                <a:lnTo>
                  <a:pt x="305269" y="236560"/>
                </a:lnTo>
                <a:lnTo>
                  <a:pt x="442692" y="236560"/>
                </a:lnTo>
                <a:lnTo>
                  <a:pt x="608904" y="68708"/>
                </a:lnTo>
                <a:lnTo>
                  <a:pt x="53951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885501" y="5164885"/>
            <a:ext cx="611505" cy="611505"/>
          </a:xfrm>
          <a:custGeom>
            <a:avLst/>
            <a:gdLst/>
            <a:ahLst/>
            <a:cxnLst/>
            <a:rect l="l" t="t" r="r" b="b"/>
            <a:pathLst>
              <a:path w="611504" h="611504">
                <a:moveTo>
                  <a:pt x="68708" y="2313"/>
                </a:moveTo>
                <a:lnTo>
                  <a:pt x="305268" y="236560"/>
                </a:lnTo>
                <a:lnTo>
                  <a:pt x="539516" y="0"/>
                </a:lnTo>
                <a:lnTo>
                  <a:pt x="608902" y="68708"/>
                </a:lnTo>
                <a:lnTo>
                  <a:pt x="374655" y="305268"/>
                </a:lnTo>
                <a:lnTo>
                  <a:pt x="611216" y="539516"/>
                </a:lnTo>
                <a:lnTo>
                  <a:pt x="542508" y="608902"/>
                </a:lnTo>
                <a:lnTo>
                  <a:pt x="305947" y="374655"/>
                </a:lnTo>
                <a:lnTo>
                  <a:pt x="71700" y="611216"/>
                </a:lnTo>
                <a:lnTo>
                  <a:pt x="2313" y="542508"/>
                </a:lnTo>
                <a:lnTo>
                  <a:pt x="236560" y="305947"/>
                </a:lnTo>
                <a:lnTo>
                  <a:pt x="0" y="71700"/>
                </a:lnTo>
                <a:lnTo>
                  <a:pt x="68708" y="2313"/>
                </a:lnTo>
                <a:close/>
              </a:path>
            </a:pathLst>
          </a:custGeom>
          <a:ln w="12699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950023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"/>
              <a:t>LORE for </a:t>
            </a:r>
            <a:r>
              <a:rPr dirty="0" spc="-10"/>
              <a:t>Images, </a:t>
            </a:r>
            <a:r>
              <a:rPr dirty="0" spc="-90"/>
              <a:t>Text, </a:t>
            </a:r>
            <a:r>
              <a:rPr dirty="0"/>
              <a:t>and </a:t>
            </a:r>
            <a:r>
              <a:rPr dirty="0" spc="20"/>
              <a:t>Mul&gt;label</a:t>
            </a:r>
            <a:r>
              <a:rPr dirty="0" spc="150"/>
              <a:t> </a:t>
            </a:r>
            <a:r>
              <a:rPr dirty="0" spc="-30"/>
              <a:t>Data</a:t>
            </a:r>
          </a:p>
        </p:txBody>
      </p:sp>
      <p:sp>
        <p:nvSpPr>
          <p:cNvPr id="3" name="object 3"/>
          <p:cNvSpPr/>
          <p:nvPr/>
        </p:nvSpPr>
        <p:spPr>
          <a:xfrm>
            <a:off x="606674" y="1535447"/>
            <a:ext cx="5967686" cy="3313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030738" y="1441955"/>
            <a:ext cx="4474641" cy="33627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50881" y="5011128"/>
            <a:ext cx="3656900" cy="1548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4634" y="1756952"/>
            <a:ext cx="2168966" cy="2740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4914" y="2267125"/>
            <a:ext cx="1585595" cy="1236980"/>
          </a:xfrm>
          <a:custGeom>
            <a:avLst/>
            <a:gdLst/>
            <a:ahLst/>
            <a:cxnLst/>
            <a:rect l="l" t="t" r="r" b="b"/>
            <a:pathLst>
              <a:path w="1585595" h="1236979">
                <a:moveTo>
                  <a:pt x="0" y="941636"/>
                </a:moveTo>
                <a:lnTo>
                  <a:pt x="17478" y="880733"/>
                </a:lnTo>
                <a:lnTo>
                  <a:pt x="34937" y="820067"/>
                </a:lnTo>
                <a:lnTo>
                  <a:pt x="52356" y="759877"/>
                </a:lnTo>
                <a:lnTo>
                  <a:pt x="69713" y="700399"/>
                </a:lnTo>
                <a:lnTo>
                  <a:pt x="86990" y="641872"/>
                </a:lnTo>
                <a:lnTo>
                  <a:pt x="104165" y="584533"/>
                </a:lnTo>
                <a:lnTo>
                  <a:pt x="121219" y="528620"/>
                </a:lnTo>
                <a:lnTo>
                  <a:pt x="138132" y="474369"/>
                </a:lnTo>
                <a:lnTo>
                  <a:pt x="154882" y="422019"/>
                </a:lnTo>
                <a:lnTo>
                  <a:pt x="171451" y="371808"/>
                </a:lnTo>
                <a:lnTo>
                  <a:pt x="187817" y="323973"/>
                </a:lnTo>
                <a:lnTo>
                  <a:pt x="203961" y="278751"/>
                </a:lnTo>
                <a:lnTo>
                  <a:pt x="219861" y="236380"/>
                </a:lnTo>
                <a:lnTo>
                  <a:pt x="235499" y="197098"/>
                </a:lnTo>
                <a:lnTo>
                  <a:pt x="250853" y="161142"/>
                </a:lnTo>
                <a:lnTo>
                  <a:pt x="280632" y="100160"/>
                </a:lnTo>
                <a:lnTo>
                  <a:pt x="325621" y="34017"/>
                </a:lnTo>
                <a:lnTo>
                  <a:pt x="380610" y="0"/>
                </a:lnTo>
                <a:lnTo>
                  <a:pt x="406261" y="4642"/>
                </a:lnTo>
                <a:lnTo>
                  <a:pt x="457043" y="49898"/>
                </a:lnTo>
                <a:lnTo>
                  <a:pt x="483443" y="87580"/>
                </a:lnTo>
                <a:lnTo>
                  <a:pt x="511360" y="133343"/>
                </a:lnTo>
                <a:lnTo>
                  <a:pt x="543193" y="201570"/>
                </a:lnTo>
                <a:lnTo>
                  <a:pt x="559742" y="245733"/>
                </a:lnTo>
                <a:lnTo>
                  <a:pt x="576598" y="295115"/>
                </a:lnTo>
                <a:lnTo>
                  <a:pt x="593673" y="348602"/>
                </a:lnTo>
                <a:lnTo>
                  <a:pt x="610878" y="405082"/>
                </a:lnTo>
                <a:lnTo>
                  <a:pt x="628128" y="463445"/>
                </a:lnTo>
                <a:lnTo>
                  <a:pt x="645333" y="522577"/>
                </a:lnTo>
                <a:lnTo>
                  <a:pt x="662408" y="581367"/>
                </a:lnTo>
                <a:lnTo>
                  <a:pt x="679264" y="638703"/>
                </a:lnTo>
                <a:lnTo>
                  <a:pt x="695814" y="693473"/>
                </a:lnTo>
                <a:lnTo>
                  <a:pt x="711971" y="744565"/>
                </a:lnTo>
                <a:lnTo>
                  <a:pt x="727647" y="790867"/>
                </a:lnTo>
                <a:lnTo>
                  <a:pt x="742754" y="831267"/>
                </a:lnTo>
                <a:lnTo>
                  <a:pt x="790009" y="930631"/>
                </a:lnTo>
                <a:lnTo>
                  <a:pt x="819124" y="980837"/>
                </a:lnTo>
                <a:lnTo>
                  <a:pt x="846326" y="1015006"/>
                </a:lnTo>
                <a:lnTo>
                  <a:pt x="902097" y="1034162"/>
                </a:lnTo>
                <a:lnTo>
                  <a:pt x="934217" y="1018615"/>
                </a:lnTo>
                <a:lnTo>
                  <a:pt x="977643" y="959033"/>
                </a:lnTo>
                <a:lnTo>
                  <a:pt x="1000684" y="911488"/>
                </a:lnTo>
                <a:lnTo>
                  <a:pt x="1024374" y="856803"/>
                </a:lnTo>
                <a:lnTo>
                  <a:pt x="1048536" y="798500"/>
                </a:lnTo>
                <a:lnTo>
                  <a:pt x="1072992" y="740100"/>
                </a:lnTo>
                <a:lnTo>
                  <a:pt x="1097567" y="685127"/>
                </a:lnTo>
                <a:lnTo>
                  <a:pt x="1122083" y="637101"/>
                </a:lnTo>
                <a:lnTo>
                  <a:pt x="1146363" y="599544"/>
                </a:lnTo>
                <a:lnTo>
                  <a:pt x="1204548" y="561896"/>
                </a:lnTo>
                <a:lnTo>
                  <a:pt x="1239669" y="562290"/>
                </a:lnTo>
                <a:lnTo>
                  <a:pt x="1309911" y="598424"/>
                </a:lnTo>
                <a:lnTo>
                  <a:pt x="1343828" y="630125"/>
                </a:lnTo>
                <a:lnTo>
                  <a:pt x="1376139" y="668222"/>
                </a:lnTo>
                <a:lnTo>
                  <a:pt x="1406243" y="710695"/>
                </a:lnTo>
                <a:lnTo>
                  <a:pt x="1460713" y="829173"/>
                </a:lnTo>
                <a:lnTo>
                  <a:pt x="1515030" y="989748"/>
                </a:lnTo>
                <a:lnTo>
                  <a:pt x="1556748" y="1131079"/>
                </a:lnTo>
                <a:lnTo>
                  <a:pt x="1573420" y="1191821"/>
                </a:lnTo>
                <a:lnTo>
                  <a:pt x="1585482" y="1231289"/>
                </a:lnTo>
                <a:lnTo>
                  <a:pt x="1585097" y="1236927"/>
                </a:lnTo>
                <a:lnTo>
                  <a:pt x="1576416" y="1220012"/>
                </a:lnTo>
                <a:lnTo>
                  <a:pt x="1563586" y="1191821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34632" y="832490"/>
            <a:ext cx="2358970" cy="3429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588044" y="1842891"/>
            <a:ext cx="2217146" cy="27001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095528" y="2496627"/>
            <a:ext cx="1701164" cy="1382395"/>
          </a:xfrm>
          <a:custGeom>
            <a:avLst/>
            <a:gdLst/>
            <a:ahLst/>
            <a:cxnLst/>
            <a:rect l="l" t="t" r="r" b="b"/>
            <a:pathLst>
              <a:path w="1701165" h="1382395">
                <a:moveTo>
                  <a:pt x="0" y="1054155"/>
                </a:moveTo>
                <a:lnTo>
                  <a:pt x="17842" y="995681"/>
                </a:lnTo>
                <a:lnTo>
                  <a:pt x="35615" y="936480"/>
                </a:lnTo>
                <a:lnTo>
                  <a:pt x="53296" y="876850"/>
                </a:lnTo>
                <a:lnTo>
                  <a:pt x="70860" y="817092"/>
                </a:lnTo>
                <a:lnTo>
                  <a:pt x="88283" y="757503"/>
                </a:lnTo>
                <a:lnTo>
                  <a:pt x="105541" y="698382"/>
                </a:lnTo>
                <a:lnTo>
                  <a:pt x="122611" y="640029"/>
                </a:lnTo>
                <a:lnTo>
                  <a:pt x="139468" y="582741"/>
                </a:lnTo>
                <a:lnTo>
                  <a:pt x="156087" y="526818"/>
                </a:lnTo>
                <a:lnTo>
                  <a:pt x="172446" y="472558"/>
                </a:lnTo>
                <a:lnTo>
                  <a:pt x="188520" y="420261"/>
                </a:lnTo>
                <a:lnTo>
                  <a:pt x="204284" y="370225"/>
                </a:lnTo>
                <a:lnTo>
                  <a:pt x="219716" y="322749"/>
                </a:lnTo>
                <a:lnTo>
                  <a:pt x="234790" y="278132"/>
                </a:lnTo>
                <a:lnTo>
                  <a:pt x="249483" y="236673"/>
                </a:lnTo>
                <a:lnTo>
                  <a:pt x="263771" y="198670"/>
                </a:lnTo>
                <a:lnTo>
                  <a:pt x="291035" y="134228"/>
                </a:lnTo>
                <a:lnTo>
                  <a:pt x="316390" y="87198"/>
                </a:lnTo>
                <a:lnTo>
                  <a:pt x="345594" y="43183"/>
                </a:lnTo>
                <a:lnTo>
                  <a:pt x="374100" y="14784"/>
                </a:lnTo>
                <a:lnTo>
                  <a:pt x="428749" y="0"/>
                </a:lnTo>
                <a:lnTo>
                  <a:pt x="454755" y="11194"/>
                </a:lnTo>
                <a:lnTo>
                  <a:pt x="479793" y="33167"/>
                </a:lnTo>
                <a:lnTo>
                  <a:pt x="503793" y="64709"/>
                </a:lnTo>
                <a:lnTo>
                  <a:pt x="526688" y="104610"/>
                </a:lnTo>
                <a:lnTo>
                  <a:pt x="548411" y="151661"/>
                </a:lnTo>
                <a:lnTo>
                  <a:pt x="568354" y="181623"/>
                </a:lnTo>
                <a:lnTo>
                  <a:pt x="587876" y="217468"/>
                </a:lnTo>
                <a:lnTo>
                  <a:pt x="606952" y="258469"/>
                </a:lnTo>
                <a:lnTo>
                  <a:pt x="625553" y="303904"/>
                </a:lnTo>
                <a:lnTo>
                  <a:pt x="643654" y="353047"/>
                </a:lnTo>
                <a:lnTo>
                  <a:pt x="661227" y="405173"/>
                </a:lnTo>
                <a:lnTo>
                  <a:pt x="678246" y="459558"/>
                </a:lnTo>
                <a:lnTo>
                  <a:pt x="694684" y="515477"/>
                </a:lnTo>
                <a:lnTo>
                  <a:pt x="710514" y="572205"/>
                </a:lnTo>
                <a:lnTo>
                  <a:pt x="725710" y="629018"/>
                </a:lnTo>
                <a:lnTo>
                  <a:pt x="740244" y="685191"/>
                </a:lnTo>
                <a:lnTo>
                  <a:pt x="754091" y="739998"/>
                </a:lnTo>
                <a:lnTo>
                  <a:pt x="767223" y="792717"/>
                </a:lnTo>
                <a:lnTo>
                  <a:pt x="779613" y="842621"/>
                </a:lnTo>
                <a:lnTo>
                  <a:pt x="791236" y="888986"/>
                </a:lnTo>
                <a:lnTo>
                  <a:pt x="802064" y="931088"/>
                </a:lnTo>
                <a:lnTo>
                  <a:pt x="812070" y="968201"/>
                </a:lnTo>
                <a:lnTo>
                  <a:pt x="847701" y="1042569"/>
                </a:lnTo>
                <a:lnTo>
                  <a:pt x="878493" y="1096359"/>
                </a:lnTo>
                <a:lnTo>
                  <a:pt x="906878" y="1131291"/>
                </a:lnTo>
                <a:lnTo>
                  <a:pt x="966152" y="1151446"/>
                </a:lnTo>
                <a:lnTo>
                  <a:pt x="1001906" y="1140105"/>
                </a:lnTo>
                <a:lnTo>
                  <a:pt x="1047299" y="1085785"/>
                </a:lnTo>
                <a:lnTo>
                  <a:pt x="1071579" y="1040516"/>
                </a:lnTo>
                <a:lnTo>
                  <a:pt x="1096422" y="987235"/>
                </a:lnTo>
                <a:lnTo>
                  <a:pt x="1121457" y="928990"/>
                </a:lnTo>
                <a:lnTo>
                  <a:pt x="1146315" y="868827"/>
                </a:lnTo>
                <a:lnTo>
                  <a:pt x="1170627" y="809794"/>
                </a:lnTo>
                <a:lnTo>
                  <a:pt x="1194023" y="754936"/>
                </a:lnTo>
                <a:lnTo>
                  <a:pt x="1216134" y="707300"/>
                </a:lnTo>
                <a:lnTo>
                  <a:pt x="1236589" y="669934"/>
                </a:lnTo>
                <a:lnTo>
                  <a:pt x="1255019" y="645883"/>
                </a:lnTo>
                <a:lnTo>
                  <a:pt x="1293695" y="640573"/>
                </a:lnTo>
                <a:lnTo>
                  <a:pt x="1330970" y="645256"/>
                </a:lnTo>
                <a:lnTo>
                  <a:pt x="1367181" y="659296"/>
                </a:lnTo>
                <a:lnTo>
                  <a:pt x="1402666" y="682056"/>
                </a:lnTo>
                <a:lnTo>
                  <a:pt x="1437761" y="712901"/>
                </a:lnTo>
                <a:lnTo>
                  <a:pt x="1472804" y="751194"/>
                </a:lnTo>
                <a:lnTo>
                  <a:pt x="1508132" y="796300"/>
                </a:lnTo>
                <a:lnTo>
                  <a:pt x="1528550" y="834642"/>
                </a:lnTo>
                <a:lnTo>
                  <a:pt x="1550071" y="884963"/>
                </a:lnTo>
                <a:lnTo>
                  <a:pt x="1572051" y="943970"/>
                </a:lnTo>
                <a:lnTo>
                  <a:pt x="1593849" y="1008369"/>
                </a:lnTo>
                <a:lnTo>
                  <a:pt x="1614823" y="1074867"/>
                </a:lnTo>
                <a:lnTo>
                  <a:pt x="1634331" y="1140170"/>
                </a:lnTo>
                <a:lnTo>
                  <a:pt x="1651731" y="1200985"/>
                </a:lnTo>
                <a:lnTo>
                  <a:pt x="1666382" y="1254019"/>
                </a:lnTo>
                <a:lnTo>
                  <a:pt x="1677642" y="1295977"/>
                </a:lnTo>
                <a:lnTo>
                  <a:pt x="1687421" y="1333497"/>
                </a:lnTo>
                <a:lnTo>
                  <a:pt x="1700538" y="1376685"/>
                </a:lnTo>
                <a:lnTo>
                  <a:pt x="1699100" y="1381840"/>
                </a:lnTo>
                <a:lnTo>
                  <a:pt x="1689186" y="1362824"/>
                </a:lnTo>
                <a:lnTo>
                  <a:pt x="1676875" y="1333497"/>
                </a:lnTo>
              </a:path>
            </a:pathLst>
          </a:custGeom>
          <a:ln w="12700">
            <a:solidFill>
              <a:srgbClr val="2F528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76400" y="4426598"/>
            <a:ext cx="10515600" cy="1057275"/>
          </a:xfrm>
          <a:custGeom>
            <a:avLst/>
            <a:gdLst/>
            <a:ahLst/>
            <a:cxnLst/>
            <a:rect l="l" t="t" r="r" b="b"/>
            <a:pathLst>
              <a:path w="10515600" h="1057275">
                <a:moveTo>
                  <a:pt x="0" y="0"/>
                </a:moveTo>
                <a:lnTo>
                  <a:pt x="10515600" y="0"/>
                </a:lnTo>
                <a:lnTo>
                  <a:pt x="10515600" y="1057274"/>
                </a:lnTo>
                <a:lnTo>
                  <a:pt x="0" y="10572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437759" y="4539996"/>
            <a:ext cx="667512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FFFFFF"/>
                </a:solidFill>
              </a:rPr>
              <a:t>Explaining with</a:t>
            </a:r>
            <a:r>
              <a:rPr dirty="0" spc="-35">
                <a:solidFill>
                  <a:srgbClr val="FFFFFF"/>
                </a:solidFill>
              </a:rPr>
              <a:t> </a:t>
            </a:r>
            <a:r>
              <a:rPr dirty="0" spc="-15">
                <a:solidFill>
                  <a:srgbClr val="FFFFFF"/>
                </a:solidFill>
              </a:rPr>
              <a:t>Autoencoders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556260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Adversarial</a:t>
            </a:r>
            <a:r>
              <a:rPr dirty="0" spc="-75"/>
              <a:t> </a:t>
            </a:r>
            <a:r>
              <a:rPr dirty="0" spc="-10"/>
              <a:t>Autoencoder</a:t>
            </a:r>
          </a:p>
        </p:txBody>
      </p:sp>
      <p:sp>
        <p:nvSpPr>
          <p:cNvPr id="3" name="object 3"/>
          <p:cNvSpPr/>
          <p:nvPr/>
        </p:nvSpPr>
        <p:spPr>
          <a:xfrm>
            <a:off x="1825737" y="1495795"/>
            <a:ext cx="8586752" cy="4303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9735" y="2329555"/>
            <a:ext cx="889604" cy="1051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731006" y="2149292"/>
            <a:ext cx="1064757" cy="11707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265539" y="2085784"/>
          <a:ext cx="1627505" cy="373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860"/>
                <a:gridCol w="436245"/>
                <a:gridCol w="384175"/>
                <a:gridCol w="384175"/>
              </a:tblGrid>
              <a:tr h="360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79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79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79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794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09371"/>
            <a:ext cx="622300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Latent </a:t>
            </a:r>
            <a:r>
              <a:rPr dirty="0" spc="-10"/>
              <a:t>Local </a:t>
            </a:r>
            <a:r>
              <a:rPr dirty="0" spc="-5"/>
              <a:t>Rule</a:t>
            </a:r>
            <a:r>
              <a:rPr dirty="0" spc="15"/>
              <a:t> </a:t>
            </a:r>
            <a:r>
              <a:rPr dirty="0" spc="-10"/>
              <a:t>Extraction</a:t>
            </a:r>
          </a:p>
        </p:txBody>
      </p:sp>
      <p:sp>
        <p:nvSpPr>
          <p:cNvPr id="3" name="object 3"/>
          <p:cNvSpPr/>
          <p:nvPr/>
        </p:nvSpPr>
        <p:spPr>
          <a:xfrm>
            <a:off x="242638" y="1939103"/>
            <a:ext cx="11780107" cy="2791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5601" y="4102771"/>
            <a:ext cx="583094" cy="5804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00542" y="4438718"/>
            <a:ext cx="404495" cy="360680"/>
          </a:xfrm>
          <a:custGeom>
            <a:avLst/>
            <a:gdLst/>
            <a:ahLst/>
            <a:cxnLst/>
            <a:rect l="l" t="t" r="r" b="b"/>
            <a:pathLst>
              <a:path w="404495" h="360679">
                <a:moveTo>
                  <a:pt x="0" y="360460"/>
                </a:moveTo>
                <a:lnTo>
                  <a:pt x="404124" y="360460"/>
                </a:lnTo>
                <a:lnTo>
                  <a:pt x="404124" y="0"/>
                </a:lnTo>
                <a:lnTo>
                  <a:pt x="0" y="0"/>
                </a:lnTo>
                <a:lnTo>
                  <a:pt x="0" y="360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04666" y="4438718"/>
            <a:ext cx="436880" cy="360680"/>
          </a:xfrm>
          <a:custGeom>
            <a:avLst/>
            <a:gdLst/>
            <a:ahLst/>
            <a:cxnLst/>
            <a:rect l="l" t="t" r="r" b="b"/>
            <a:pathLst>
              <a:path w="436879" h="360679">
                <a:moveTo>
                  <a:pt x="0" y="360460"/>
                </a:moveTo>
                <a:lnTo>
                  <a:pt x="436335" y="360460"/>
                </a:lnTo>
                <a:lnTo>
                  <a:pt x="436335" y="0"/>
                </a:lnTo>
                <a:lnTo>
                  <a:pt x="0" y="0"/>
                </a:lnTo>
                <a:lnTo>
                  <a:pt x="0" y="360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41001" y="4438718"/>
            <a:ext cx="384175" cy="360680"/>
          </a:xfrm>
          <a:custGeom>
            <a:avLst/>
            <a:gdLst/>
            <a:ahLst/>
            <a:cxnLst/>
            <a:rect l="l" t="t" r="r" b="b"/>
            <a:pathLst>
              <a:path w="384175" h="360679">
                <a:moveTo>
                  <a:pt x="0" y="360460"/>
                </a:moveTo>
                <a:lnTo>
                  <a:pt x="384001" y="360460"/>
                </a:lnTo>
                <a:lnTo>
                  <a:pt x="384001" y="0"/>
                </a:lnTo>
                <a:lnTo>
                  <a:pt x="0" y="0"/>
                </a:lnTo>
                <a:lnTo>
                  <a:pt x="0" y="360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25002" y="4438718"/>
            <a:ext cx="384175" cy="360680"/>
          </a:xfrm>
          <a:custGeom>
            <a:avLst/>
            <a:gdLst/>
            <a:ahLst/>
            <a:cxnLst/>
            <a:rect l="l" t="t" r="r" b="b"/>
            <a:pathLst>
              <a:path w="384175" h="360679">
                <a:moveTo>
                  <a:pt x="0" y="360460"/>
                </a:moveTo>
                <a:lnTo>
                  <a:pt x="384001" y="360460"/>
                </a:lnTo>
                <a:lnTo>
                  <a:pt x="384001" y="0"/>
                </a:lnTo>
                <a:lnTo>
                  <a:pt x="0" y="0"/>
                </a:lnTo>
                <a:lnTo>
                  <a:pt x="0" y="360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094192" y="4432368"/>
          <a:ext cx="1627505" cy="373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860"/>
                <a:gridCol w="436245"/>
                <a:gridCol w="384175"/>
                <a:gridCol w="384175"/>
              </a:tblGrid>
              <a:tr h="360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85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85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85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85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8434255" y="4605731"/>
            <a:ext cx="430530" cy="360680"/>
          </a:xfrm>
          <a:custGeom>
            <a:avLst/>
            <a:gdLst/>
            <a:ahLst/>
            <a:cxnLst/>
            <a:rect l="l" t="t" r="r" b="b"/>
            <a:pathLst>
              <a:path w="430529" h="360679">
                <a:moveTo>
                  <a:pt x="0" y="360460"/>
                </a:moveTo>
                <a:lnTo>
                  <a:pt x="430106" y="360460"/>
                </a:lnTo>
                <a:lnTo>
                  <a:pt x="430106" y="0"/>
                </a:lnTo>
                <a:lnTo>
                  <a:pt x="0" y="0"/>
                </a:lnTo>
                <a:lnTo>
                  <a:pt x="0" y="360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864361" y="4605731"/>
            <a:ext cx="436880" cy="360680"/>
          </a:xfrm>
          <a:custGeom>
            <a:avLst/>
            <a:gdLst/>
            <a:ahLst/>
            <a:cxnLst/>
            <a:rect l="l" t="t" r="r" b="b"/>
            <a:pathLst>
              <a:path w="436879" h="360679">
                <a:moveTo>
                  <a:pt x="0" y="360460"/>
                </a:moveTo>
                <a:lnTo>
                  <a:pt x="436335" y="360460"/>
                </a:lnTo>
                <a:lnTo>
                  <a:pt x="436335" y="0"/>
                </a:lnTo>
                <a:lnTo>
                  <a:pt x="0" y="0"/>
                </a:lnTo>
                <a:lnTo>
                  <a:pt x="0" y="360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300696" y="4605731"/>
            <a:ext cx="384175" cy="360680"/>
          </a:xfrm>
          <a:custGeom>
            <a:avLst/>
            <a:gdLst/>
            <a:ahLst/>
            <a:cxnLst/>
            <a:rect l="l" t="t" r="r" b="b"/>
            <a:pathLst>
              <a:path w="384175" h="360679">
                <a:moveTo>
                  <a:pt x="0" y="360460"/>
                </a:moveTo>
                <a:lnTo>
                  <a:pt x="384001" y="360460"/>
                </a:lnTo>
                <a:lnTo>
                  <a:pt x="384001" y="0"/>
                </a:lnTo>
                <a:lnTo>
                  <a:pt x="0" y="0"/>
                </a:lnTo>
                <a:lnTo>
                  <a:pt x="0" y="360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684697" y="4605731"/>
            <a:ext cx="384175" cy="360680"/>
          </a:xfrm>
          <a:custGeom>
            <a:avLst/>
            <a:gdLst/>
            <a:ahLst/>
            <a:cxnLst/>
            <a:rect l="l" t="t" r="r" b="b"/>
            <a:pathLst>
              <a:path w="384175" h="360679">
                <a:moveTo>
                  <a:pt x="0" y="360460"/>
                </a:moveTo>
                <a:lnTo>
                  <a:pt x="384001" y="360460"/>
                </a:lnTo>
                <a:lnTo>
                  <a:pt x="384001" y="0"/>
                </a:lnTo>
                <a:lnTo>
                  <a:pt x="0" y="0"/>
                </a:lnTo>
                <a:lnTo>
                  <a:pt x="0" y="360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8427905" y="4238922"/>
          <a:ext cx="1653539" cy="1454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9895"/>
                <a:gridCol w="436245"/>
                <a:gridCol w="384175"/>
                <a:gridCol w="384174"/>
              </a:tblGrid>
              <a:tr h="360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667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4859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667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667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667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0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92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4859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92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92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.6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92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0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85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4859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85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85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85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0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73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4859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.3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73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73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73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8128921" y="2157102"/>
            <a:ext cx="372532" cy="14562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164626" y="2559677"/>
            <a:ext cx="293512" cy="284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9420692" y="1819699"/>
          <a:ext cx="423545" cy="1454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860"/>
              </a:tblGrid>
              <a:tr h="360460"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30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92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0460"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dirty="0" sz="130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85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0460"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0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73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0460"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300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985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415601" y="1632893"/>
            <a:ext cx="785503" cy="7855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527883" y="5940044"/>
            <a:ext cx="3366770" cy="58674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241300" marR="5080" indent="-228600">
              <a:lnSpc>
                <a:spcPct val="100800"/>
              </a:lnSpc>
              <a:spcBef>
                <a:spcPts val="1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200" spc="-10">
                <a:latin typeface="Calibri"/>
                <a:cs typeface="Calibri"/>
              </a:rPr>
              <a:t>Guidotti, Riccardo, </a:t>
            </a:r>
            <a:r>
              <a:rPr dirty="0" sz="1200" spc="-5">
                <a:latin typeface="Calibri"/>
                <a:cs typeface="Calibri"/>
              </a:rPr>
              <a:t>et al. </a:t>
            </a:r>
            <a:r>
              <a:rPr dirty="0" sz="1200" b="1" i="1">
                <a:latin typeface="Calibri"/>
                <a:cs typeface="Calibri"/>
              </a:rPr>
              <a:t>Black </a:t>
            </a:r>
            <a:r>
              <a:rPr dirty="0" sz="1200" spc="-10" b="1" i="1">
                <a:latin typeface="Calibri"/>
                <a:cs typeface="Calibri"/>
              </a:rPr>
              <a:t>Box </a:t>
            </a:r>
            <a:r>
              <a:rPr dirty="0" sz="1200" b="1" i="1">
                <a:latin typeface="Calibri"/>
                <a:cs typeface="Calibri"/>
              </a:rPr>
              <a:t>Explanation </a:t>
            </a:r>
            <a:r>
              <a:rPr dirty="0" sz="1200" spc="-5" b="1" i="1">
                <a:latin typeface="Calibri"/>
                <a:cs typeface="Calibri"/>
              </a:rPr>
              <a:t>by  </a:t>
            </a:r>
            <a:r>
              <a:rPr dirty="0" sz="1200" b="1" i="1">
                <a:latin typeface="Calibri"/>
                <a:cs typeface="Calibri"/>
              </a:rPr>
              <a:t>Learning Image </a:t>
            </a:r>
            <a:r>
              <a:rPr dirty="0" sz="1200" spc="-5" b="1" i="1">
                <a:latin typeface="Calibri"/>
                <a:cs typeface="Calibri"/>
              </a:rPr>
              <a:t>Exemplars </a:t>
            </a:r>
            <a:r>
              <a:rPr dirty="0" sz="1200" b="1" i="1">
                <a:latin typeface="Calibri"/>
                <a:cs typeface="Calibri"/>
              </a:rPr>
              <a:t>in </a:t>
            </a:r>
            <a:r>
              <a:rPr dirty="0" sz="1200" spc="-5" b="1" i="1">
                <a:latin typeface="Calibri"/>
                <a:cs typeface="Calibri"/>
              </a:rPr>
              <a:t>the Latent Feature  Space. </a:t>
            </a:r>
            <a:r>
              <a:rPr dirty="0" sz="1200" spc="-10">
                <a:latin typeface="Calibri"/>
                <a:cs typeface="Calibri"/>
              </a:rPr>
              <a:t>ECML-PKDD,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2019.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88466" y="2698247"/>
            <a:ext cx="283845" cy="819785"/>
          </a:xfrm>
          <a:custGeom>
            <a:avLst/>
            <a:gdLst/>
            <a:ahLst/>
            <a:cxnLst/>
            <a:rect l="l" t="t" r="r" b="b"/>
            <a:pathLst>
              <a:path w="283845" h="819785">
                <a:moveTo>
                  <a:pt x="0" y="0"/>
                </a:moveTo>
                <a:lnTo>
                  <a:pt x="283635" y="0"/>
                </a:lnTo>
                <a:lnTo>
                  <a:pt x="283635" y="819651"/>
                </a:lnTo>
                <a:lnTo>
                  <a:pt x="0" y="8196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911015" y="5363971"/>
            <a:ext cx="5109210" cy="982980"/>
          </a:xfrm>
          <a:prstGeom prst="rect">
            <a:avLst/>
          </a:prstGeom>
        </p:spPr>
        <p:txBody>
          <a:bodyPr wrap="square" lIns="0" tIns="12509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85"/>
              </a:spcBef>
            </a:pPr>
            <a:r>
              <a:rPr dirty="0" sz="2400">
                <a:solidFill>
                  <a:srgbClr val="945200"/>
                </a:solidFill>
                <a:latin typeface="Calibri"/>
                <a:cs typeface="Calibri"/>
              </a:rPr>
              <a:t>r </a:t>
            </a:r>
            <a:r>
              <a:rPr dirty="0" sz="2400">
                <a:latin typeface="Calibri"/>
                <a:cs typeface="Calibri"/>
              </a:rPr>
              <a:t>= </a:t>
            </a:r>
            <a:r>
              <a:rPr dirty="0" sz="2400" spc="-5">
                <a:latin typeface="Calibri"/>
                <a:cs typeface="Calibri"/>
              </a:rPr>
              <a:t>if </a:t>
            </a:r>
            <a:r>
              <a:rPr dirty="0" sz="2400">
                <a:latin typeface="Calibri"/>
                <a:cs typeface="Calibri"/>
              </a:rPr>
              <a:t>z</a:t>
            </a:r>
            <a:r>
              <a:rPr dirty="0" baseline="-17361" sz="2400">
                <a:latin typeface="Calibri"/>
                <a:cs typeface="Calibri"/>
              </a:rPr>
              <a:t>1 </a:t>
            </a:r>
            <a:r>
              <a:rPr dirty="0" sz="2400">
                <a:latin typeface="Calibri"/>
                <a:cs typeface="Calibri"/>
              </a:rPr>
              <a:t>&gt; </a:t>
            </a:r>
            <a:r>
              <a:rPr dirty="0" sz="2400" spc="-5">
                <a:latin typeface="Calibri"/>
                <a:cs typeface="Calibri"/>
              </a:rPr>
              <a:t>0.1 </a:t>
            </a:r>
            <a:r>
              <a:rPr dirty="0" sz="2400">
                <a:latin typeface="Calibri"/>
                <a:cs typeface="Calibri"/>
              </a:rPr>
              <a:t>and z</a:t>
            </a:r>
            <a:r>
              <a:rPr dirty="0" baseline="-17361" sz="2400">
                <a:latin typeface="Calibri"/>
                <a:cs typeface="Calibri"/>
              </a:rPr>
              <a:t>3 </a:t>
            </a:r>
            <a:r>
              <a:rPr dirty="0" sz="2400">
                <a:latin typeface="Calibri"/>
                <a:cs typeface="Calibri"/>
              </a:rPr>
              <a:t>≤ </a:t>
            </a:r>
            <a:r>
              <a:rPr dirty="0" sz="2400" spc="-5">
                <a:latin typeface="Calibri"/>
                <a:cs typeface="Calibri"/>
              </a:rPr>
              <a:t>0.5 </a:t>
            </a:r>
            <a:r>
              <a:rPr dirty="0" sz="2400">
                <a:latin typeface="Calibri"/>
                <a:cs typeface="Calibri"/>
              </a:rPr>
              <a:t>then</a:t>
            </a:r>
            <a:r>
              <a:rPr dirty="0" sz="2400" spc="27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‘0’</a:t>
            </a:r>
            <a:endParaRPr sz="2400">
              <a:latin typeface="Calibri"/>
              <a:cs typeface="Calibri"/>
            </a:endParaRPr>
          </a:p>
          <a:p>
            <a:pPr marL="48260">
              <a:lnSpc>
                <a:spcPct val="100000"/>
              </a:lnSpc>
              <a:spcBef>
                <a:spcPts val="890"/>
              </a:spcBef>
              <a:tabLst>
                <a:tab pos="2920365" algn="l"/>
              </a:tabLst>
            </a:pPr>
            <a:r>
              <a:rPr dirty="0" sz="2400">
                <a:solidFill>
                  <a:srgbClr val="945200"/>
                </a:solidFill>
                <a:latin typeface="Calibri"/>
                <a:cs typeface="Calibri"/>
              </a:rPr>
              <a:t>Φ </a:t>
            </a:r>
            <a:r>
              <a:rPr dirty="0" sz="2400">
                <a:latin typeface="Calibri"/>
                <a:cs typeface="Calibri"/>
              </a:rPr>
              <a:t>= </a:t>
            </a:r>
            <a:r>
              <a:rPr dirty="0" sz="2400" spc="-5">
                <a:latin typeface="Calibri"/>
                <a:cs typeface="Calibri"/>
              </a:rPr>
              <a:t>{({z</a:t>
            </a:r>
            <a:r>
              <a:rPr dirty="0" baseline="-17361" sz="2400" spc="-7">
                <a:latin typeface="Calibri"/>
                <a:cs typeface="Calibri"/>
              </a:rPr>
              <a:t>1  </a:t>
            </a:r>
            <a:r>
              <a:rPr dirty="0" sz="2400">
                <a:latin typeface="Calibri"/>
                <a:cs typeface="Calibri"/>
              </a:rPr>
              <a:t>≤ </a:t>
            </a:r>
            <a:r>
              <a:rPr dirty="0" sz="2400" spc="-5">
                <a:latin typeface="Calibri"/>
                <a:cs typeface="Calibri"/>
              </a:rPr>
              <a:t>0.1}</a:t>
            </a:r>
            <a:r>
              <a:rPr dirty="0" sz="2400" spc="-2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--&gt;</a:t>
            </a:r>
            <a:r>
              <a:rPr dirty="0" sz="2400" spc="-5">
                <a:latin typeface="Calibri"/>
                <a:cs typeface="Calibri"/>
              </a:rPr>
              <a:t> ‘4’),	({z</a:t>
            </a:r>
            <a:r>
              <a:rPr dirty="0" baseline="-17361" sz="2400" spc="-7">
                <a:latin typeface="Calibri"/>
                <a:cs typeface="Calibri"/>
              </a:rPr>
              <a:t>3 </a:t>
            </a:r>
            <a:r>
              <a:rPr dirty="0" sz="2400">
                <a:latin typeface="Calibri"/>
                <a:cs typeface="Calibri"/>
              </a:rPr>
              <a:t>&gt; </a:t>
            </a:r>
            <a:r>
              <a:rPr dirty="0" sz="2400" spc="-5">
                <a:latin typeface="Calibri"/>
                <a:cs typeface="Calibri"/>
              </a:rPr>
              <a:t>0.5} </a:t>
            </a:r>
            <a:r>
              <a:rPr dirty="0" sz="2400">
                <a:latin typeface="Calibri"/>
                <a:cs typeface="Calibri"/>
              </a:rPr>
              <a:t>--&gt;</a:t>
            </a:r>
            <a:r>
              <a:rPr dirty="0" sz="2400" spc="-26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‘8’)}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78254" y="2913231"/>
            <a:ext cx="4540671" cy="2736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24212" y="1631213"/>
            <a:ext cx="4154893" cy="31161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95767" y="729231"/>
            <a:ext cx="4522307" cy="30209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76400" y="4426598"/>
            <a:ext cx="10515600" cy="1057275"/>
          </a:xfrm>
          <a:custGeom>
            <a:avLst/>
            <a:gdLst/>
            <a:ahLst/>
            <a:cxnLst/>
            <a:rect l="l" t="t" r="r" b="b"/>
            <a:pathLst>
              <a:path w="10515600" h="1057275">
                <a:moveTo>
                  <a:pt x="0" y="0"/>
                </a:moveTo>
                <a:lnTo>
                  <a:pt x="10515600" y="0"/>
                </a:lnTo>
                <a:lnTo>
                  <a:pt x="10515600" y="1057274"/>
                </a:lnTo>
                <a:lnTo>
                  <a:pt x="0" y="10572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11713" y="4539996"/>
            <a:ext cx="780034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solidFill>
                  <a:srgbClr val="FFFFFF"/>
                </a:solidFill>
              </a:rPr>
              <a:t>ABELE: Explaining </a:t>
            </a:r>
            <a:r>
              <a:rPr dirty="0" spc="-10">
                <a:solidFill>
                  <a:srgbClr val="FFFFFF"/>
                </a:solidFill>
              </a:rPr>
              <a:t>Image</a:t>
            </a:r>
            <a:r>
              <a:rPr dirty="0" spc="-45">
                <a:solidFill>
                  <a:srgbClr val="FFFFFF"/>
                </a:solidFill>
              </a:rPr>
              <a:t> </a:t>
            </a:r>
            <a:r>
              <a:rPr dirty="0" spc="-10">
                <a:solidFill>
                  <a:srgbClr val="FFFFFF"/>
                </a:solidFill>
              </a:rPr>
              <a:t>Classifiers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11124"/>
            <a:ext cx="476821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Interpretable </a:t>
            </a:r>
            <a:r>
              <a:rPr dirty="0" spc="-5"/>
              <a:t>Models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50389" y="4618227"/>
            <a:ext cx="193167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">
                <a:latin typeface="Calibri"/>
                <a:cs typeface="Calibri"/>
              </a:rPr>
              <a:t>Linear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Model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3341" y="1730913"/>
            <a:ext cx="5423141" cy="2781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1195" y="1661811"/>
            <a:ext cx="1109980" cy="1109980"/>
          </a:xfrm>
          <a:custGeom>
            <a:avLst/>
            <a:gdLst/>
            <a:ahLst/>
            <a:cxnLst/>
            <a:rect l="l" t="t" r="r" b="b"/>
            <a:pathLst>
              <a:path w="1109980" h="1109980">
                <a:moveTo>
                  <a:pt x="1109946" y="0"/>
                </a:moveTo>
                <a:lnTo>
                  <a:pt x="0" y="0"/>
                </a:lnTo>
                <a:lnTo>
                  <a:pt x="0" y="1109946"/>
                </a:lnTo>
                <a:lnTo>
                  <a:pt x="162940" y="947005"/>
                </a:lnTo>
                <a:lnTo>
                  <a:pt x="162940" y="162951"/>
                </a:lnTo>
                <a:lnTo>
                  <a:pt x="946995" y="162951"/>
                </a:lnTo>
                <a:lnTo>
                  <a:pt x="11099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1195" y="1661811"/>
            <a:ext cx="1109980" cy="1109980"/>
          </a:xfrm>
          <a:custGeom>
            <a:avLst/>
            <a:gdLst/>
            <a:ahLst/>
            <a:cxnLst/>
            <a:rect l="l" t="t" r="r" b="b"/>
            <a:pathLst>
              <a:path w="1109980" h="1109980">
                <a:moveTo>
                  <a:pt x="0" y="0"/>
                </a:moveTo>
                <a:lnTo>
                  <a:pt x="1109946" y="0"/>
                </a:lnTo>
                <a:lnTo>
                  <a:pt x="946994" y="162951"/>
                </a:lnTo>
                <a:lnTo>
                  <a:pt x="162940" y="162951"/>
                </a:lnTo>
                <a:lnTo>
                  <a:pt x="162940" y="947005"/>
                </a:lnTo>
                <a:lnTo>
                  <a:pt x="0" y="1109946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D0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70030" y="3492505"/>
            <a:ext cx="1109980" cy="1109980"/>
          </a:xfrm>
          <a:custGeom>
            <a:avLst/>
            <a:gdLst/>
            <a:ahLst/>
            <a:cxnLst/>
            <a:rect l="l" t="t" r="r" b="b"/>
            <a:pathLst>
              <a:path w="1109979" h="1109979">
                <a:moveTo>
                  <a:pt x="1109945" y="0"/>
                </a:moveTo>
                <a:lnTo>
                  <a:pt x="947005" y="162939"/>
                </a:lnTo>
                <a:lnTo>
                  <a:pt x="947005" y="946994"/>
                </a:lnTo>
                <a:lnTo>
                  <a:pt x="162951" y="946994"/>
                </a:lnTo>
                <a:lnTo>
                  <a:pt x="0" y="1109945"/>
                </a:lnTo>
                <a:lnTo>
                  <a:pt x="1109945" y="1109945"/>
                </a:lnTo>
                <a:lnTo>
                  <a:pt x="11099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70030" y="3492504"/>
            <a:ext cx="1109980" cy="1109980"/>
          </a:xfrm>
          <a:custGeom>
            <a:avLst/>
            <a:gdLst/>
            <a:ahLst/>
            <a:cxnLst/>
            <a:rect l="l" t="t" r="r" b="b"/>
            <a:pathLst>
              <a:path w="1109979" h="1109979">
                <a:moveTo>
                  <a:pt x="1109946" y="1109946"/>
                </a:moveTo>
                <a:lnTo>
                  <a:pt x="0" y="1109946"/>
                </a:lnTo>
                <a:lnTo>
                  <a:pt x="162951" y="946994"/>
                </a:lnTo>
                <a:lnTo>
                  <a:pt x="947005" y="946994"/>
                </a:lnTo>
                <a:lnTo>
                  <a:pt x="947005" y="162940"/>
                </a:lnTo>
                <a:lnTo>
                  <a:pt x="1109946" y="0"/>
                </a:lnTo>
                <a:lnTo>
                  <a:pt x="1109946" y="1109946"/>
                </a:lnTo>
                <a:close/>
              </a:path>
            </a:pathLst>
          </a:custGeom>
          <a:ln w="57150">
            <a:solidFill>
              <a:srgbClr val="D0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80376" y="1811548"/>
            <a:ext cx="5670428" cy="2652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96000" y="1661811"/>
            <a:ext cx="1109980" cy="1109980"/>
          </a:xfrm>
          <a:custGeom>
            <a:avLst/>
            <a:gdLst/>
            <a:ahLst/>
            <a:cxnLst/>
            <a:rect l="l" t="t" r="r" b="b"/>
            <a:pathLst>
              <a:path w="1109979" h="1109980">
                <a:moveTo>
                  <a:pt x="1109945" y="0"/>
                </a:moveTo>
                <a:lnTo>
                  <a:pt x="0" y="0"/>
                </a:lnTo>
                <a:lnTo>
                  <a:pt x="0" y="1109946"/>
                </a:lnTo>
                <a:lnTo>
                  <a:pt x="162939" y="947005"/>
                </a:lnTo>
                <a:lnTo>
                  <a:pt x="162939" y="162951"/>
                </a:lnTo>
                <a:lnTo>
                  <a:pt x="946994" y="162951"/>
                </a:lnTo>
                <a:lnTo>
                  <a:pt x="11099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96000" y="1661811"/>
            <a:ext cx="1109980" cy="1109980"/>
          </a:xfrm>
          <a:custGeom>
            <a:avLst/>
            <a:gdLst/>
            <a:ahLst/>
            <a:cxnLst/>
            <a:rect l="l" t="t" r="r" b="b"/>
            <a:pathLst>
              <a:path w="1109979" h="1109980">
                <a:moveTo>
                  <a:pt x="0" y="0"/>
                </a:moveTo>
                <a:lnTo>
                  <a:pt x="1109946" y="0"/>
                </a:lnTo>
                <a:lnTo>
                  <a:pt x="946994" y="162951"/>
                </a:lnTo>
                <a:lnTo>
                  <a:pt x="162940" y="162951"/>
                </a:lnTo>
                <a:lnTo>
                  <a:pt x="162940" y="947005"/>
                </a:lnTo>
                <a:lnTo>
                  <a:pt x="0" y="1109946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D0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825234" y="3423403"/>
            <a:ext cx="1109980" cy="1109980"/>
          </a:xfrm>
          <a:custGeom>
            <a:avLst/>
            <a:gdLst/>
            <a:ahLst/>
            <a:cxnLst/>
            <a:rect l="l" t="t" r="r" b="b"/>
            <a:pathLst>
              <a:path w="1109979" h="1109979">
                <a:moveTo>
                  <a:pt x="1109945" y="0"/>
                </a:moveTo>
                <a:lnTo>
                  <a:pt x="947005" y="162939"/>
                </a:lnTo>
                <a:lnTo>
                  <a:pt x="947005" y="946994"/>
                </a:lnTo>
                <a:lnTo>
                  <a:pt x="162951" y="946994"/>
                </a:lnTo>
                <a:lnTo>
                  <a:pt x="0" y="1109945"/>
                </a:lnTo>
                <a:lnTo>
                  <a:pt x="1109945" y="1109945"/>
                </a:lnTo>
                <a:lnTo>
                  <a:pt x="11099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825234" y="3423402"/>
            <a:ext cx="1109980" cy="1109980"/>
          </a:xfrm>
          <a:custGeom>
            <a:avLst/>
            <a:gdLst/>
            <a:ahLst/>
            <a:cxnLst/>
            <a:rect l="l" t="t" r="r" b="b"/>
            <a:pathLst>
              <a:path w="1109979" h="1109979">
                <a:moveTo>
                  <a:pt x="1109946" y="1109946"/>
                </a:moveTo>
                <a:lnTo>
                  <a:pt x="0" y="1109946"/>
                </a:lnTo>
                <a:lnTo>
                  <a:pt x="162951" y="946994"/>
                </a:lnTo>
                <a:lnTo>
                  <a:pt x="947005" y="946994"/>
                </a:lnTo>
                <a:lnTo>
                  <a:pt x="947005" y="162940"/>
                </a:lnTo>
                <a:lnTo>
                  <a:pt x="1109946" y="0"/>
                </a:lnTo>
                <a:lnTo>
                  <a:pt x="1109946" y="1109946"/>
                </a:lnTo>
                <a:close/>
              </a:path>
            </a:pathLst>
          </a:custGeom>
          <a:ln w="57150">
            <a:solidFill>
              <a:srgbClr val="D0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98776" y="5443727"/>
            <a:ext cx="7089648" cy="6705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735959" y="5402596"/>
            <a:ext cx="752475" cy="752475"/>
          </a:xfrm>
          <a:custGeom>
            <a:avLst/>
            <a:gdLst/>
            <a:ahLst/>
            <a:cxnLst/>
            <a:rect l="l" t="t" r="r" b="b"/>
            <a:pathLst>
              <a:path w="752475" h="752475">
                <a:moveTo>
                  <a:pt x="752393" y="0"/>
                </a:moveTo>
                <a:lnTo>
                  <a:pt x="641941" y="110451"/>
                </a:lnTo>
                <a:lnTo>
                  <a:pt x="641941" y="641935"/>
                </a:lnTo>
                <a:lnTo>
                  <a:pt x="110458" y="641935"/>
                </a:lnTo>
                <a:lnTo>
                  <a:pt x="0" y="752394"/>
                </a:lnTo>
                <a:lnTo>
                  <a:pt x="752393" y="752394"/>
                </a:lnTo>
                <a:lnTo>
                  <a:pt x="7523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735959" y="5402596"/>
            <a:ext cx="752475" cy="752475"/>
          </a:xfrm>
          <a:custGeom>
            <a:avLst/>
            <a:gdLst/>
            <a:ahLst/>
            <a:cxnLst/>
            <a:rect l="l" t="t" r="r" b="b"/>
            <a:pathLst>
              <a:path w="752475" h="752475">
                <a:moveTo>
                  <a:pt x="752394" y="752394"/>
                </a:moveTo>
                <a:lnTo>
                  <a:pt x="0" y="752394"/>
                </a:lnTo>
                <a:lnTo>
                  <a:pt x="110458" y="641935"/>
                </a:lnTo>
                <a:lnTo>
                  <a:pt x="641942" y="641935"/>
                </a:lnTo>
                <a:lnTo>
                  <a:pt x="641942" y="110451"/>
                </a:lnTo>
                <a:lnTo>
                  <a:pt x="752394" y="0"/>
                </a:lnTo>
                <a:lnTo>
                  <a:pt x="752394" y="752394"/>
                </a:lnTo>
                <a:close/>
              </a:path>
            </a:pathLst>
          </a:custGeom>
          <a:ln w="57150">
            <a:solidFill>
              <a:srgbClr val="D0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271600" y="5359943"/>
            <a:ext cx="752475" cy="752475"/>
          </a:xfrm>
          <a:custGeom>
            <a:avLst/>
            <a:gdLst/>
            <a:ahLst/>
            <a:cxnLst/>
            <a:rect l="l" t="t" r="r" b="b"/>
            <a:pathLst>
              <a:path w="752475" h="752475">
                <a:moveTo>
                  <a:pt x="752393" y="0"/>
                </a:moveTo>
                <a:lnTo>
                  <a:pt x="0" y="0"/>
                </a:lnTo>
                <a:lnTo>
                  <a:pt x="0" y="752394"/>
                </a:lnTo>
                <a:lnTo>
                  <a:pt x="110451" y="641942"/>
                </a:lnTo>
                <a:lnTo>
                  <a:pt x="110451" y="110459"/>
                </a:lnTo>
                <a:lnTo>
                  <a:pt x="641935" y="110459"/>
                </a:lnTo>
                <a:lnTo>
                  <a:pt x="7523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271600" y="5359943"/>
            <a:ext cx="752475" cy="752475"/>
          </a:xfrm>
          <a:custGeom>
            <a:avLst/>
            <a:gdLst/>
            <a:ahLst/>
            <a:cxnLst/>
            <a:rect l="l" t="t" r="r" b="b"/>
            <a:pathLst>
              <a:path w="752475" h="752475">
                <a:moveTo>
                  <a:pt x="0" y="0"/>
                </a:moveTo>
                <a:lnTo>
                  <a:pt x="752394" y="0"/>
                </a:lnTo>
                <a:lnTo>
                  <a:pt x="641935" y="110458"/>
                </a:lnTo>
                <a:lnTo>
                  <a:pt x="110451" y="110458"/>
                </a:lnTo>
                <a:lnTo>
                  <a:pt x="110451" y="641942"/>
                </a:lnTo>
                <a:lnTo>
                  <a:pt x="0" y="752394"/>
                </a:lnTo>
                <a:lnTo>
                  <a:pt x="0" y="0"/>
                </a:lnTo>
                <a:close/>
              </a:path>
            </a:pathLst>
          </a:custGeom>
          <a:ln w="57150">
            <a:solidFill>
              <a:srgbClr val="D0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537865" y="6157467"/>
            <a:ext cx="80327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latin typeface="Calibri"/>
                <a:cs typeface="Calibri"/>
              </a:rPr>
              <a:t>Ru</a:t>
            </a:r>
            <a:r>
              <a:rPr dirty="0" sz="2800" spc="-5">
                <a:latin typeface="Calibri"/>
                <a:cs typeface="Calibri"/>
              </a:rPr>
              <a:t>l</a:t>
            </a:r>
            <a:r>
              <a:rPr dirty="0" sz="2800" spc="-10">
                <a:latin typeface="Calibri"/>
                <a:cs typeface="Calibri"/>
              </a:rPr>
              <a:t>e</a:t>
            </a:r>
            <a:r>
              <a:rPr dirty="0" sz="2800"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49392" y="4694427"/>
            <a:ext cx="19526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">
                <a:latin typeface="Calibri"/>
                <a:cs typeface="Calibri"/>
              </a:rPr>
              <a:t>Decision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60">
                <a:latin typeface="Calibri"/>
                <a:cs typeface="Calibri"/>
              </a:rPr>
              <a:t>Tree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907" rIns="0" bIns="0" rtlCol="0" vert="horz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660"/>
              </a:spcBef>
            </a:pPr>
            <a:r>
              <a:rPr dirty="0" sz="4000" spc="-10"/>
              <a:t>ABELE: </a:t>
            </a:r>
            <a:r>
              <a:rPr dirty="0" sz="4000" spc="-15"/>
              <a:t>Adversarial </a:t>
            </a:r>
            <a:r>
              <a:rPr dirty="0" sz="4000" spc="-5"/>
              <a:t>Black </a:t>
            </a:r>
            <a:r>
              <a:rPr dirty="0" sz="4000" spc="-30"/>
              <a:t>box </a:t>
            </a:r>
            <a:r>
              <a:rPr dirty="0" sz="4000" spc="-5"/>
              <a:t>Explainer genera7ng  </a:t>
            </a:r>
            <a:r>
              <a:rPr dirty="0" sz="4000" spc="-25"/>
              <a:t>Latent</a:t>
            </a:r>
            <a:r>
              <a:rPr dirty="0" sz="4000" spc="-15"/>
              <a:t> </a:t>
            </a:r>
            <a:r>
              <a:rPr dirty="0" sz="4000" spc="-25"/>
              <a:t>Exemplars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680500" y="1987454"/>
            <a:ext cx="7653009" cy="3911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4667" y="1793608"/>
            <a:ext cx="1408540" cy="1402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9504" y="4073288"/>
            <a:ext cx="1738864" cy="1738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920215" y="4534197"/>
            <a:ext cx="1153099" cy="12779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556332" y="2302454"/>
            <a:ext cx="895024" cy="8891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428499" y="3166953"/>
            <a:ext cx="1110982" cy="11661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544205" y="2205716"/>
            <a:ext cx="908019" cy="10812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415850" y="3246576"/>
            <a:ext cx="1068694" cy="10864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47349" y="2404446"/>
            <a:ext cx="5336540" cy="3392804"/>
          </a:xfrm>
          <a:custGeom>
            <a:avLst/>
            <a:gdLst/>
            <a:ahLst/>
            <a:cxnLst/>
            <a:rect l="l" t="t" r="r" b="b"/>
            <a:pathLst>
              <a:path w="5336540" h="3392804">
                <a:moveTo>
                  <a:pt x="0" y="0"/>
                </a:moveTo>
                <a:lnTo>
                  <a:pt x="5336209" y="0"/>
                </a:lnTo>
                <a:lnTo>
                  <a:pt x="5336209" y="3392381"/>
                </a:lnTo>
                <a:lnTo>
                  <a:pt x="0" y="33923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47349" y="2404446"/>
            <a:ext cx="5336540" cy="3392804"/>
          </a:xfrm>
          <a:custGeom>
            <a:avLst/>
            <a:gdLst/>
            <a:ahLst/>
            <a:cxnLst/>
            <a:rect l="l" t="t" r="r" b="b"/>
            <a:pathLst>
              <a:path w="5336540" h="3392804">
                <a:moveTo>
                  <a:pt x="0" y="0"/>
                </a:moveTo>
                <a:lnTo>
                  <a:pt x="5336209" y="0"/>
                </a:lnTo>
                <a:lnTo>
                  <a:pt x="5336209" y="3392381"/>
                </a:lnTo>
                <a:lnTo>
                  <a:pt x="0" y="339238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862044" y="2087355"/>
            <a:ext cx="1463040" cy="3447415"/>
          </a:xfrm>
          <a:custGeom>
            <a:avLst/>
            <a:gdLst/>
            <a:ahLst/>
            <a:cxnLst/>
            <a:rect l="l" t="t" r="r" b="b"/>
            <a:pathLst>
              <a:path w="1463040" h="3447415">
                <a:moveTo>
                  <a:pt x="0" y="0"/>
                </a:moveTo>
                <a:lnTo>
                  <a:pt x="1462806" y="0"/>
                </a:lnTo>
                <a:lnTo>
                  <a:pt x="1462806" y="3447083"/>
                </a:lnTo>
                <a:lnTo>
                  <a:pt x="0" y="344708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79199" y="4056424"/>
            <a:ext cx="4661535" cy="1444625"/>
          </a:xfrm>
          <a:custGeom>
            <a:avLst/>
            <a:gdLst/>
            <a:ahLst/>
            <a:cxnLst/>
            <a:rect l="l" t="t" r="r" b="b"/>
            <a:pathLst>
              <a:path w="4661534" h="1444625">
                <a:moveTo>
                  <a:pt x="0" y="0"/>
                </a:moveTo>
                <a:lnTo>
                  <a:pt x="4660974" y="0"/>
                </a:lnTo>
                <a:lnTo>
                  <a:pt x="4660974" y="1444285"/>
                </a:lnTo>
                <a:lnTo>
                  <a:pt x="0" y="144428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994362" y="3707838"/>
            <a:ext cx="1111250" cy="770255"/>
          </a:xfrm>
          <a:custGeom>
            <a:avLst/>
            <a:gdLst/>
            <a:ahLst/>
            <a:cxnLst/>
            <a:rect l="l" t="t" r="r" b="b"/>
            <a:pathLst>
              <a:path w="1111250" h="770254">
                <a:moveTo>
                  <a:pt x="0" y="0"/>
                </a:moveTo>
                <a:lnTo>
                  <a:pt x="1110663" y="0"/>
                </a:lnTo>
                <a:lnTo>
                  <a:pt x="1110663" y="770054"/>
                </a:lnTo>
                <a:lnTo>
                  <a:pt x="0" y="77005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074687" y="2142055"/>
            <a:ext cx="1409065" cy="2414905"/>
          </a:xfrm>
          <a:custGeom>
            <a:avLst/>
            <a:gdLst/>
            <a:ahLst/>
            <a:cxnLst/>
            <a:rect l="l" t="t" r="r" b="b"/>
            <a:pathLst>
              <a:path w="1409065" h="2414904">
                <a:moveTo>
                  <a:pt x="0" y="0"/>
                </a:moveTo>
                <a:lnTo>
                  <a:pt x="1408541" y="0"/>
                </a:lnTo>
                <a:lnTo>
                  <a:pt x="1408541" y="2414864"/>
                </a:lnTo>
                <a:lnTo>
                  <a:pt x="0" y="241486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25828" y="6113779"/>
            <a:ext cx="3366770" cy="58674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240665" marR="5080" indent="-228600">
              <a:lnSpc>
                <a:spcPct val="100800"/>
              </a:lnSpc>
              <a:spcBef>
                <a:spcPts val="1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200" spc="-10">
                <a:latin typeface="Calibri"/>
                <a:cs typeface="Calibri"/>
              </a:rPr>
              <a:t>Guidotti, Riccardo, </a:t>
            </a:r>
            <a:r>
              <a:rPr dirty="0" sz="1200" spc="-5">
                <a:latin typeface="Calibri"/>
                <a:cs typeface="Calibri"/>
              </a:rPr>
              <a:t>et al. </a:t>
            </a:r>
            <a:r>
              <a:rPr dirty="0" sz="1200" b="1" i="1">
                <a:latin typeface="Calibri"/>
                <a:cs typeface="Calibri"/>
              </a:rPr>
              <a:t>Black </a:t>
            </a:r>
            <a:r>
              <a:rPr dirty="0" sz="1200" spc="-10" b="1" i="1">
                <a:latin typeface="Calibri"/>
                <a:cs typeface="Calibri"/>
              </a:rPr>
              <a:t>Box </a:t>
            </a:r>
            <a:r>
              <a:rPr dirty="0" sz="1200" b="1" i="1">
                <a:latin typeface="Calibri"/>
                <a:cs typeface="Calibri"/>
              </a:rPr>
              <a:t>Explanation </a:t>
            </a:r>
            <a:r>
              <a:rPr dirty="0" sz="1200" spc="-5" b="1" i="1">
                <a:latin typeface="Calibri"/>
                <a:cs typeface="Calibri"/>
              </a:rPr>
              <a:t>by  </a:t>
            </a:r>
            <a:r>
              <a:rPr dirty="0" sz="1200" b="1" i="1">
                <a:latin typeface="Calibri"/>
                <a:cs typeface="Calibri"/>
              </a:rPr>
              <a:t>Learning Image </a:t>
            </a:r>
            <a:r>
              <a:rPr dirty="0" sz="1200" spc="-5" b="1" i="1">
                <a:latin typeface="Calibri"/>
                <a:cs typeface="Calibri"/>
              </a:rPr>
              <a:t>Exemplars </a:t>
            </a:r>
            <a:r>
              <a:rPr dirty="0" sz="1200" b="1" i="1">
                <a:latin typeface="Calibri"/>
                <a:cs typeface="Calibri"/>
              </a:rPr>
              <a:t>in </a:t>
            </a:r>
            <a:r>
              <a:rPr dirty="0" sz="1200" spc="-5" b="1" i="1">
                <a:latin typeface="Calibri"/>
                <a:cs typeface="Calibri"/>
              </a:rPr>
              <a:t>the Latent Feature  Space. </a:t>
            </a:r>
            <a:r>
              <a:rPr dirty="0" sz="1200" spc="-10">
                <a:latin typeface="Calibri"/>
                <a:cs typeface="Calibri"/>
              </a:rPr>
              <a:t>ECML-PKDD,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2019.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603504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Discriminator </a:t>
            </a:r>
            <a:r>
              <a:rPr dirty="0"/>
              <a:t>and</a:t>
            </a:r>
            <a:r>
              <a:rPr dirty="0" spc="-10"/>
              <a:t> Decoder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9601200" cy="121412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The </a:t>
            </a:r>
            <a:r>
              <a:rPr dirty="0" sz="2800" spc="-10">
                <a:latin typeface="Calibri"/>
                <a:cs typeface="Calibri"/>
              </a:rPr>
              <a:t>Discriminator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10">
                <a:latin typeface="Calibri"/>
                <a:cs typeface="Calibri"/>
              </a:rPr>
              <a:t>Decoder </a:t>
            </a:r>
            <a:r>
              <a:rPr dirty="0" sz="2800" spc="-5">
                <a:latin typeface="Calibri"/>
                <a:cs typeface="Calibri"/>
              </a:rPr>
              <a:t>(disde) </a:t>
            </a:r>
            <a:r>
              <a:rPr dirty="0" sz="2800" spc="-10">
                <a:latin typeface="Calibri"/>
                <a:cs typeface="Calibri"/>
              </a:rPr>
              <a:t>checks </a:t>
            </a:r>
            <a:r>
              <a:rPr dirty="0" sz="2800" spc="-5">
                <a:latin typeface="Calibri"/>
                <a:cs typeface="Calibri"/>
              </a:rPr>
              <a:t>the </a:t>
            </a:r>
            <a:r>
              <a:rPr dirty="0" sz="2800" spc="-10">
                <a:latin typeface="Calibri"/>
                <a:cs typeface="Calibri"/>
              </a:rPr>
              <a:t>validity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b="1" i="1">
                <a:latin typeface="Calibri"/>
                <a:cs typeface="Calibri"/>
              </a:rPr>
              <a:t>h </a:t>
            </a:r>
            <a:r>
              <a:rPr dirty="0" sz="2800" spc="-10">
                <a:latin typeface="Calibri"/>
                <a:cs typeface="Calibri"/>
              </a:rPr>
              <a:t>by  </a:t>
            </a:r>
            <a:r>
              <a:rPr dirty="0" sz="2800" spc="-5">
                <a:latin typeface="Calibri"/>
                <a:cs typeface="Calibri"/>
              </a:rPr>
              <a:t>querying the </a:t>
            </a:r>
            <a:r>
              <a:rPr dirty="0" sz="2800" spc="-10">
                <a:latin typeface="Calibri"/>
                <a:cs typeface="Calibri"/>
              </a:rPr>
              <a:t>discriminator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10">
                <a:latin typeface="Calibri"/>
                <a:cs typeface="Calibri"/>
              </a:rPr>
              <a:t>decoding </a:t>
            </a:r>
            <a:r>
              <a:rPr dirty="0" sz="2800" spc="-5">
                <a:latin typeface="Calibri"/>
                <a:cs typeface="Calibri"/>
              </a:rPr>
              <a:t>it </a:t>
            </a:r>
            <a:r>
              <a:rPr dirty="0" sz="2800" spc="-15">
                <a:latin typeface="Calibri"/>
                <a:cs typeface="Calibri"/>
              </a:rPr>
              <a:t>into </a:t>
            </a:r>
            <a:r>
              <a:rPr dirty="0" sz="2800" spc="-5">
                <a:latin typeface="Calibri"/>
                <a:cs typeface="Calibri"/>
              </a:rPr>
              <a:t>its </a:t>
            </a:r>
            <a:r>
              <a:rPr dirty="0" sz="2800" spc="-15">
                <a:latin typeface="Calibri"/>
                <a:cs typeface="Calibri"/>
              </a:rPr>
              <a:t>real  </a:t>
            </a:r>
            <a:r>
              <a:rPr dirty="0" sz="2800" spc="-30">
                <a:latin typeface="Calibri"/>
                <a:cs typeface="Calibri"/>
              </a:rPr>
              <a:t>representaHon.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75949" y="3066678"/>
            <a:ext cx="5332800" cy="3319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861356" y="4934646"/>
          <a:ext cx="1627505" cy="373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860"/>
                <a:gridCol w="436245"/>
                <a:gridCol w="384175"/>
                <a:gridCol w="384175"/>
              </a:tblGrid>
              <a:tr h="360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92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92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92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92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506192" y="3422672"/>
          <a:ext cx="1627505" cy="373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860"/>
                <a:gridCol w="436245"/>
                <a:gridCol w="384175"/>
                <a:gridCol w="384175"/>
              </a:tblGrid>
              <a:tr h="360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.1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92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92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.2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92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300" spc="-5">
                          <a:solidFill>
                            <a:srgbClr val="262626"/>
                          </a:solidFill>
                          <a:latin typeface="Calibri"/>
                          <a:cs typeface="Calibri"/>
                        </a:rPr>
                        <a:t>.5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692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9730057" y="4152239"/>
            <a:ext cx="1064757" cy="11707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52882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Exemplar</a:t>
            </a:r>
            <a:r>
              <a:rPr dirty="0" spc="-65"/>
              <a:t> </a:t>
            </a:r>
            <a:r>
              <a:rPr dirty="0" spc="-20"/>
              <a:t>Generator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4723130" cy="365252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241300" marR="5080" indent="-228600">
              <a:lnSpc>
                <a:spcPct val="902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20">
                <a:latin typeface="Calibri"/>
                <a:cs typeface="Calibri"/>
              </a:rPr>
              <a:t>Exemplars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25">
                <a:latin typeface="Calibri"/>
                <a:cs typeface="Calibri"/>
              </a:rPr>
              <a:t>counter-  exemplars </a:t>
            </a:r>
            <a:r>
              <a:rPr dirty="0" sz="2800" spc="-15">
                <a:latin typeface="Calibri"/>
                <a:cs typeface="Calibri"/>
              </a:rPr>
              <a:t>are </a:t>
            </a:r>
            <a:r>
              <a:rPr dirty="0" sz="2800" spc="-5">
                <a:latin typeface="Calibri"/>
                <a:cs typeface="Calibri"/>
              </a:rPr>
              <a:t>similar </a:t>
            </a:r>
            <a:r>
              <a:rPr dirty="0" sz="2800" spc="-15">
                <a:latin typeface="Calibri"/>
                <a:cs typeface="Calibri"/>
              </a:rPr>
              <a:t>to </a:t>
            </a:r>
            <a:r>
              <a:rPr dirty="0" sz="2800" b="1" i="1">
                <a:latin typeface="Calibri"/>
                <a:cs typeface="Calibri"/>
              </a:rPr>
              <a:t>x</a:t>
            </a:r>
            <a:r>
              <a:rPr dirty="0" sz="2800">
                <a:latin typeface="Calibri"/>
                <a:cs typeface="Calibri"/>
              </a:rPr>
              <a:t>,  </a:t>
            </a:r>
            <a:r>
              <a:rPr dirty="0" sz="2800" spc="-5">
                <a:latin typeface="Calibri"/>
                <a:cs typeface="Calibri"/>
              </a:rPr>
              <a:t>leading </a:t>
            </a:r>
            <a:r>
              <a:rPr dirty="0" sz="2800" spc="-15">
                <a:latin typeface="Calibri"/>
                <a:cs typeface="Calibri"/>
              </a:rPr>
              <a:t>to </a:t>
            </a:r>
            <a:r>
              <a:rPr dirty="0" sz="2800" spc="-5">
                <a:latin typeface="Calibri"/>
                <a:cs typeface="Calibri"/>
              </a:rPr>
              <a:t>an equal or </a:t>
            </a:r>
            <a:r>
              <a:rPr dirty="0" sz="2800" spc="-25">
                <a:latin typeface="Calibri"/>
                <a:cs typeface="Calibri"/>
              </a:rPr>
              <a:t>diﬀerent  </a:t>
            </a:r>
            <a:r>
              <a:rPr dirty="0" sz="2800" spc="-15">
                <a:latin typeface="Calibri"/>
                <a:cs typeface="Calibri"/>
              </a:rPr>
              <a:t>outcome </a:t>
            </a: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 b="1" i="1">
                <a:latin typeface="Calibri"/>
                <a:cs typeface="Calibri"/>
              </a:rPr>
              <a:t>b(x)</a:t>
            </a:r>
            <a:r>
              <a:rPr dirty="0" sz="2800" spc="-5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80010" indent="-228600">
              <a:lnSpc>
                <a:spcPct val="9000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It </a:t>
            </a:r>
            <a:r>
              <a:rPr dirty="0" sz="2800" spc="-10">
                <a:latin typeface="Calibri"/>
                <a:cs typeface="Calibri"/>
              </a:rPr>
              <a:t>randomly </a:t>
            </a:r>
            <a:r>
              <a:rPr dirty="0" sz="2800" spc="-20">
                <a:latin typeface="Calibri"/>
                <a:cs typeface="Calibri"/>
              </a:rPr>
              <a:t>generates </a:t>
            </a:r>
            <a:r>
              <a:rPr dirty="0" sz="2800">
                <a:latin typeface="Calibri"/>
                <a:cs typeface="Calibri"/>
              </a:rPr>
              <a:t>a </a:t>
            </a:r>
            <a:r>
              <a:rPr dirty="0" sz="2800" spc="-5">
                <a:latin typeface="Calibri"/>
                <a:cs typeface="Calibri"/>
              </a:rPr>
              <a:t>set of  </a:t>
            </a:r>
            <a:r>
              <a:rPr dirty="0" sz="2800" spc="-20">
                <a:latin typeface="Calibri"/>
                <a:cs typeface="Calibri"/>
              </a:rPr>
              <a:t>latent </a:t>
            </a:r>
            <a:r>
              <a:rPr dirty="0" sz="2800" spc="-15">
                <a:latin typeface="Calibri"/>
                <a:cs typeface="Calibri"/>
              </a:rPr>
              <a:t>instances </a:t>
            </a:r>
            <a:r>
              <a:rPr dirty="0" sz="2800" b="1" i="1">
                <a:latin typeface="Calibri"/>
                <a:cs typeface="Calibri"/>
              </a:rPr>
              <a:t>H </a:t>
            </a:r>
            <a:r>
              <a:rPr dirty="0" sz="2800" spc="-30">
                <a:latin typeface="Calibri"/>
                <a:cs typeface="Calibri"/>
              </a:rPr>
              <a:t>saHsfying  </a:t>
            </a:r>
            <a:r>
              <a:rPr dirty="0" sz="2800">
                <a:latin typeface="Calibri"/>
                <a:cs typeface="Calibri"/>
              </a:rPr>
              <a:t>the </a:t>
            </a:r>
            <a:r>
              <a:rPr dirty="0" sz="2800" spc="-5">
                <a:latin typeface="Calibri"/>
                <a:cs typeface="Calibri"/>
              </a:rPr>
              <a:t>decision rule </a:t>
            </a:r>
            <a:r>
              <a:rPr dirty="0" sz="2800" b="1" i="1">
                <a:latin typeface="Calibri"/>
                <a:cs typeface="Calibri"/>
              </a:rPr>
              <a:t>r</a:t>
            </a:r>
            <a:r>
              <a:rPr dirty="0" sz="2800">
                <a:latin typeface="Calibri"/>
                <a:cs typeface="Calibri"/>
              </a:rPr>
              <a:t>, </a:t>
            </a:r>
            <a:r>
              <a:rPr dirty="0" sz="2800" spc="-5">
                <a:latin typeface="Calibri"/>
                <a:cs typeface="Calibri"/>
              </a:rPr>
              <a:t>or </a:t>
            </a:r>
            <a:r>
              <a:rPr dirty="0" sz="2800" spc="-25">
                <a:latin typeface="Calibri"/>
                <a:cs typeface="Calibri"/>
              </a:rPr>
              <a:t>counter-  </a:t>
            </a:r>
            <a:r>
              <a:rPr dirty="0" sz="2800" spc="-10">
                <a:latin typeface="Calibri"/>
                <a:cs typeface="Calibri"/>
              </a:rPr>
              <a:t>factual </a:t>
            </a:r>
            <a:r>
              <a:rPr dirty="0" sz="2800" spc="-5">
                <a:latin typeface="Calibri"/>
                <a:cs typeface="Calibri"/>
              </a:rPr>
              <a:t>rules </a:t>
            </a:r>
            <a:r>
              <a:rPr dirty="0" sz="2800" b="1" i="1">
                <a:latin typeface="Calibri"/>
                <a:cs typeface="Calibri"/>
              </a:rPr>
              <a:t>ȹ</a:t>
            </a:r>
            <a:r>
              <a:rPr dirty="0" sz="2800">
                <a:latin typeface="Calibri"/>
                <a:cs typeface="Calibri"/>
              </a:rPr>
              <a:t>. </a:t>
            </a:r>
            <a:r>
              <a:rPr dirty="0" sz="2800" spc="-5">
                <a:latin typeface="Calibri"/>
                <a:cs typeface="Calibri"/>
              </a:rPr>
              <a:t>Then, it  </a:t>
            </a:r>
            <a:r>
              <a:rPr dirty="0" sz="2800" spc="-15">
                <a:latin typeface="Calibri"/>
                <a:cs typeface="Calibri"/>
              </a:rPr>
              <a:t>validates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10">
                <a:latin typeface="Calibri"/>
                <a:cs typeface="Calibri"/>
              </a:rPr>
              <a:t>decodes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them.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13861" y="1910040"/>
            <a:ext cx="5943068" cy="3065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765810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Exemplars </a:t>
            </a:r>
            <a:r>
              <a:rPr dirty="0"/>
              <a:t>and</a:t>
            </a:r>
            <a:r>
              <a:rPr dirty="0" spc="-30"/>
              <a:t> Counter-Exemplars</a:t>
            </a:r>
          </a:p>
        </p:txBody>
      </p:sp>
      <p:sp>
        <p:nvSpPr>
          <p:cNvPr id="3" name="object 3"/>
          <p:cNvSpPr/>
          <p:nvPr/>
        </p:nvSpPr>
        <p:spPr>
          <a:xfrm>
            <a:off x="6473708" y="2485859"/>
            <a:ext cx="4698631" cy="34062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9157" y="2461459"/>
            <a:ext cx="4648889" cy="32833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16939" y="1795779"/>
            <a:ext cx="68548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  <a:tab pos="5414645" algn="l"/>
                <a:tab pos="5757545" algn="l"/>
              </a:tabLst>
            </a:pPr>
            <a:r>
              <a:rPr dirty="0" sz="2800" spc="-5" b="1">
                <a:latin typeface="Calibri"/>
                <a:cs typeface="Calibri"/>
              </a:rPr>
              <a:t>m</a:t>
            </a:r>
            <a:r>
              <a:rPr dirty="0" sz="2800" spc="-10" b="1">
                <a:latin typeface="Calibri"/>
                <a:cs typeface="Calibri"/>
              </a:rPr>
              <a:t>n</a:t>
            </a:r>
            <a:r>
              <a:rPr dirty="0" sz="2800" spc="-5" b="1">
                <a:latin typeface="Calibri"/>
                <a:cs typeface="Calibri"/>
              </a:rPr>
              <a:t>i</a:t>
            </a:r>
            <a:r>
              <a:rPr dirty="0" sz="2800" spc="-30" b="1">
                <a:latin typeface="Calibri"/>
                <a:cs typeface="Calibri"/>
              </a:rPr>
              <a:t>s</a:t>
            </a:r>
            <a:r>
              <a:rPr dirty="0" sz="2800" b="1">
                <a:latin typeface="Calibri"/>
                <a:cs typeface="Calibri"/>
              </a:rPr>
              <a:t>t	</a:t>
            </a:r>
            <a:r>
              <a:rPr dirty="0" baseline="1543" sz="2700">
                <a:solidFill>
                  <a:srgbClr val="A5A5A5"/>
                </a:solidFill>
                <a:latin typeface="Tahoma"/>
                <a:cs typeface="Tahoma"/>
              </a:rPr>
              <a:t>●	</a:t>
            </a:r>
            <a:r>
              <a:rPr dirty="0" sz="2800" spc="-45" b="1">
                <a:latin typeface="Calibri"/>
                <a:cs typeface="Calibri"/>
              </a:rPr>
              <a:t>f</a:t>
            </a:r>
            <a:r>
              <a:rPr dirty="0" sz="2800" b="1">
                <a:latin typeface="Calibri"/>
                <a:cs typeface="Calibri"/>
              </a:rPr>
              <a:t>a</a:t>
            </a:r>
            <a:r>
              <a:rPr dirty="0" sz="2800" spc="-10" b="1">
                <a:latin typeface="Calibri"/>
                <a:cs typeface="Calibri"/>
              </a:rPr>
              <a:t>s</a:t>
            </a:r>
            <a:r>
              <a:rPr dirty="0" sz="2800" spc="-5" b="1">
                <a:latin typeface="Calibri"/>
                <a:cs typeface="Calibri"/>
              </a:rPr>
              <a:t>h</a:t>
            </a:r>
            <a:r>
              <a:rPr dirty="0" sz="2800" b="1">
                <a:latin typeface="Calibri"/>
                <a:cs typeface="Calibri"/>
              </a:rPr>
              <a:t>i</a:t>
            </a:r>
            <a:r>
              <a:rPr dirty="0" sz="2800" spc="-5" b="1">
                <a:latin typeface="Calibri"/>
                <a:cs typeface="Calibri"/>
              </a:rPr>
              <a:t>o</a:t>
            </a:r>
            <a:r>
              <a:rPr dirty="0" sz="2800" b="1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661225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Saliency Map </a:t>
            </a:r>
            <a:r>
              <a:rPr dirty="0" spc="-25"/>
              <a:t>from</a:t>
            </a:r>
            <a:r>
              <a:rPr dirty="0"/>
              <a:t> </a:t>
            </a:r>
            <a:r>
              <a:rPr dirty="0" spc="-30"/>
              <a:t>Exemplars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5911850" cy="304546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algn="just" marL="241300" marR="508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The saliency map </a:t>
            </a:r>
            <a:r>
              <a:rPr dirty="0" sz="2800" b="1" i="1">
                <a:latin typeface="Calibri"/>
                <a:cs typeface="Calibri"/>
              </a:rPr>
              <a:t>s </a:t>
            </a:r>
            <a:r>
              <a:rPr dirty="0" sz="2800" spc="-10">
                <a:latin typeface="Calibri"/>
                <a:cs typeface="Calibri"/>
              </a:rPr>
              <a:t>highlights </a:t>
            </a:r>
            <a:r>
              <a:rPr dirty="0" sz="2800" spc="-15">
                <a:latin typeface="Calibri"/>
                <a:cs typeface="Calibri"/>
              </a:rPr>
              <a:t>areas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b="1">
                <a:latin typeface="Calibri"/>
                <a:cs typeface="Calibri"/>
              </a:rPr>
              <a:t>x  </a:t>
            </a:r>
            <a:r>
              <a:rPr dirty="0" sz="2800" spc="-10">
                <a:latin typeface="Calibri"/>
                <a:cs typeface="Calibri"/>
              </a:rPr>
              <a:t>that contribute </a:t>
            </a:r>
            <a:r>
              <a:rPr dirty="0" sz="2800" spc="-15">
                <a:latin typeface="Calibri"/>
                <a:cs typeface="Calibri"/>
              </a:rPr>
              <a:t>to </a:t>
            </a:r>
            <a:r>
              <a:rPr dirty="0" sz="2800" spc="-5" b="1" i="1">
                <a:latin typeface="Calibri"/>
                <a:cs typeface="Calibri"/>
              </a:rPr>
              <a:t>b(x)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10">
                <a:latin typeface="Calibri"/>
                <a:cs typeface="Calibri"/>
              </a:rPr>
              <a:t>that </a:t>
            </a:r>
            <a:r>
              <a:rPr dirty="0" sz="2800">
                <a:latin typeface="Calibri"/>
                <a:cs typeface="Calibri"/>
              </a:rPr>
              <a:t>push </a:t>
            </a:r>
            <a:r>
              <a:rPr dirty="0" sz="2800" spc="-5">
                <a:latin typeface="Calibri"/>
                <a:cs typeface="Calibri"/>
              </a:rPr>
              <a:t>it  </a:t>
            </a:r>
            <a:r>
              <a:rPr dirty="0" sz="2800" spc="-15">
                <a:latin typeface="Calibri"/>
                <a:cs typeface="Calibri"/>
              </a:rPr>
              <a:t>to </a:t>
            </a:r>
            <a:r>
              <a:rPr dirty="0" sz="2800" b="1" i="1">
                <a:latin typeface="Calibri"/>
                <a:cs typeface="Calibri"/>
              </a:rPr>
              <a:t>≠</a:t>
            </a:r>
            <a:r>
              <a:rPr dirty="0" sz="2800" spc="20" b="1" i="1">
                <a:latin typeface="Calibri"/>
                <a:cs typeface="Calibri"/>
              </a:rPr>
              <a:t> </a:t>
            </a:r>
            <a:r>
              <a:rPr dirty="0" sz="2800" spc="-5" b="1" i="1">
                <a:latin typeface="Calibri"/>
                <a:cs typeface="Calibri"/>
              </a:rPr>
              <a:t>b(x)</a:t>
            </a:r>
            <a:r>
              <a:rPr dirty="0" sz="2800" spc="-5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algn="just" marL="241300" indent="-228600">
              <a:lnSpc>
                <a:spcPts val="3225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It is </a:t>
            </a:r>
            <a:r>
              <a:rPr dirty="0" sz="2800" spc="-10">
                <a:latin typeface="Calibri"/>
                <a:cs typeface="Calibri"/>
              </a:rPr>
              <a:t>obtained </a:t>
            </a:r>
            <a:r>
              <a:rPr dirty="0" sz="2800" spc="-5">
                <a:latin typeface="Calibri"/>
                <a:cs typeface="Calibri"/>
              </a:rPr>
              <a:t>as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follows:</a:t>
            </a:r>
            <a:endParaRPr sz="2800">
              <a:latin typeface="Calibri"/>
              <a:cs typeface="Calibri"/>
            </a:endParaRPr>
          </a:p>
          <a:p>
            <a:pPr algn="just" lvl="1" marL="698500" marR="353695" indent="-228600">
              <a:lnSpc>
                <a:spcPts val="2500"/>
              </a:lnSpc>
              <a:spcBef>
                <a:spcPts val="26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15">
                <a:latin typeface="Calibri"/>
                <a:cs typeface="Calibri"/>
              </a:rPr>
              <a:t>pixel-to-pixel-difference </a:t>
            </a:r>
            <a:r>
              <a:rPr dirty="0" sz="2400" spc="-5">
                <a:latin typeface="Calibri"/>
                <a:cs typeface="Calibri"/>
              </a:rPr>
              <a:t>between </a:t>
            </a:r>
            <a:r>
              <a:rPr dirty="0" sz="2400" b="1" i="1">
                <a:latin typeface="Calibri"/>
                <a:cs typeface="Calibri"/>
              </a:rPr>
              <a:t>x </a:t>
            </a:r>
            <a:r>
              <a:rPr dirty="0" sz="2400">
                <a:latin typeface="Calibri"/>
                <a:cs typeface="Calibri"/>
              </a:rPr>
              <a:t>and  each </a:t>
            </a:r>
            <a:r>
              <a:rPr dirty="0" sz="2400" spc="-15">
                <a:latin typeface="Calibri"/>
                <a:cs typeface="Calibri"/>
              </a:rPr>
              <a:t>exemplar </a:t>
            </a:r>
            <a:r>
              <a:rPr dirty="0" sz="2400" spc="-5">
                <a:latin typeface="Calibri"/>
                <a:cs typeface="Calibri"/>
              </a:rPr>
              <a:t>in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640" b="1" i="1">
                <a:latin typeface="Calibri"/>
                <a:cs typeface="Calibri"/>
              </a:rPr>
              <a:t>H</a:t>
            </a:r>
            <a:endParaRPr sz="2400">
              <a:latin typeface="Calibri"/>
              <a:cs typeface="Calibri"/>
            </a:endParaRPr>
          </a:p>
          <a:p>
            <a:pPr algn="just" lvl="1" marL="698500" marR="187325" indent="-228600">
              <a:lnSpc>
                <a:spcPts val="2590"/>
              </a:lnSpc>
              <a:spcBef>
                <a:spcPts val="4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>
                <a:latin typeface="Calibri"/>
                <a:cs typeface="Calibri"/>
              </a:rPr>
              <a:t>each </a:t>
            </a:r>
            <a:r>
              <a:rPr dirty="0" sz="2400" spc="-15">
                <a:latin typeface="Calibri"/>
                <a:cs typeface="Calibri"/>
              </a:rPr>
              <a:t>pixel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 b="1" i="1">
                <a:latin typeface="Calibri"/>
                <a:cs typeface="Calibri"/>
              </a:rPr>
              <a:t>s </a:t>
            </a:r>
            <a:r>
              <a:rPr dirty="0" sz="2400" spc="-5">
                <a:latin typeface="Calibri"/>
                <a:cs typeface="Calibri"/>
              </a:rPr>
              <a:t>is the median </a:t>
            </a:r>
            <a:r>
              <a:rPr dirty="0" sz="2400" spc="-10">
                <a:latin typeface="Calibri"/>
                <a:cs typeface="Calibri"/>
              </a:rPr>
              <a:t>value </a:t>
            </a:r>
            <a:r>
              <a:rPr dirty="0" sz="2400" spc="-5">
                <a:latin typeface="Calibri"/>
                <a:cs typeface="Calibri"/>
              </a:rPr>
              <a:t>of the  </a:t>
            </a:r>
            <a:r>
              <a:rPr dirty="0" sz="2400" spc="-10">
                <a:latin typeface="Calibri"/>
                <a:cs typeface="Calibri"/>
              </a:rPr>
              <a:t>differences calculated </a:t>
            </a:r>
            <a:r>
              <a:rPr dirty="0" sz="2400" spc="-20">
                <a:latin typeface="Calibri"/>
                <a:cs typeface="Calibri"/>
              </a:rPr>
              <a:t>for </a:t>
            </a:r>
            <a:r>
              <a:rPr dirty="0" sz="2400" spc="-10">
                <a:latin typeface="Calibri"/>
                <a:cs typeface="Calibri"/>
              </a:rPr>
              <a:t>that </a:t>
            </a:r>
            <a:r>
              <a:rPr dirty="0" sz="2400" spc="-15">
                <a:latin typeface="Calibri"/>
                <a:cs typeface="Calibri"/>
              </a:rPr>
              <a:t>pixel.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6672" y="1755670"/>
            <a:ext cx="3691467" cy="3673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198753" y="5586476"/>
            <a:ext cx="2752090" cy="112903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ctr" marL="12700" marR="5080" indent="1270">
              <a:lnSpc>
                <a:spcPct val="100800"/>
              </a:lnSpc>
              <a:spcBef>
                <a:spcPts val="75"/>
              </a:spcBef>
            </a:pPr>
            <a:r>
              <a:rPr dirty="0" sz="2400" spc="-35">
                <a:latin typeface="Calibri"/>
                <a:cs typeface="Calibri"/>
              </a:rPr>
              <a:t>Yellow </a:t>
            </a:r>
            <a:r>
              <a:rPr dirty="0" sz="2400" spc="-5">
                <a:latin typeface="Calibri"/>
                <a:cs typeface="Calibri"/>
              </a:rPr>
              <a:t>means </a:t>
            </a:r>
            <a:r>
              <a:rPr dirty="0" sz="2400">
                <a:latin typeface="Calibri"/>
                <a:cs typeface="Calibri"/>
              </a:rPr>
              <a:t>no  </a:t>
            </a:r>
            <a:r>
              <a:rPr dirty="0" sz="2400" spc="-15">
                <a:latin typeface="Calibri"/>
                <a:cs typeface="Calibri"/>
              </a:rPr>
              <a:t>difference </a:t>
            </a:r>
            <a:r>
              <a:rPr dirty="0" sz="2400" spc="-5">
                <a:latin typeface="Calibri"/>
                <a:cs typeface="Calibri"/>
              </a:rPr>
              <a:t>“no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change  area”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572994" y="4686785"/>
            <a:ext cx="868044" cy="895985"/>
          </a:xfrm>
          <a:custGeom>
            <a:avLst/>
            <a:gdLst/>
            <a:ahLst/>
            <a:cxnLst/>
            <a:rect l="l" t="t" r="r" b="b"/>
            <a:pathLst>
              <a:path w="868045" h="895985">
                <a:moveTo>
                  <a:pt x="812468" y="52517"/>
                </a:moveTo>
                <a:lnTo>
                  <a:pt x="0" y="891086"/>
                </a:lnTo>
                <a:lnTo>
                  <a:pt x="4560" y="895504"/>
                </a:lnTo>
                <a:lnTo>
                  <a:pt x="817029" y="56935"/>
                </a:lnTo>
                <a:lnTo>
                  <a:pt x="812468" y="52517"/>
                </a:lnTo>
                <a:close/>
              </a:path>
              <a:path w="868045" h="895985">
                <a:moveTo>
                  <a:pt x="854063" y="43398"/>
                </a:moveTo>
                <a:lnTo>
                  <a:pt x="821303" y="43398"/>
                </a:lnTo>
                <a:lnTo>
                  <a:pt x="825864" y="47816"/>
                </a:lnTo>
                <a:lnTo>
                  <a:pt x="817029" y="56935"/>
                </a:lnTo>
                <a:lnTo>
                  <a:pt x="842111" y="81238"/>
                </a:lnTo>
                <a:lnTo>
                  <a:pt x="854063" y="43398"/>
                </a:lnTo>
                <a:close/>
              </a:path>
              <a:path w="868045" h="895985">
                <a:moveTo>
                  <a:pt x="821303" y="43398"/>
                </a:moveTo>
                <a:lnTo>
                  <a:pt x="812468" y="52517"/>
                </a:lnTo>
                <a:lnTo>
                  <a:pt x="817029" y="56935"/>
                </a:lnTo>
                <a:lnTo>
                  <a:pt x="825864" y="47816"/>
                </a:lnTo>
                <a:lnTo>
                  <a:pt x="821303" y="43398"/>
                </a:lnTo>
                <a:close/>
              </a:path>
              <a:path w="868045" h="895985">
                <a:moveTo>
                  <a:pt x="867771" y="0"/>
                </a:moveTo>
                <a:lnTo>
                  <a:pt x="787386" y="28214"/>
                </a:lnTo>
                <a:lnTo>
                  <a:pt x="812468" y="52517"/>
                </a:lnTo>
                <a:lnTo>
                  <a:pt x="821303" y="43398"/>
                </a:lnTo>
                <a:lnTo>
                  <a:pt x="854063" y="43398"/>
                </a:lnTo>
                <a:lnTo>
                  <a:pt x="867771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68950" y="755395"/>
            <a:ext cx="3383915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06680" marR="5080" indent="-94615">
              <a:lnSpc>
                <a:spcPct val="100800"/>
              </a:lnSpc>
              <a:spcBef>
                <a:spcPts val="75"/>
              </a:spcBef>
            </a:pPr>
            <a:r>
              <a:rPr dirty="0" sz="2400" spc="-10">
                <a:latin typeface="Calibri"/>
                <a:cs typeface="Calibri"/>
              </a:rPr>
              <a:t>Red/Blue </a:t>
            </a:r>
            <a:r>
              <a:rPr dirty="0" sz="2400">
                <a:latin typeface="Calibri"/>
                <a:cs typeface="Calibri"/>
              </a:rPr>
              <a:t>means </a:t>
            </a:r>
            <a:r>
              <a:rPr dirty="0" sz="2400" spc="-15">
                <a:latin typeface="Calibri"/>
                <a:cs typeface="Calibri"/>
              </a:rPr>
              <a:t>consistent  diﬀerence </a:t>
            </a:r>
            <a:r>
              <a:rPr dirty="0" sz="2400" spc="-5">
                <a:latin typeface="Calibri"/>
                <a:cs typeface="Calibri"/>
              </a:rPr>
              <a:t>“variable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area”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14458" y="1276738"/>
            <a:ext cx="428625" cy="1047115"/>
          </a:xfrm>
          <a:custGeom>
            <a:avLst/>
            <a:gdLst/>
            <a:ahLst/>
            <a:cxnLst/>
            <a:rect l="l" t="t" r="r" b="b"/>
            <a:pathLst>
              <a:path w="428625" h="1047114">
                <a:moveTo>
                  <a:pt x="390293" y="977351"/>
                </a:moveTo>
                <a:lnTo>
                  <a:pt x="357870" y="990330"/>
                </a:lnTo>
                <a:lnTo>
                  <a:pt x="421559" y="1046913"/>
                </a:lnTo>
                <a:lnTo>
                  <a:pt x="426359" y="989140"/>
                </a:lnTo>
                <a:lnTo>
                  <a:pt x="395013" y="989140"/>
                </a:lnTo>
                <a:lnTo>
                  <a:pt x="390293" y="977351"/>
                </a:lnTo>
                <a:close/>
              </a:path>
              <a:path w="428625" h="1047114">
                <a:moveTo>
                  <a:pt x="396189" y="974991"/>
                </a:moveTo>
                <a:lnTo>
                  <a:pt x="390293" y="977351"/>
                </a:lnTo>
                <a:lnTo>
                  <a:pt x="395013" y="989140"/>
                </a:lnTo>
                <a:lnTo>
                  <a:pt x="400908" y="986779"/>
                </a:lnTo>
                <a:lnTo>
                  <a:pt x="396189" y="974991"/>
                </a:lnTo>
                <a:close/>
              </a:path>
              <a:path w="428625" h="1047114">
                <a:moveTo>
                  <a:pt x="428613" y="962011"/>
                </a:moveTo>
                <a:lnTo>
                  <a:pt x="396189" y="974991"/>
                </a:lnTo>
                <a:lnTo>
                  <a:pt x="400908" y="986779"/>
                </a:lnTo>
                <a:lnTo>
                  <a:pt x="395013" y="989140"/>
                </a:lnTo>
                <a:lnTo>
                  <a:pt x="426359" y="989140"/>
                </a:lnTo>
                <a:lnTo>
                  <a:pt x="428613" y="962011"/>
                </a:lnTo>
                <a:close/>
              </a:path>
              <a:path w="428625" h="1047114">
                <a:moveTo>
                  <a:pt x="5895" y="0"/>
                </a:moveTo>
                <a:lnTo>
                  <a:pt x="0" y="2360"/>
                </a:lnTo>
                <a:lnTo>
                  <a:pt x="390293" y="977351"/>
                </a:lnTo>
                <a:lnTo>
                  <a:pt x="396189" y="974991"/>
                </a:lnTo>
                <a:lnTo>
                  <a:pt x="5895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690379" y="1234641"/>
            <a:ext cx="1077595" cy="1362075"/>
          </a:xfrm>
          <a:custGeom>
            <a:avLst/>
            <a:gdLst/>
            <a:ahLst/>
            <a:cxnLst/>
            <a:rect l="l" t="t" r="r" b="b"/>
            <a:pathLst>
              <a:path w="1077595" h="1362075">
                <a:moveTo>
                  <a:pt x="17372" y="1278133"/>
                </a:moveTo>
                <a:lnTo>
                  <a:pt x="0" y="1361536"/>
                </a:lnTo>
                <a:lnTo>
                  <a:pt x="77147" y="1325392"/>
                </a:lnTo>
                <a:lnTo>
                  <a:pt x="62349" y="1313693"/>
                </a:lnTo>
                <a:lnTo>
                  <a:pt x="41874" y="1313693"/>
                </a:lnTo>
                <a:lnTo>
                  <a:pt x="36893" y="1309754"/>
                </a:lnTo>
                <a:lnTo>
                  <a:pt x="44769" y="1299793"/>
                </a:lnTo>
                <a:lnTo>
                  <a:pt x="17372" y="1278133"/>
                </a:lnTo>
                <a:close/>
              </a:path>
              <a:path w="1077595" h="1362075">
                <a:moveTo>
                  <a:pt x="44769" y="1299793"/>
                </a:moveTo>
                <a:lnTo>
                  <a:pt x="36893" y="1309754"/>
                </a:lnTo>
                <a:lnTo>
                  <a:pt x="41874" y="1313693"/>
                </a:lnTo>
                <a:lnTo>
                  <a:pt x="49750" y="1303731"/>
                </a:lnTo>
                <a:lnTo>
                  <a:pt x="44769" y="1299793"/>
                </a:lnTo>
                <a:close/>
              </a:path>
              <a:path w="1077595" h="1362075">
                <a:moveTo>
                  <a:pt x="49750" y="1303731"/>
                </a:moveTo>
                <a:lnTo>
                  <a:pt x="41874" y="1313693"/>
                </a:lnTo>
                <a:lnTo>
                  <a:pt x="62349" y="1313693"/>
                </a:lnTo>
                <a:lnTo>
                  <a:pt x="49750" y="1303731"/>
                </a:lnTo>
                <a:close/>
              </a:path>
              <a:path w="1077595" h="1362075">
                <a:moveTo>
                  <a:pt x="1072418" y="0"/>
                </a:moveTo>
                <a:lnTo>
                  <a:pt x="44769" y="1299793"/>
                </a:lnTo>
                <a:lnTo>
                  <a:pt x="49750" y="1303731"/>
                </a:lnTo>
                <a:lnTo>
                  <a:pt x="1077399" y="3938"/>
                </a:lnTo>
                <a:lnTo>
                  <a:pt x="1072418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11124"/>
            <a:ext cx="7470140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25" b="0">
                <a:latin typeface="Calibri Light"/>
                <a:cs typeface="Calibri Light"/>
              </a:rPr>
              <a:t>From </a:t>
            </a:r>
            <a:r>
              <a:rPr dirty="0" sz="4400" spc="-10" b="0">
                <a:latin typeface="Calibri Light"/>
                <a:cs typeface="Calibri Light"/>
              </a:rPr>
              <a:t>Image </a:t>
            </a:r>
            <a:r>
              <a:rPr dirty="0" sz="4400" spc="-20" b="0">
                <a:latin typeface="Calibri Light"/>
                <a:cs typeface="Calibri Light"/>
              </a:rPr>
              <a:t>to </a:t>
            </a:r>
            <a:r>
              <a:rPr dirty="0" sz="4400" spc="-25" b="0">
                <a:latin typeface="Calibri Light"/>
                <a:cs typeface="Calibri Light"/>
              </a:rPr>
              <a:t>Counter-Exemplar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1932" y="1529159"/>
            <a:ext cx="11054246" cy="226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5838" y="3976445"/>
            <a:ext cx="11050230" cy="22741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7595" y="2261947"/>
            <a:ext cx="393700" cy="759460"/>
          </a:xfrm>
          <a:prstGeom prst="rect">
            <a:avLst/>
          </a:prstGeom>
        </p:spPr>
        <p:txBody>
          <a:bodyPr wrap="square" lIns="0" tIns="1270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ahoma"/>
                <a:cs typeface="Tahoma"/>
              </a:rPr>
              <a:t>mn</a:t>
            </a:r>
            <a:r>
              <a:rPr dirty="0" sz="2400">
                <a:latin typeface="Tahoma"/>
                <a:cs typeface="Tahoma"/>
              </a:rPr>
              <a:t>ist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59" y="4624661"/>
            <a:ext cx="393700" cy="990600"/>
          </a:xfrm>
          <a:prstGeom prst="rect">
            <a:avLst/>
          </a:prstGeom>
        </p:spPr>
        <p:txBody>
          <a:bodyPr wrap="square" lIns="0" tIns="1270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Tahoma"/>
                <a:cs typeface="Tahoma"/>
              </a:rPr>
              <a:t>fashion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99120" y="545083"/>
            <a:ext cx="3199765" cy="7543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41300" marR="5080" indent="-228600">
              <a:lnSpc>
                <a:spcPct val="994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200" spc="-60">
                <a:latin typeface="Calibri"/>
                <a:cs typeface="Calibri"/>
              </a:rPr>
              <a:t>T. </a:t>
            </a:r>
            <a:r>
              <a:rPr dirty="0" sz="1200" spc="-10">
                <a:latin typeface="Calibri"/>
                <a:cs typeface="Calibri"/>
              </a:rPr>
              <a:t>Spinner </a:t>
            </a:r>
            <a:r>
              <a:rPr dirty="0" sz="1200" spc="-5">
                <a:latin typeface="Calibri"/>
                <a:cs typeface="Calibri"/>
              </a:rPr>
              <a:t>et </a:t>
            </a:r>
            <a:r>
              <a:rPr dirty="0" sz="1200">
                <a:latin typeface="Calibri"/>
                <a:cs typeface="Calibri"/>
              </a:rPr>
              <a:t>al. </a:t>
            </a:r>
            <a:r>
              <a:rPr dirty="0" sz="1200" spc="-25">
                <a:latin typeface="Calibri"/>
                <a:cs typeface="Calibri"/>
              </a:rPr>
              <a:t>Towards </a:t>
            </a:r>
            <a:r>
              <a:rPr dirty="0" sz="1200">
                <a:latin typeface="Calibri"/>
                <a:cs typeface="Calibri"/>
              </a:rPr>
              <a:t>an </a:t>
            </a:r>
            <a:r>
              <a:rPr dirty="0" sz="1200" spc="-10">
                <a:latin typeface="Calibri"/>
                <a:cs typeface="Calibri"/>
              </a:rPr>
              <a:t>interpretable latent  </a:t>
            </a:r>
            <a:r>
              <a:rPr dirty="0" sz="1200" spc="-5">
                <a:latin typeface="Calibri"/>
                <a:cs typeface="Calibri"/>
              </a:rPr>
              <a:t>space: an </a:t>
            </a:r>
            <a:r>
              <a:rPr dirty="0" sz="1200" spc="-10">
                <a:latin typeface="Calibri"/>
                <a:cs typeface="Calibri"/>
              </a:rPr>
              <a:t>intuitive </a:t>
            </a:r>
            <a:r>
              <a:rPr dirty="0" sz="1200" spc="-5">
                <a:latin typeface="Calibri"/>
                <a:cs typeface="Calibri"/>
              </a:rPr>
              <a:t>comparison </a:t>
            </a:r>
            <a:r>
              <a:rPr dirty="0" sz="1200">
                <a:latin typeface="Calibri"/>
                <a:cs typeface="Calibri"/>
              </a:rPr>
              <a:t>of </a:t>
            </a:r>
            <a:r>
              <a:rPr dirty="0" sz="1200" spc="-10">
                <a:latin typeface="Calibri"/>
                <a:cs typeface="Calibri"/>
              </a:rPr>
              <a:t>autoencoders  </a:t>
            </a:r>
            <a:r>
              <a:rPr dirty="0" sz="1200" spc="-5">
                <a:latin typeface="Calibri"/>
                <a:cs typeface="Calibri"/>
              </a:rPr>
              <a:t>with </a:t>
            </a:r>
            <a:r>
              <a:rPr dirty="0" sz="1200" spc="-10">
                <a:latin typeface="Calibri"/>
                <a:cs typeface="Calibri"/>
              </a:rPr>
              <a:t>variational </a:t>
            </a:r>
            <a:r>
              <a:rPr dirty="0" sz="1200" spc="-5">
                <a:latin typeface="Calibri"/>
                <a:cs typeface="Calibri"/>
              </a:rPr>
              <a:t>autoencoders. In IEEE VIS </a:t>
            </a:r>
            <a:r>
              <a:rPr dirty="0" sz="1200">
                <a:latin typeface="Calibri"/>
                <a:cs typeface="Calibri"/>
              </a:rPr>
              <a:t>2018,  2018.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0956" y="677957"/>
            <a:ext cx="7645679" cy="4447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76400" y="4426598"/>
            <a:ext cx="10515600" cy="1057275"/>
          </a:xfrm>
          <a:custGeom>
            <a:avLst/>
            <a:gdLst/>
            <a:ahLst/>
            <a:cxnLst/>
            <a:rect l="l" t="t" r="r" b="b"/>
            <a:pathLst>
              <a:path w="10515600" h="1057275">
                <a:moveTo>
                  <a:pt x="0" y="0"/>
                </a:moveTo>
                <a:lnTo>
                  <a:pt x="10515600" y="0"/>
                </a:lnTo>
                <a:lnTo>
                  <a:pt x="10515600" y="1057274"/>
                </a:lnTo>
                <a:lnTo>
                  <a:pt x="0" y="10572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88652" y="4539996"/>
            <a:ext cx="892365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>
                <a:solidFill>
                  <a:srgbClr val="FFFFFF"/>
                </a:solidFill>
              </a:rPr>
              <a:t>LASTS: </a:t>
            </a:r>
            <a:r>
              <a:rPr dirty="0" spc="-5">
                <a:solidFill>
                  <a:srgbClr val="FFFFFF"/>
                </a:solidFill>
              </a:rPr>
              <a:t>Explaining Time Series</a:t>
            </a:r>
            <a:r>
              <a:rPr dirty="0" spc="50">
                <a:solidFill>
                  <a:srgbClr val="FFFFFF"/>
                </a:solidFill>
              </a:rPr>
              <a:t> </a:t>
            </a:r>
            <a:r>
              <a:rPr dirty="0" spc="-15">
                <a:solidFill>
                  <a:srgbClr val="FFFFFF"/>
                </a:solidFill>
              </a:rPr>
              <a:t>Classiﬁers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3980" rIns="0" bIns="0" rtlCol="0" vert="horz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dirty="0" spc="-15"/>
              <a:t>LASTS: </a:t>
            </a:r>
            <a:r>
              <a:rPr dirty="0" spc="-10"/>
              <a:t>Local Agnostic </a:t>
            </a:r>
            <a:r>
              <a:rPr dirty="0" spc="-15"/>
              <a:t>Shapelet-based </a:t>
            </a:r>
            <a:r>
              <a:rPr dirty="0" spc="-5"/>
              <a:t>Time  Series</a:t>
            </a:r>
            <a:r>
              <a:rPr dirty="0"/>
              <a:t> </a:t>
            </a:r>
            <a:r>
              <a:rPr dirty="0" spc="-10"/>
              <a:t>explainer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971341"/>
            <a:ext cx="12192000" cy="3747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325" y="544575"/>
            <a:ext cx="5074285" cy="863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0" spc="-30"/>
              <a:t>LASTS</a:t>
            </a:r>
            <a:r>
              <a:rPr dirty="0" sz="5500" spc="-75"/>
              <a:t> </a:t>
            </a:r>
            <a:r>
              <a:rPr dirty="0" sz="5500" spc="140"/>
              <a:t>Explana,on</a:t>
            </a:r>
            <a:endParaRPr sz="5500"/>
          </a:p>
        </p:txBody>
      </p:sp>
      <p:sp>
        <p:nvSpPr>
          <p:cNvPr id="3" name="object 3"/>
          <p:cNvSpPr/>
          <p:nvPr/>
        </p:nvSpPr>
        <p:spPr>
          <a:xfrm>
            <a:off x="1750528" y="5095376"/>
            <a:ext cx="4250195" cy="1551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0809" y="1404073"/>
            <a:ext cx="4620590" cy="18632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17347" y="3484221"/>
            <a:ext cx="4410505" cy="1405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929383" y="3697223"/>
            <a:ext cx="3983736" cy="11369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66720" y="3462250"/>
            <a:ext cx="4110315" cy="14029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44184" y="3422903"/>
            <a:ext cx="4181856" cy="14691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09895" y="5096226"/>
            <a:ext cx="4069305" cy="1534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71303" y="3166364"/>
            <a:ext cx="12903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-70">
                <a:latin typeface="Calibri"/>
                <a:cs typeface="Calibri"/>
              </a:rPr>
              <a:t>x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-5">
                <a:latin typeface="Calibri"/>
                <a:cs typeface="Calibri"/>
              </a:rPr>
              <a:t>m</a:t>
            </a:r>
            <a:r>
              <a:rPr dirty="0" sz="2400">
                <a:latin typeface="Calibri"/>
                <a:cs typeface="Calibri"/>
              </a:rPr>
              <a:t>pla</a:t>
            </a:r>
            <a:r>
              <a:rPr dirty="0" sz="2400" spc="-45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00577" y="3227323"/>
            <a:ext cx="23723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Calibri"/>
                <a:cs typeface="Calibri"/>
              </a:rPr>
              <a:t>Co</a:t>
            </a:r>
            <a:r>
              <a:rPr dirty="0" sz="2400">
                <a:latin typeface="Calibri"/>
                <a:cs typeface="Calibri"/>
              </a:rPr>
              <a:t>u</a:t>
            </a:r>
            <a:r>
              <a:rPr dirty="0" sz="2400" spc="-25">
                <a:latin typeface="Calibri"/>
                <a:cs typeface="Calibri"/>
              </a:rPr>
              <a:t>n</a:t>
            </a:r>
            <a:r>
              <a:rPr dirty="0" sz="2400" spc="-30">
                <a:latin typeface="Calibri"/>
                <a:cs typeface="Calibri"/>
              </a:rPr>
              <a:t>t</a:t>
            </a:r>
            <a:r>
              <a:rPr dirty="0" sz="2400" spc="5">
                <a:latin typeface="Calibri"/>
                <a:cs typeface="Calibri"/>
              </a:rPr>
              <a:t>e</a:t>
            </a:r>
            <a:r>
              <a:rPr dirty="0" sz="2400" spc="-80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-E</a:t>
            </a:r>
            <a:r>
              <a:rPr dirty="0" sz="2400" spc="-65">
                <a:latin typeface="Calibri"/>
                <a:cs typeface="Calibri"/>
              </a:rPr>
              <a:t>x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-5">
                <a:latin typeface="Calibri"/>
                <a:cs typeface="Calibri"/>
              </a:rPr>
              <a:t>m</a:t>
            </a:r>
            <a:r>
              <a:rPr dirty="0" sz="2400">
                <a:latin typeface="Calibri"/>
                <a:cs typeface="Calibri"/>
              </a:rPr>
              <a:t>pla</a:t>
            </a:r>
            <a:r>
              <a:rPr dirty="0" sz="2400" spc="-40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90610" y="1197355"/>
            <a:ext cx="23437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libri"/>
                <a:cs typeface="Calibri"/>
              </a:rPr>
              <a:t>Instance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explain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1303" y="4992116"/>
            <a:ext cx="15252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latin typeface="Calibri"/>
                <a:cs typeface="Calibri"/>
              </a:rPr>
              <a:t>Factual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Rule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79077" y="4973828"/>
            <a:ext cx="26073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latin typeface="Calibri"/>
                <a:cs typeface="Calibri"/>
              </a:rPr>
              <a:t>Counter-Factual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Rule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325" y="571500"/>
            <a:ext cx="763270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/>
              <a:t>Exemplars </a:t>
            </a:r>
            <a:r>
              <a:rPr dirty="0"/>
              <a:t>and </a:t>
            </a:r>
            <a:r>
              <a:rPr dirty="0" spc="-15"/>
              <a:t>Counter</a:t>
            </a:r>
            <a:r>
              <a:rPr dirty="0" spc="20"/>
              <a:t> </a:t>
            </a:r>
            <a:r>
              <a:rPr dirty="0" spc="-30"/>
              <a:t>Exemplars</a:t>
            </a:r>
          </a:p>
        </p:txBody>
      </p:sp>
      <p:sp>
        <p:nvSpPr>
          <p:cNvPr id="3" name="object 3"/>
          <p:cNvSpPr/>
          <p:nvPr/>
        </p:nvSpPr>
        <p:spPr>
          <a:xfrm>
            <a:off x="266497" y="1798692"/>
            <a:ext cx="4058832" cy="1610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66191" y="1718335"/>
            <a:ext cx="7606976" cy="1701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39063" y="3715786"/>
            <a:ext cx="4850043" cy="23996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19893" y="3684320"/>
            <a:ext cx="4754944" cy="2392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84681" y="4608574"/>
            <a:ext cx="10507345" cy="1101725"/>
          </a:xfrm>
          <a:custGeom>
            <a:avLst/>
            <a:gdLst/>
            <a:ahLst/>
            <a:cxnLst/>
            <a:rect l="l" t="t" r="r" b="b"/>
            <a:pathLst>
              <a:path w="10507345" h="1101725">
                <a:moveTo>
                  <a:pt x="0" y="0"/>
                </a:moveTo>
                <a:lnTo>
                  <a:pt x="10507318" y="0"/>
                </a:lnTo>
                <a:lnTo>
                  <a:pt x="10507318" y="1101381"/>
                </a:lnTo>
                <a:lnTo>
                  <a:pt x="0" y="1101381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00819" y="4595876"/>
            <a:ext cx="8319134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5">
                <a:solidFill>
                  <a:srgbClr val="FFFFFF"/>
                </a:solidFill>
              </a:rPr>
              <a:t>How </a:t>
            </a:r>
            <a:r>
              <a:rPr dirty="0" sz="6000" spc="-30">
                <a:solidFill>
                  <a:srgbClr val="FFFFFF"/>
                </a:solidFill>
              </a:rPr>
              <a:t>to </a:t>
            </a:r>
            <a:r>
              <a:rPr dirty="0" sz="6000" spc="-5">
                <a:solidFill>
                  <a:srgbClr val="FFFFFF"/>
                </a:solidFill>
              </a:rPr>
              <a:t>Open the Black</a:t>
            </a:r>
            <a:r>
              <a:rPr dirty="0" sz="6000" spc="15">
                <a:solidFill>
                  <a:srgbClr val="FFFFFF"/>
                </a:solidFill>
              </a:rPr>
              <a:t> </a:t>
            </a:r>
            <a:r>
              <a:rPr dirty="0" sz="6000" spc="-45">
                <a:solidFill>
                  <a:srgbClr val="FFFFFF"/>
                </a:solidFill>
              </a:rPr>
              <a:t>Box</a:t>
            </a:r>
            <a:endParaRPr sz="6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325" y="571500"/>
            <a:ext cx="858329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From Exemplars </a:t>
            </a:r>
            <a:r>
              <a:rPr dirty="0" spc="-20"/>
              <a:t>to</a:t>
            </a:r>
            <a:r>
              <a:rPr dirty="0" spc="5"/>
              <a:t> </a:t>
            </a:r>
            <a:r>
              <a:rPr dirty="0" spc="-30"/>
              <a:t>Counter-Exemplars</a:t>
            </a:r>
          </a:p>
        </p:txBody>
      </p:sp>
      <p:sp>
        <p:nvSpPr>
          <p:cNvPr id="3" name="object 3"/>
          <p:cNvSpPr/>
          <p:nvPr/>
        </p:nvSpPr>
        <p:spPr>
          <a:xfrm>
            <a:off x="1611083" y="1709214"/>
            <a:ext cx="9040240" cy="4322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325" y="571500"/>
            <a:ext cx="698055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Shapelet-Based </a:t>
            </a:r>
            <a:r>
              <a:rPr dirty="0" spc="-5"/>
              <a:t>Rule </a:t>
            </a:r>
            <a:r>
              <a:rPr dirty="0" spc="10"/>
              <a:t>Extrac&gt;on</a:t>
            </a:r>
          </a:p>
        </p:txBody>
      </p:sp>
      <p:sp>
        <p:nvSpPr>
          <p:cNvPr id="3" name="object 3"/>
          <p:cNvSpPr/>
          <p:nvPr/>
        </p:nvSpPr>
        <p:spPr>
          <a:xfrm>
            <a:off x="415600" y="1688119"/>
            <a:ext cx="11360800" cy="1832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18225" y="346026"/>
            <a:ext cx="4105944" cy="879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4547" y="4250354"/>
            <a:ext cx="4468805" cy="18123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73951" y="3645520"/>
            <a:ext cx="3464992" cy="2791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779831" y="3723132"/>
            <a:ext cx="245681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1424" sz="2925" spc="15" b="1">
                <a:latin typeface="Cambria Math"/>
                <a:cs typeface="Cambria Math"/>
              </a:rPr>
              <a:t>⟨</a:t>
            </a:r>
            <a:r>
              <a:rPr dirty="0" sz="2000" spc="10" b="1">
                <a:latin typeface="Garamond Bold"/>
                <a:cs typeface="Garamond Bold"/>
              </a:rPr>
              <a:t>1,</a:t>
            </a:r>
            <a:r>
              <a:rPr dirty="0" sz="2000" spc="1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Garamond Bold"/>
                <a:cs typeface="Garamond Bold"/>
              </a:rPr>
              <a:t>1,</a:t>
            </a:r>
            <a:r>
              <a:rPr dirty="0" sz="2000" spc="-5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Garamond Bold"/>
                <a:cs typeface="Garamond Bold"/>
              </a:rPr>
              <a:t>1,</a:t>
            </a:r>
            <a:r>
              <a:rPr dirty="0" sz="2000" spc="-5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Garamond Bold"/>
                <a:cs typeface="Garamond Bold"/>
              </a:rPr>
              <a:t>1,</a:t>
            </a:r>
            <a:r>
              <a:rPr dirty="0" sz="2000" spc="-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Garamond Bold"/>
                <a:cs typeface="Garamond Bold"/>
              </a:rPr>
              <a:t>0,</a:t>
            </a:r>
            <a:r>
              <a:rPr dirty="0" sz="200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Garamond Bold"/>
                <a:cs typeface="Garamond Bold"/>
              </a:rPr>
              <a:t>1,</a:t>
            </a:r>
            <a:r>
              <a:rPr dirty="0" sz="2000" spc="-5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Garamond Bold"/>
                <a:cs typeface="Garamond Bold"/>
              </a:rPr>
              <a:t>0,</a:t>
            </a:r>
            <a:r>
              <a:rPr dirty="0" sz="2000" b="1">
                <a:latin typeface="Times New Roman"/>
                <a:cs typeface="Times New Roman"/>
              </a:rPr>
              <a:t> </a:t>
            </a:r>
            <a:r>
              <a:rPr dirty="0" sz="2000" b="1">
                <a:latin typeface="Garamond Bold"/>
                <a:cs typeface="Garamond Bold"/>
              </a:rPr>
              <a:t>0,</a:t>
            </a:r>
            <a:r>
              <a:rPr dirty="0" sz="200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Garamond Bold"/>
                <a:cs typeface="Garamond Bold"/>
              </a:rPr>
              <a:t>1,</a:t>
            </a:r>
            <a:r>
              <a:rPr dirty="0" sz="2000" spc="-65" b="1">
                <a:latin typeface="Times New Roman"/>
                <a:cs typeface="Times New Roman"/>
              </a:rPr>
              <a:t> </a:t>
            </a:r>
            <a:r>
              <a:rPr dirty="0" sz="2000" spc="15" b="1">
                <a:latin typeface="Garamond Bold"/>
                <a:cs typeface="Garamond Bold"/>
              </a:rPr>
              <a:t>0</a:t>
            </a:r>
            <a:r>
              <a:rPr dirty="0" baseline="1424" sz="2925" spc="22" b="1">
                <a:latin typeface="Cambria Math"/>
                <a:cs typeface="Cambria Math"/>
              </a:rPr>
              <a:t>⟩</a:t>
            </a:r>
            <a:endParaRPr baseline="1424" sz="2925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11052" y="3798489"/>
            <a:ext cx="2214880" cy="46735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720"/>
              </a:lnSpc>
              <a:spcBef>
                <a:spcPts val="125"/>
              </a:spcBef>
            </a:pPr>
            <a:r>
              <a:rPr dirty="0" sz="1400">
                <a:latin typeface="Tahoma"/>
                <a:cs typeface="Tahoma"/>
              </a:rPr>
              <a:t>IF </a:t>
            </a:r>
            <a:r>
              <a:rPr dirty="0" sz="1450" spc="-25" i="1">
                <a:latin typeface="Tahoma"/>
                <a:cs typeface="Tahoma"/>
              </a:rPr>
              <a:t>s7 </a:t>
            </a:r>
            <a:r>
              <a:rPr dirty="0" sz="1400">
                <a:latin typeface="Tahoma"/>
                <a:cs typeface="Tahoma"/>
              </a:rPr>
              <a:t>is </a:t>
            </a:r>
            <a:r>
              <a:rPr dirty="0" sz="1400" spc="-5">
                <a:latin typeface="Tahoma"/>
                <a:cs typeface="Tahoma"/>
              </a:rPr>
              <a:t>NOT contained</a:t>
            </a:r>
            <a:r>
              <a:rPr dirty="0" sz="1400" spc="-65">
                <a:latin typeface="Tahoma"/>
                <a:cs typeface="Tahoma"/>
              </a:rPr>
              <a:t> </a:t>
            </a:r>
            <a:r>
              <a:rPr dirty="0" sz="1400" spc="-5">
                <a:latin typeface="Tahoma"/>
                <a:cs typeface="Tahoma"/>
              </a:rPr>
              <a:t>AND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720"/>
              </a:lnSpc>
            </a:pPr>
            <a:r>
              <a:rPr dirty="0" sz="1450" spc="-25" i="1">
                <a:latin typeface="Tahoma"/>
                <a:cs typeface="Tahoma"/>
              </a:rPr>
              <a:t>s1 </a:t>
            </a:r>
            <a:r>
              <a:rPr dirty="0" sz="1400" spc="-5">
                <a:latin typeface="Tahoma"/>
                <a:cs typeface="Tahoma"/>
              </a:rPr>
              <a:t>AND </a:t>
            </a:r>
            <a:r>
              <a:rPr dirty="0" sz="1450" spc="-25" i="1">
                <a:latin typeface="Tahoma"/>
                <a:cs typeface="Tahoma"/>
              </a:rPr>
              <a:t>s2 </a:t>
            </a:r>
            <a:r>
              <a:rPr dirty="0" sz="1400" spc="-5">
                <a:latin typeface="Tahoma"/>
                <a:cs typeface="Tahoma"/>
              </a:rPr>
              <a:t>are</a:t>
            </a:r>
            <a:r>
              <a:rPr dirty="0" sz="1400" spc="-20">
                <a:latin typeface="Tahoma"/>
                <a:cs typeface="Tahoma"/>
              </a:rPr>
              <a:t> </a:t>
            </a:r>
            <a:r>
              <a:rPr dirty="0" sz="1400" spc="-5">
                <a:latin typeface="Tahoma"/>
                <a:cs typeface="Tahoma"/>
              </a:rPr>
              <a:t>contained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52545" y="3785107"/>
            <a:ext cx="2711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400" spc="40" b="1">
                <a:latin typeface="Garamond Bold"/>
                <a:cs typeface="Garamond Bold"/>
              </a:rPr>
              <a:t>r</a:t>
            </a:r>
            <a:r>
              <a:rPr dirty="0" baseline="-17361" sz="2400" b="1">
                <a:latin typeface="Garamond Bold"/>
                <a:cs typeface="Garamond Bold"/>
              </a:rPr>
              <a:t>s</a:t>
            </a:r>
            <a:endParaRPr baseline="-17361" sz="2400">
              <a:latin typeface="Garamond Bold"/>
              <a:cs typeface="Garamond 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67054" y="4732020"/>
            <a:ext cx="3530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ahoma"/>
                <a:cs typeface="Tahoma"/>
              </a:rPr>
              <a:t>b</a:t>
            </a:r>
            <a:r>
              <a:rPr dirty="0" sz="1400" spc="5" b="1">
                <a:latin typeface="Tahoma"/>
                <a:cs typeface="Tahoma"/>
              </a:rPr>
              <a:t>e</a:t>
            </a:r>
            <a:r>
              <a:rPr dirty="0" sz="1400" b="1">
                <a:latin typeface="Tahoma"/>
                <a:cs typeface="Tahoma"/>
              </a:rPr>
              <a:t>ll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590903" y="4297712"/>
            <a:ext cx="143510" cy="400050"/>
          </a:xfrm>
          <a:custGeom>
            <a:avLst/>
            <a:gdLst/>
            <a:ahLst/>
            <a:cxnLst/>
            <a:rect l="l" t="t" r="r" b="b"/>
            <a:pathLst>
              <a:path w="143509" h="400050">
                <a:moveTo>
                  <a:pt x="0" y="260630"/>
                </a:moveTo>
                <a:lnTo>
                  <a:pt x="27602" y="399911"/>
                </a:lnTo>
                <a:lnTo>
                  <a:pt x="122466" y="294261"/>
                </a:lnTo>
                <a:lnTo>
                  <a:pt x="111949" y="291373"/>
                </a:lnTo>
                <a:lnTo>
                  <a:pt x="63994" y="291373"/>
                </a:lnTo>
                <a:lnTo>
                  <a:pt x="51747" y="288010"/>
                </a:lnTo>
                <a:lnTo>
                  <a:pt x="55110" y="275764"/>
                </a:lnTo>
                <a:lnTo>
                  <a:pt x="0" y="260630"/>
                </a:lnTo>
                <a:close/>
              </a:path>
              <a:path w="143509" h="400050">
                <a:moveTo>
                  <a:pt x="55110" y="275764"/>
                </a:moveTo>
                <a:lnTo>
                  <a:pt x="51747" y="288010"/>
                </a:lnTo>
                <a:lnTo>
                  <a:pt x="63994" y="291373"/>
                </a:lnTo>
                <a:lnTo>
                  <a:pt x="67356" y="279127"/>
                </a:lnTo>
                <a:lnTo>
                  <a:pt x="55110" y="275764"/>
                </a:lnTo>
                <a:close/>
              </a:path>
              <a:path w="143509" h="400050">
                <a:moveTo>
                  <a:pt x="67356" y="279127"/>
                </a:moveTo>
                <a:lnTo>
                  <a:pt x="63994" y="291373"/>
                </a:lnTo>
                <a:lnTo>
                  <a:pt x="111949" y="291373"/>
                </a:lnTo>
                <a:lnTo>
                  <a:pt x="67356" y="279127"/>
                </a:lnTo>
                <a:close/>
              </a:path>
              <a:path w="143509" h="400050">
                <a:moveTo>
                  <a:pt x="130837" y="0"/>
                </a:moveTo>
                <a:lnTo>
                  <a:pt x="55110" y="275764"/>
                </a:lnTo>
                <a:lnTo>
                  <a:pt x="67356" y="279127"/>
                </a:lnTo>
                <a:lnTo>
                  <a:pt x="143084" y="3362"/>
                </a:lnTo>
                <a:lnTo>
                  <a:pt x="1308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9376337" y="5133513"/>
            <a:ext cx="2571750" cy="250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>
                <a:latin typeface="Tahoma"/>
                <a:cs typeface="Tahoma"/>
              </a:rPr>
              <a:t>IF </a:t>
            </a:r>
            <a:r>
              <a:rPr dirty="0" sz="1450" spc="-25" i="1">
                <a:latin typeface="Tahoma"/>
                <a:cs typeface="Tahoma"/>
              </a:rPr>
              <a:t>s2 </a:t>
            </a:r>
            <a:r>
              <a:rPr dirty="0" sz="1400" spc="-5">
                <a:latin typeface="Tahoma"/>
                <a:cs typeface="Tahoma"/>
              </a:rPr>
              <a:t>AND </a:t>
            </a:r>
            <a:r>
              <a:rPr dirty="0" sz="1450" spc="-25" i="1">
                <a:latin typeface="Tahoma"/>
                <a:cs typeface="Tahoma"/>
              </a:rPr>
              <a:t>s7 </a:t>
            </a:r>
            <a:r>
              <a:rPr dirty="0" sz="1400" spc="-5">
                <a:latin typeface="Tahoma"/>
                <a:cs typeface="Tahoma"/>
              </a:rPr>
              <a:t>are </a:t>
            </a:r>
            <a:r>
              <a:rPr dirty="0" sz="1400" spc="-15">
                <a:latin typeface="Tahoma"/>
                <a:cs typeface="Tahoma"/>
              </a:rPr>
              <a:t>NOT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 spc="-5">
                <a:latin typeface="Tahoma"/>
                <a:cs typeface="Tahoma"/>
              </a:rPr>
              <a:t>contained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28668" y="5232908"/>
            <a:ext cx="20701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3472" sz="3600" spc="-7" b="1">
                <a:latin typeface="Garamond Bold"/>
                <a:cs typeface="Garamond Bold"/>
              </a:rPr>
              <a:t>Φ</a:t>
            </a:r>
            <a:r>
              <a:rPr dirty="0" baseline="-12152" sz="2400" spc="-7" b="1">
                <a:latin typeface="Garamond Bold"/>
                <a:cs typeface="Garamond Bold"/>
              </a:rPr>
              <a:t>s</a:t>
            </a:r>
            <a:r>
              <a:rPr dirty="0" baseline="-12152" sz="2400" spc="-7" b="1">
                <a:latin typeface="Times New Roman"/>
                <a:cs typeface="Times New Roman"/>
              </a:rPr>
              <a:t> </a:t>
            </a:r>
            <a:r>
              <a:rPr dirty="0" sz="1400" spc="-5">
                <a:latin typeface="Tahoma"/>
                <a:cs typeface="Tahoma"/>
              </a:rPr>
              <a:t>AND </a:t>
            </a:r>
            <a:r>
              <a:rPr dirty="0" sz="1450" spc="-25" i="1">
                <a:latin typeface="Tahoma"/>
                <a:cs typeface="Tahoma"/>
              </a:rPr>
              <a:t>s1 </a:t>
            </a:r>
            <a:r>
              <a:rPr dirty="0" sz="1400">
                <a:latin typeface="Tahoma"/>
                <a:cs typeface="Tahoma"/>
              </a:rPr>
              <a:t>is</a:t>
            </a:r>
            <a:r>
              <a:rPr dirty="0" sz="1400" spc="65">
                <a:latin typeface="Tahoma"/>
                <a:cs typeface="Tahoma"/>
              </a:rPr>
              <a:t> </a:t>
            </a:r>
            <a:r>
              <a:rPr dirty="0" sz="1400" spc="-105">
                <a:latin typeface="Tahoma"/>
                <a:cs typeface="Tahoma"/>
              </a:rPr>
              <a:t>contained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15481" y="6131052"/>
            <a:ext cx="5969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ahoma"/>
                <a:cs typeface="Tahoma"/>
              </a:rPr>
              <a:t>funn</a:t>
            </a:r>
            <a:r>
              <a:rPr dirty="0" sz="1400" spc="5" b="1">
                <a:latin typeface="Tahoma"/>
                <a:cs typeface="Tahoma"/>
              </a:rPr>
              <a:t>e</a:t>
            </a:r>
            <a:r>
              <a:rPr dirty="0" sz="1400" b="1">
                <a:latin typeface="Tahoma"/>
                <a:cs typeface="Tahoma"/>
              </a:rPr>
              <a:t>l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543206" y="5632923"/>
            <a:ext cx="167005" cy="465455"/>
          </a:xfrm>
          <a:custGeom>
            <a:avLst/>
            <a:gdLst/>
            <a:ahLst/>
            <a:cxnLst/>
            <a:rect l="l" t="t" r="r" b="b"/>
            <a:pathLst>
              <a:path w="167004" h="465454">
                <a:moveTo>
                  <a:pt x="0" y="325610"/>
                </a:moveTo>
                <a:lnTo>
                  <a:pt x="25518" y="465288"/>
                </a:lnTo>
                <a:lnTo>
                  <a:pt x="121950" y="361067"/>
                </a:lnTo>
                <a:lnTo>
                  <a:pt x="109015" y="357307"/>
                </a:lnTo>
                <a:lnTo>
                  <a:pt x="63526" y="357307"/>
                </a:lnTo>
                <a:lnTo>
                  <a:pt x="51332" y="353761"/>
                </a:lnTo>
                <a:lnTo>
                  <a:pt x="54877" y="341566"/>
                </a:lnTo>
                <a:lnTo>
                  <a:pt x="0" y="325610"/>
                </a:lnTo>
                <a:close/>
              </a:path>
              <a:path w="167004" h="465454">
                <a:moveTo>
                  <a:pt x="54877" y="341566"/>
                </a:moveTo>
                <a:lnTo>
                  <a:pt x="51332" y="353761"/>
                </a:lnTo>
                <a:lnTo>
                  <a:pt x="63526" y="357307"/>
                </a:lnTo>
                <a:lnTo>
                  <a:pt x="67072" y="345111"/>
                </a:lnTo>
                <a:lnTo>
                  <a:pt x="54877" y="341566"/>
                </a:lnTo>
                <a:close/>
              </a:path>
              <a:path w="167004" h="465454">
                <a:moveTo>
                  <a:pt x="67072" y="345111"/>
                </a:moveTo>
                <a:lnTo>
                  <a:pt x="63526" y="357307"/>
                </a:lnTo>
                <a:lnTo>
                  <a:pt x="109015" y="357307"/>
                </a:lnTo>
                <a:lnTo>
                  <a:pt x="67072" y="345111"/>
                </a:lnTo>
                <a:close/>
              </a:path>
              <a:path w="167004" h="465454">
                <a:moveTo>
                  <a:pt x="154190" y="0"/>
                </a:moveTo>
                <a:lnTo>
                  <a:pt x="54877" y="341566"/>
                </a:lnTo>
                <a:lnTo>
                  <a:pt x="67072" y="345111"/>
                </a:lnTo>
                <a:lnTo>
                  <a:pt x="166386" y="3545"/>
                </a:lnTo>
                <a:lnTo>
                  <a:pt x="1541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9732" y="0"/>
            <a:ext cx="6424651" cy="4818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76400" y="4426598"/>
            <a:ext cx="10515600" cy="1057275"/>
          </a:xfrm>
          <a:custGeom>
            <a:avLst/>
            <a:gdLst/>
            <a:ahLst/>
            <a:cxnLst/>
            <a:rect l="l" t="t" r="r" b="b"/>
            <a:pathLst>
              <a:path w="10515600" h="1057275">
                <a:moveTo>
                  <a:pt x="0" y="0"/>
                </a:moveTo>
                <a:lnTo>
                  <a:pt x="10515600" y="0"/>
                </a:lnTo>
                <a:lnTo>
                  <a:pt x="10515600" y="1057274"/>
                </a:lnTo>
                <a:lnTo>
                  <a:pt x="0" y="105727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69752" y="4539996"/>
            <a:ext cx="7741284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>
                <a:solidFill>
                  <a:srgbClr val="FFFFFF"/>
                </a:solidFill>
              </a:rPr>
              <a:t>XSPELLS: </a:t>
            </a:r>
            <a:r>
              <a:rPr dirty="0" spc="-5">
                <a:solidFill>
                  <a:srgbClr val="FFFFFF"/>
                </a:solidFill>
              </a:rPr>
              <a:t>Explaining </a:t>
            </a:r>
            <a:r>
              <a:rPr dirty="0" spc="-114">
                <a:solidFill>
                  <a:srgbClr val="FFFFFF"/>
                </a:solidFill>
              </a:rPr>
              <a:t>Text</a:t>
            </a:r>
            <a:r>
              <a:rPr dirty="0" spc="50">
                <a:solidFill>
                  <a:srgbClr val="FFFFFF"/>
                </a:solidFill>
              </a:rPr>
              <a:t> </a:t>
            </a:r>
            <a:r>
              <a:rPr dirty="0" spc="-15">
                <a:solidFill>
                  <a:srgbClr val="FFFFFF"/>
                </a:solidFill>
              </a:rPr>
              <a:t>Classiﬁers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3980" rIns="0" bIns="0" rtlCol="0" vert="horz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dirty="0" spc="-30"/>
              <a:t>X-SPELLS: </a:t>
            </a:r>
            <a:r>
              <a:rPr dirty="0"/>
              <a:t>eXplaining </a:t>
            </a:r>
            <a:r>
              <a:rPr dirty="0" spc="-15"/>
              <a:t>Sentiment Prediction  </a:t>
            </a:r>
            <a:r>
              <a:rPr dirty="0" spc="-20"/>
              <a:t>generating </a:t>
            </a:r>
            <a:r>
              <a:rPr dirty="0" spc="-30"/>
              <a:t>ExempLars </a:t>
            </a:r>
            <a:r>
              <a:rPr dirty="0"/>
              <a:t>in </a:t>
            </a:r>
            <a:r>
              <a:rPr dirty="0" spc="-5"/>
              <a:t>the </a:t>
            </a:r>
            <a:r>
              <a:rPr dirty="0" spc="-25"/>
              <a:t>Latent</a:t>
            </a:r>
            <a:r>
              <a:rPr dirty="0" spc="50"/>
              <a:t> </a:t>
            </a:r>
            <a:r>
              <a:rPr dirty="0"/>
              <a:t>Space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2329200"/>
            <a:ext cx="12192000" cy="2954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60502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25"/>
              <a:t>Take </a:t>
            </a:r>
            <a:r>
              <a:rPr dirty="0"/>
              <a:t>Home</a:t>
            </a:r>
            <a:r>
              <a:rPr dirty="0" spc="55"/>
              <a:t> </a:t>
            </a:r>
            <a:r>
              <a:rPr dirty="0" spc="-10"/>
              <a:t>Message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795779"/>
            <a:ext cx="7011034" cy="262255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241300" marR="615950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  <a:tab pos="1978025" algn="l"/>
              </a:tabLst>
            </a:pPr>
            <a:r>
              <a:rPr dirty="0" sz="2800" spc="-5">
                <a:latin typeface="Calibri"/>
                <a:cs typeface="Calibri"/>
              </a:rPr>
              <a:t>Idea: Enable model and </a:t>
            </a:r>
            <a:r>
              <a:rPr dirty="0" sz="2800" spc="-20">
                <a:latin typeface="Calibri"/>
                <a:cs typeface="Calibri"/>
              </a:rPr>
              <a:t>data </a:t>
            </a:r>
            <a:r>
              <a:rPr dirty="0" sz="2800" spc="-10">
                <a:latin typeface="Calibri"/>
                <a:cs typeface="Calibri"/>
              </a:rPr>
              <a:t>agnostic local  explanations through </a:t>
            </a:r>
            <a:r>
              <a:rPr dirty="0" sz="2800" spc="-15">
                <a:latin typeface="Calibri"/>
                <a:cs typeface="Calibri"/>
              </a:rPr>
              <a:t>autoencoders </a:t>
            </a:r>
            <a:r>
              <a:rPr dirty="0" sz="2800">
                <a:latin typeface="Calibri"/>
                <a:cs typeface="Calibri"/>
              </a:rPr>
              <a:t>using  </a:t>
            </a:r>
            <a:r>
              <a:rPr dirty="0" sz="2800" spc="-5">
                <a:latin typeface="Calibri"/>
                <a:cs typeface="Calibri"/>
              </a:rPr>
              <a:t>simple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	</a:t>
            </a:r>
            <a:r>
              <a:rPr dirty="0" sz="2800" spc="-25">
                <a:latin typeface="Calibri"/>
                <a:cs typeface="Calibri"/>
              </a:rPr>
              <a:t>effective</a:t>
            </a:r>
            <a:r>
              <a:rPr dirty="0" sz="2800" spc="-5">
                <a:latin typeface="Calibri"/>
                <a:cs typeface="Calibri"/>
              </a:rPr>
              <a:t> methods.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4150">
              <a:latin typeface="Calibri"/>
              <a:cs typeface="Calibri"/>
            </a:endParaRPr>
          </a:p>
          <a:p>
            <a:pPr marL="241300" marR="5080" indent="-228600">
              <a:lnSpc>
                <a:spcPts val="3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In turns, </a:t>
            </a:r>
            <a:r>
              <a:rPr dirty="0" sz="2800" spc="-25">
                <a:latin typeface="Calibri"/>
                <a:cs typeface="Calibri"/>
              </a:rPr>
              <a:t>different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10">
                <a:latin typeface="Calibri"/>
                <a:cs typeface="Calibri"/>
              </a:rPr>
              <a:t>complementary </a:t>
            </a:r>
            <a:r>
              <a:rPr dirty="0" sz="2800" spc="-5">
                <a:latin typeface="Calibri"/>
                <a:cs typeface="Calibri"/>
              </a:rPr>
              <a:t>types of  </a:t>
            </a:r>
            <a:r>
              <a:rPr dirty="0" sz="2800" spc="-10">
                <a:latin typeface="Calibri"/>
                <a:cs typeface="Calibri"/>
              </a:rPr>
              <a:t>explanations become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available.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64421" y="4487584"/>
            <a:ext cx="1689378" cy="1689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333021" y="4487584"/>
            <a:ext cx="352178" cy="613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475234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Next </a:t>
            </a:r>
            <a:r>
              <a:rPr dirty="0" spc="-5"/>
              <a:t>(Ongoing)</a:t>
            </a:r>
            <a:r>
              <a:rPr dirty="0" spc="-55"/>
              <a:t> </a:t>
            </a:r>
            <a:r>
              <a:rPr dirty="0" spc="-15"/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8" y="1795779"/>
            <a:ext cx="6103620" cy="459168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241300" marR="125095" indent="-228600">
              <a:lnSpc>
                <a:spcPts val="3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20">
                <a:latin typeface="Calibri"/>
                <a:cs typeface="Calibri"/>
              </a:rPr>
              <a:t>Merge </a:t>
            </a:r>
            <a:r>
              <a:rPr dirty="0" sz="2800" spc="-5">
                <a:latin typeface="Calibri"/>
                <a:cs typeface="Calibri"/>
              </a:rPr>
              <a:t>these </a:t>
            </a:r>
            <a:r>
              <a:rPr dirty="0" sz="2800" spc="-10">
                <a:latin typeface="Calibri"/>
                <a:cs typeface="Calibri"/>
              </a:rPr>
              <a:t>approaches </a:t>
            </a:r>
            <a:r>
              <a:rPr dirty="0" sz="2800" spc="-5">
                <a:latin typeface="Calibri"/>
                <a:cs typeface="Calibri"/>
              </a:rPr>
              <a:t>in </a:t>
            </a:r>
            <a:r>
              <a:rPr dirty="0" sz="2800">
                <a:latin typeface="Calibri"/>
                <a:cs typeface="Calibri"/>
              </a:rPr>
              <a:t>a </a:t>
            </a:r>
            <a:r>
              <a:rPr dirty="0" sz="2800" spc="-5">
                <a:latin typeface="Calibri"/>
                <a:cs typeface="Calibri"/>
              </a:rPr>
              <a:t>unique  </a:t>
            </a:r>
            <a:r>
              <a:rPr dirty="0" sz="2800" spc="-10">
                <a:latin typeface="Calibri"/>
                <a:cs typeface="Calibri"/>
              </a:rPr>
              <a:t>local </a:t>
            </a:r>
            <a:r>
              <a:rPr dirty="0" sz="2800" spc="-5">
                <a:latin typeface="Calibri"/>
                <a:cs typeface="Calibri"/>
              </a:rPr>
              <a:t>model and </a:t>
            </a:r>
            <a:r>
              <a:rPr dirty="0" sz="2800" spc="-10">
                <a:latin typeface="Calibri"/>
                <a:cs typeface="Calibri"/>
              </a:rPr>
              <a:t>data-agnostic explainer  </a:t>
            </a:r>
            <a:r>
              <a:rPr dirty="0" sz="2800" spc="-5">
                <a:latin typeface="Calibri"/>
                <a:cs typeface="Calibri"/>
              </a:rPr>
              <a:t>able </a:t>
            </a:r>
            <a:r>
              <a:rPr dirty="0" sz="2800" spc="-15">
                <a:latin typeface="Calibri"/>
                <a:cs typeface="Calibri"/>
              </a:rPr>
              <a:t>to return </a:t>
            </a:r>
            <a:r>
              <a:rPr dirty="0" sz="2800" spc="-10">
                <a:latin typeface="Calibri"/>
                <a:cs typeface="Calibri"/>
              </a:rPr>
              <a:t>explanations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as:</a:t>
            </a:r>
            <a:endParaRPr sz="28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15">
                <a:latin typeface="Calibri"/>
                <a:cs typeface="Calibri"/>
              </a:rPr>
              <a:t>Factual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-15">
                <a:latin typeface="Calibri"/>
                <a:cs typeface="Calibri"/>
              </a:rPr>
              <a:t>Counter-factual </a:t>
            </a:r>
            <a:r>
              <a:rPr dirty="0" sz="2400" spc="-5">
                <a:latin typeface="Calibri"/>
                <a:cs typeface="Calibri"/>
              </a:rPr>
              <a:t>Rule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5">
                <a:latin typeface="Calibri"/>
                <a:cs typeface="Calibri"/>
              </a:rPr>
              <a:t>Decision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45">
                <a:latin typeface="Calibri"/>
                <a:cs typeface="Calibri"/>
              </a:rPr>
              <a:t>Tree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15">
                <a:latin typeface="Calibri"/>
                <a:cs typeface="Calibri"/>
              </a:rPr>
              <a:t>Exemplars </a:t>
            </a:r>
            <a:r>
              <a:rPr dirty="0" sz="2400" spc="-10">
                <a:latin typeface="Calibri"/>
                <a:cs typeface="Calibri"/>
              </a:rPr>
              <a:t>(Prototypes)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15">
                <a:latin typeface="Calibri"/>
                <a:cs typeface="Calibri"/>
              </a:rPr>
              <a:t>Counter-Exemplars </a:t>
            </a:r>
            <a:r>
              <a:rPr dirty="0" sz="2400" spc="-10">
                <a:latin typeface="Calibri"/>
                <a:cs typeface="Calibri"/>
              </a:rPr>
              <a:t>(Counterfactuals)</a:t>
            </a:r>
            <a:endParaRPr sz="2400">
              <a:latin typeface="Calibri"/>
              <a:cs typeface="Calibri"/>
            </a:endParaRPr>
          </a:p>
          <a:p>
            <a:pPr lvl="1" marL="698500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dirty="0" sz="2400" spc="-15">
                <a:latin typeface="Calibri"/>
                <a:cs typeface="Calibri"/>
              </a:rPr>
              <a:t>Features </a:t>
            </a:r>
            <a:r>
              <a:rPr dirty="0" sz="2400" spc="-10">
                <a:latin typeface="Calibri"/>
                <a:cs typeface="Calibri"/>
              </a:rPr>
              <a:t>Importance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(Attention)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20">
                <a:latin typeface="Calibri"/>
                <a:cs typeface="Calibri"/>
              </a:rPr>
              <a:t>Guarantee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15" i="1">
                <a:latin typeface="Calibri"/>
                <a:cs typeface="Calibri"/>
              </a:rPr>
              <a:t>stability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15" i="1">
                <a:latin typeface="Calibri"/>
                <a:cs typeface="Calibri"/>
              </a:rPr>
              <a:t>actionability.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100"/>
              </a:lnSpc>
              <a:spcBef>
                <a:spcPts val="969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20">
                <a:latin typeface="Calibri"/>
                <a:cs typeface="Calibri"/>
              </a:rPr>
              <a:t>X-Bot: </a:t>
            </a:r>
            <a:r>
              <a:rPr dirty="0" sz="2800">
                <a:latin typeface="Calibri"/>
                <a:cs typeface="Calibri"/>
              </a:rPr>
              <a:t>a </a:t>
            </a:r>
            <a:r>
              <a:rPr dirty="0" sz="2800" spc="-5">
                <a:latin typeface="Calibri"/>
                <a:cs typeface="Calibri"/>
              </a:rPr>
              <a:t>Human </a:t>
            </a:r>
            <a:r>
              <a:rPr dirty="0" sz="2800" spc="-20">
                <a:latin typeface="Calibri"/>
                <a:cs typeface="Calibri"/>
              </a:rPr>
              <a:t>Interface </a:t>
            </a:r>
            <a:r>
              <a:rPr dirty="0" sz="2800" spc="-10">
                <a:latin typeface="Calibri"/>
                <a:cs typeface="Calibri"/>
              </a:rPr>
              <a:t>through </a:t>
            </a:r>
            <a:r>
              <a:rPr dirty="0" sz="2800" spc="-15">
                <a:latin typeface="Calibri"/>
                <a:cs typeface="Calibri"/>
              </a:rPr>
              <a:t>to talk  </a:t>
            </a:r>
            <a:r>
              <a:rPr dirty="0" sz="2800" spc="-5">
                <a:latin typeface="Calibri"/>
                <a:cs typeface="Calibri"/>
              </a:rPr>
              <a:t>and </a:t>
            </a:r>
            <a:r>
              <a:rPr dirty="0" sz="2800" spc="-10">
                <a:latin typeface="Calibri"/>
                <a:cs typeface="Calibri"/>
              </a:rPr>
              <a:t>ensure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trustworthiness.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85194" y="5254359"/>
            <a:ext cx="1207679" cy="1603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187458" y="3563925"/>
            <a:ext cx="2518607" cy="5459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44115" y="2399465"/>
            <a:ext cx="3541078" cy="846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153762" y="3478620"/>
            <a:ext cx="836258" cy="8320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412276" y="4427872"/>
            <a:ext cx="3119335" cy="11900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033307" y="2117777"/>
            <a:ext cx="4163060" cy="3919220"/>
          </a:xfrm>
          <a:custGeom>
            <a:avLst/>
            <a:gdLst/>
            <a:ahLst/>
            <a:cxnLst/>
            <a:rect l="l" t="t" r="r" b="b"/>
            <a:pathLst>
              <a:path w="4163059" h="3919220">
                <a:moveTo>
                  <a:pt x="0" y="613328"/>
                </a:moveTo>
                <a:lnTo>
                  <a:pt x="1845" y="565397"/>
                </a:lnTo>
                <a:lnTo>
                  <a:pt x="7290" y="518475"/>
                </a:lnTo>
                <a:lnTo>
                  <a:pt x="16198" y="472697"/>
                </a:lnTo>
                <a:lnTo>
                  <a:pt x="28433" y="428202"/>
                </a:lnTo>
                <a:lnTo>
                  <a:pt x="43859" y="385125"/>
                </a:lnTo>
                <a:lnTo>
                  <a:pt x="62339" y="343602"/>
                </a:lnTo>
                <a:lnTo>
                  <a:pt x="83737" y="303769"/>
                </a:lnTo>
                <a:lnTo>
                  <a:pt x="107916" y="265764"/>
                </a:lnTo>
                <a:lnTo>
                  <a:pt x="134741" y="229722"/>
                </a:lnTo>
                <a:lnTo>
                  <a:pt x="164074" y="195780"/>
                </a:lnTo>
                <a:lnTo>
                  <a:pt x="195780" y="164074"/>
                </a:lnTo>
                <a:lnTo>
                  <a:pt x="229722" y="134741"/>
                </a:lnTo>
                <a:lnTo>
                  <a:pt x="265764" y="107916"/>
                </a:lnTo>
                <a:lnTo>
                  <a:pt x="303769" y="83737"/>
                </a:lnTo>
                <a:lnTo>
                  <a:pt x="343602" y="62339"/>
                </a:lnTo>
                <a:lnTo>
                  <a:pt x="385125" y="43859"/>
                </a:lnTo>
                <a:lnTo>
                  <a:pt x="428202" y="28433"/>
                </a:lnTo>
                <a:lnTo>
                  <a:pt x="472697" y="16198"/>
                </a:lnTo>
                <a:lnTo>
                  <a:pt x="518474" y="7290"/>
                </a:lnTo>
                <a:lnTo>
                  <a:pt x="565397" y="1845"/>
                </a:lnTo>
                <a:lnTo>
                  <a:pt x="613328" y="0"/>
                </a:lnTo>
                <a:lnTo>
                  <a:pt x="2428239" y="0"/>
                </a:lnTo>
                <a:lnTo>
                  <a:pt x="3468913" y="0"/>
                </a:lnTo>
                <a:lnTo>
                  <a:pt x="3549367" y="0"/>
                </a:lnTo>
                <a:lnTo>
                  <a:pt x="3597298" y="1845"/>
                </a:lnTo>
                <a:lnTo>
                  <a:pt x="3644220" y="7290"/>
                </a:lnTo>
                <a:lnTo>
                  <a:pt x="3689998" y="16198"/>
                </a:lnTo>
                <a:lnTo>
                  <a:pt x="3734493" y="28433"/>
                </a:lnTo>
                <a:lnTo>
                  <a:pt x="3777570" y="43859"/>
                </a:lnTo>
                <a:lnTo>
                  <a:pt x="3819093" y="62339"/>
                </a:lnTo>
                <a:lnTo>
                  <a:pt x="3858926" y="83737"/>
                </a:lnTo>
                <a:lnTo>
                  <a:pt x="3896931" y="107916"/>
                </a:lnTo>
                <a:lnTo>
                  <a:pt x="3932973" y="134741"/>
                </a:lnTo>
                <a:lnTo>
                  <a:pt x="3966915" y="164074"/>
                </a:lnTo>
                <a:lnTo>
                  <a:pt x="3998621" y="195780"/>
                </a:lnTo>
                <a:lnTo>
                  <a:pt x="4027954" y="229722"/>
                </a:lnTo>
                <a:lnTo>
                  <a:pt x="4054779" y="265764"/>
                </a:lnTo>
                <a:lnTo>
                  <a:pt x="4078958" y="303769"/>
                </a:lnTo>
                <a:lnTo>
                  <a:pt x="4100356" y="343602"/>
                </a:lnTo>
                <a:lnTo>
                  <a:pt x="4118836" y="385125"/>
                </a:lnTo>
                <a:lnTo>
                  <a:pt x="4134262" y="428202"/>
                </a:lnTo>
                <a:lnTo>
                  <a:pt x="4146497" y="472697"/>
                </a:lnTo>
                <a:lnTo>
                  <a:pt x="4155405" y="518475"/>
                </a:lnTo>
                <a:lnTo>
                  <a:pt x="4160850" y="565397"/>
                </a:lnTo>
                <a:lnTo>
                  <a:pt x="4162696" y="613328"/>
                </a:lnTo>
                <a:lnTo>
                  <a:pt x="4162696" y="2146612"/>
                </a:lnTo>
                <a:lnTo>
                  <a:pt x="4162696" y="3066589"/>
                </a:lnTo>
                <a:lnTo>
                  <a:pt x="4160850" y="3114510"/>
                </a:lnTo>
                <a:lnTo>
                  <a:pt x="4155405" y="3161432"/>
                </a:lnTo>
                <a:lnTo>
                  <a:pt x="4146497" y="3207209"/>
                </a:lnTo>
                <a:lnTo>
                  <a:pt x="4134262" y="3251705"/>
                </a:lnTo>
                <a:lnTo>
                  <a:pt x="4118836" y="3294782"/>
                </a:lnTo>
                <a:lnTo>
                  <a:pt x="4100356" y="3336305"/>
                </a:lnTo>
                <a:lnTo>
                  <a:pt x="4078958" y="3376138"/>
                </a:lnTo>
                <a:lnTo>
                  <a:pt x="4054779" y="3414143"/>
                </a:lnTo>
                <a:lnTo>
                  <a:pt x="4027954" y="3450185"/>
                </a:lnTo>
                <a:lnTo>
                  <a:pt x="3998621" y="3484127"/>
                </a:lnTo>
                <a:lnTo>
                  <a:pt x="3966915" y="3515833"/>
                </a:lnTo>
                <a:lnTo>
                  <a:pt x="3932973" y="3545166"/>
                </a:lnTo>
                <a:lnTo>
                  <a:pt x="3896931" y="3571991"/>
                </a:lnTo>
                <a:lnTo>
                  <a:pt x="3858926" y="3596170"/>
                </a:lnTo>
                <a:lnTo>
                  <a:pt x="3819093" y="3617568"/>
                </a:lnTo>
                <a:lnTo>
                  <a:pt x="3777570" y="3636048"/>
                </a:lnTo>
                <a:lnTo>
                  <a:pt x="3734493" y="3651474"/>
                </a:lnTo>
                <a:lnTo>
                  <a:pt x="3689998" y="3663709"/>
                </a:lnTo>
                <a:lnTo>
                  <a:pt x="3644220" y="3672617"/>
                </a:lnTo>
                <a:lnTo>
                  <a:pt x="3597298" y="3678062"/>
                </a:lnTo>
                <a:lnTo>
                  <a:pt x="3549367" y="3679908"/>
                </a:lnTo>
                <a:lnTo>
                  <a:pt x="3468913" y="3679908"/>
                </a:lnTo>
                <a:lnTo>
                  <a:pt x="3925503" y="3918844"/>
                </a:lnTo>
                <a:lnTo>
                  <a:pt x="2428239" y="3679908"/>
                </a:lnTo>
                <a:lnTo>
                  <a:pt x="613328" y="3679908"/>
                </a:lnTo>
                <a:lnTo>
                  <a:pt x="565397" y="3678062"/>
                </a:lnTo>
                <a:lnTo>
                  <a:pt x="518474" y="3672617"/>
                </a:lnTo>
                <a:lnTo>
                  <a:pt x="472697" y="3663709"/>
                </a:lnTo>
                <a:lnTo>
                  <a:pt x="428202" y="3651474"/>
                </a:lnTo>
                <a:lnTo>
                  <a:pt x="385125" y="3636048"/>
                </a:lnTo>
                <a:lnTo>
                  <a:pt x="343602" y="3617568"/>
                </a:lnTo>
                <a:lnTo>
                  <a:pt x="303769" y="3596170"/>
                </a:lnTo>
                <a:lnTo>
                  <a:pt x="265764" y="3571991"/>
                </a:lnTo>
                <a:lnTo>
                  <a:pt x="229722" y="3545166"/>
                </a:lnTo>
                <a:lnTo>
                  <a:pt x="195780" y="3515833"/>
                </a:lnTo>
                <a:lnTo>
                  <a:pt x="164074" y="3484127"/>
                </a:lnTo>
                <a:lnTo>
                  <a:pt x="134741" y="3450185"/>
                </a:lnTo>
                <a:lnTo>
                  <a:pt x="107916" y="3414143"/>
                </a:lnTo>
                <a:lnTo>
                  <a:pt x="83737" y="3376138"/>
                </a:lnTo>
                <a:lnTo>
                  <a:pt x="62339" y="3336305"/>
                </a:lnTo>
                <a:lnTo>
                  <a:pt x="43859" y="3294782"/>
                </a:lnTo>
                <a:lnTo>
                  <a:pt x="28433" y="3251705"/>
                </a:lnTo>
                <a:lnTo>
                  <a:pt x="16198" y="3207209"/>
                </a:lnTo>
                <a:lnTo>
                  <a:pt x="7290" y="3161432"/>
                </a:lnTo>
                <a:lnTo>
                  <a:pt x="1845" y="3114510"/>
                </a:lnTo>
                <a:lnTo>
                  <a:pt x="0" y="3066579"/>
                </a:lnTo>
                <a:lnTo>
                  <a:pt x="0" y="2146612"/>
                </a:lnTo>
                <a:lnTo>
                  <a:pt x="0" y="61332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0589" y="3251707"/>
            <a:ext cx="3515995" cy="1711325"/>
          </a:xfrm>
          <a:prstGeom prst="rect">
            <a:avLst/>
          </a:prstGeom>
        </p:spPr>
        <p:txBody>
          <a:bodyPr wrap="square" lIns="0" tIns="3022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380"/>
              </a:spcBef>
            </a:pPr>
            <a:r>
              <a:rPr dirty="0" sz="6000" spc="-10" b="0">
                <a:latin typeface="Calibri Light"/>
                <a:cs typeface="Calibri Light"/>
              </a:rPr>
              <a:t>Thank </a:t>
            </a:r>
            <a:r>
              <a:rPr dirty="0" sz="6000" spc="-25" b="0">
                <a:latin typeface="Calibri Light"/>
                <a:cs typeface="Calibri Light"/>
              </a:rPr>
              <a:t>you</a:t>
            </a:r>
            <a:endParaRPr sz="6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2400" spc="-10">
                <a:solidFill>
                  <a:srgbClr val="898989"/>
                </a:solidFill>
                <a:latin typeface="Calibri"/>
                <a:cs typeface="Calibri"/>
                <a:hlinkClick r:id="rId2"/>
              </a:rPr>
              <a:t>riccardo.guidotti@di.unipi.it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11066" y="94142"/>
            <a:ext cx="2198507" cy="778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970434" y="2774939"/>
            <a:ext cx="2079767" cy="654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036179" y="1704100"/>
            <a:ext cx="2931901" cy="6348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753218" y="3777447"/>
            <a:ext cx="1232932" cy="10791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414091" y="1096268"/>
            <a:ext cx="1639824" cy="4186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701742" y="5006002"/>
            <a:ext cx="1362604" cy="10006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063503" y="5071364"/>
            <a:ext cx="3028950" cy="155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dirty="0" sz="6000" b="1">
                <a:solidFill>
                  <a:srgbClr val="E46C0A"/>
                </a:solidFill>
                <a:latin typeface="Cambria"/>
                <a:cs typeface="Cambria"/>
              </a:rPr>
              <a:t>X</a:t>
            </a:r>
            <a:r>
              <a:rPr dirty="0" sz="6000" b="1">
                <a:latin typeface="Cambria"/>
                <a:cs typeface="Cambria"/>
              </a:rPr>
              <a:t>AI</a:t>
            </a:r>
            <a:endParaRPr sz="6000">
              <a:latin typeface="Cambria"/>
              <a:cs typeface="Cambria"/>
            </a:endParaRPr>
          </a:p>
          <a:p>
            <a:pPr marL="12700" marR="5080">
              <a:lnSpc>
                <a:spcPct val="101400"/>
              </a:lnSpc>
              <a:spcBef>
                <a:spcPts val="1430"/>
              </a:spcBef>
            </a:pPr>
            <a:r>
              <a:rPr dirty="0" sz="1400" spc="-5">
                <a:latin typeface="Calibri"/>
                <a:cs typeface="Calibri"/>
              </a:rPr>
              <a:t>ERC-AdG-2019 “Science </a:t>
            </a:r>
            <a:r>
              <a:rPr dirty="0" sz="1400">
                <a:latin typeface="Calibri"/>
                <a:cs typeface="Calibri"/>
              </a:rPr>
              <a:t>&amp; </a:t>
            </a:r>
            <a:r>
              <a:rPr dirty="0" sz="1400" spc="-5">
                <a:latin typeface="Calibri"/>
                <a:cs typeface="Calibri"/>
              </a:rPr>
              <a:t>technology </a:t>
            </a:r>
            <a:r>
              <a:rPr dirty="0" sz="1400" spc="-15">
                <a:latin typeface="Calibri"/>
                <a:cs typeface="Calibri"/>
              </a:rPr>
              <a:t>for  </a:t>
            </a:r>
            <a:r>
              <a:rPr dirty="0" sz="1400">
                <a:latin typeface="Calibri"/>
                <a:cs typeface="Calibri"/>
              </a:rPr>
              <a:t>the </a:t>
            </a:r>
            <a:r>
              <a:rPr dirty="0" sz="1400" spc="-5">
                <a:latin typeface="Calibri"/>
                <a:cs typeface="Calibri"/>
              </a:rPr>
              <a:t>e</a:t>
            </a:r>
            <a:r>
              <a:rPr dirty="0" sz="1400" spc="-5">
                <a:solidFill>
                  <a:srgbClr val="548235"/>
                </a:solidFill>
                <a:latin typeface="Calibri"/>
                <a:cs typeface="Calibri"/>
              </a:rPr>
              <a:t>X</a:t>
            </a:r>
            <a:r>
              <a:rPr dirty="0" sz="1400" spc="-5">
                <a:latin typeface="Calibri"/>
                <a:cs typeface="Calibri"/>
              </a:rPr>
              <a:t>planation of </a:t>
            </a:r>
            <a:r>
              <a:rPr dirty="0" sz="1400">
                <a:latin typeface="Calibri"/>
                <a:cs typeface="Calibri"/>
              </a:rPr>
              <a:t>AI </a:t>
            </a:r>
            <a:r>
              <a:rPr dirty="0" sz="1400" spc="-5">
                <a:latin typeface="Calibri"/>
                <a:cs typeface="Calibri"/>
              </a:rPr>
              <a:t>decision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5">
                <a:latin typeface="Calibri"/>
                <a:cs typeface="Calibri"/>
              </a:rPr>
              <a:t>making”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60996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XAI </a:t>
            </a:r>
            <a:r>
              <a:rPr dirty="0" spc="-80"/>
              <a:t>Taxonomy </a:t>
            </a:r>
            <a:r>
              <a:rPr dirty="0"/>
              <a:t>of </a:t>
            </a:r>
            <a:r>
              <a:rPr dirty="0" spc="10"/>
              <a:t>Explana&gt;on</a:t>
            </a:r>
            <a:r>
              <a:rPr dirty="0" spc="60"/>
              <a:t> </a:t>
            </a:r>
            <a:r>
              <a:rPr dirty="0" spc="-5"/>
              <a:t>Methods</a:t>
            </a:r>
          </a:p>
        </p:txBody>
      </p:sp>
      <p:sp>
        <p:nvSpPr>
          <p:cNvPr id="3" name="object 3"/>
          <p:cNvSpPr/>
          <p:nvPr/>
        </p:nvSpPr>
        <p:spPr>
          <a:xfrm>
            <a:off x="284080" y="2230552"/>
            <a:ext cx="11623837" cy="352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57832" y="1887794"/>
            <a:ext cx="9026525" cy="4395470"/>
          </a:xfrm>
          <a:custGeom>
            <a:avLst/>
            <a:gdLst/>
            <a:ahLst/>
            <a:cxnLst/>
            <a:rect l="l" t="t" r="r" b="b"/>
            <a:pathLst>
              <a:path w="9026525" h="4395470">
                <a:moveTo>
                  <a:pt x="0" y="0"/>
                </a:moveTo>
                <a:lnTo>
                  <a:pt x="9026011" y="0"/>
                </a:lnTo>
                <a:lnTo>
                  <a:pt x="9026011" y="4395018"/>
                </a:lnTo>
                <a:lnTo>
                  <a:pt x="0" y="43950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61504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XAI </a:t>
            </a:r>
            <a:r>
              <a:rPr dirty="0" spc="-80"/>
              <a:t>Taxonomy </a:t>
            </a:r>
            <a:r>
              <a:rPr dirty="0"/>
              <a:t>of </a:t>
            </a:r>
            <a:r>
              <a:rPr dirty="0" spc="-5"/>
              <a:t>Explanation</a:t>
            </a:r>
            <a:r>
              <a:rPr dirty="0" spc="30"/>
              <a:t> </a:t>
            </a:r>
            <a:r>
              <a:rPr dirty="0" spc="-5"/>
              <a:t>Methods</a:t>
            </a:r>
          </a:p>
        </p:txBody>
      </p:sp>
      <p:sp>
        <p:nvSpPr>
          <p:cNvPr id="3" name="object 3"/>
          <p:cNvSpPr/>
          <p:nvPr/>
        </p:nvSpPr>
        <p:spPr>
          <a:xfrm>
            <a:off x="284080" y="2230552"/>
            <a:ext cx="11623837" cy="352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423354" y="1887794"/>
            <a:ext cx="4660900" cy="4395470"/>
          </a:xfrm>
          <a:custGeom>
            <a:avLst/>
            <a:gdLst/>
            <a:ahLst/>
            <a:cxnLst/>
            <a:rect l="l" t="t" r="r" b="b"/>
            <a:pathLst>
              <a:path w="4660900" h="4395470">
                <a:moveTo>
                  <a:pt x="0" y="0"/>
                </a:moveTo>
                <a:lnTo>
                  <a:pt x="4660489" y="0"/>
                </a:lnTo>
                <a:lnTo>
                  <a:pt x="4660489" y="4395018"/>
                </a:lnTo>
                <a:lnTo>
                  <a:pt x="0" y="43950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61504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XAI </a:t>
            </a:r>
            <a:r>
              <a:rPr dirty="0" spc="-80"/>
              <a:t>Taxonomy </a:t>
            </a:r>
            <a:r>
              <a:rPr dirty="0"/>
              <a:t>of </a:t>
            </a:r>
            <a:r>
              <a:rPr dirty="0" spc="-5"/>
              <a:t>Explanation</a:t>
            </a:r>
            <a:r>
              <a:rPr dirty="0" spc="30"/>
              <a:t> </a:t>
            </a:r>
            <a:r>
              <a:rPr dirty="0" spc="-5"/>
              <a:t>Methods</a:t>
            </a:r>
          </a:p>
        </p:txBody>
      </p:sp>
      <p:sp>
        <p:nvSpPr>
          <p:cNvPr id="3" name="object 3"/>
          <p:cNvSpPr/>
          <p:nvPr/>
        </p:nvSpPr>
        <p:spPr>
          <a:xfrm>
            <a:off x="284080" y="2230552"/>
            <a:ext cx="11623837" cy="352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423354" y="1887794"/>
            <a:ext cx="4660900" cy="4395470"/>
          </a:xfrm>
          <a:custGeom>
            <a:avLst/>
            <a:gdLst/>
            <a:ahLst/>
            <a:cxnLst/>
            <a:rect l="l" t="t" r="r" b="b"/>
            <a:pathLst>
              <a:path w="4660900" h="4395470">
                <a:moveTo>
                  <a:pt x="0" y="0"/>
                </a:moveTo>
                <a:lnTo>
                  <a:pt x="4660489" y="0"/>
                </a:lnTo>
                <a:lnTo>
                  <a:pt x="4660489" y="4395018"/>
                </a:lnTo>
                <a:lnTo>
                  <a:pt x="0" y="43950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810846" y="1926446"/>
            <a:ext cx="889635" cy="888365"/>
          </a:xfrm>
          <a:custGeom>
            <a:avLst/>
            <a:gdLst/>
            <a:ahLst/>
            <a:cxnLst/>
            <a:rect l="l" t="t" r="r" b="b"/>
            <a:pathLst>
              <a:path w="889634" h="888364">
                <a:moveTo>
                  <a:pt x="1" y="0"/>
                </a:moveTo>
                <a:lnTo>
                  <a:pt x="0" y="777140"/>
                </a:lnTo>
                <a:lnTo>
                  <a:pt x="22675" y="812286"/>
                </a:lnTo>
                <a:lnTo>
                  <a:pt x="85816" y="842811"/>
                </a:lnTo>
                <a:lnTo>
                  <a:pt x="130272" y="855767"/>
                </a:lnTo>
                <a:lnTo>
                  <a:pt x="182098" y="866881"/>
                </a:lnTo>
                <a:lnTo>
                  <a:pt x="240377" y="875924"/>
                </a:lnTo>
                <a:lnTo>
                  <a:pt x="304194" y="882666"/>
                </a:lnTo>
                <a:lnTo>
                  <a:pt x="372633" y="886880"/>
                </a:lnTo>
                <a:lnTo>
                  <a:pt x="444779" y="888335"/>
                </a:lnTo>
                <a:lnTo>
                  <a:pt x="516924" y="886880"/>
                </a:lnTo>
                <a:lnTo>
                  <a:pt x="585364" y="882666"/>
                </a:lnTo>
                <a:lnTo>
                  <a:pt x="649181" y="875924"/>
                </a:lnTo>
                <a:lnTo>
                  <a:pt x="707460" y="866881"/>
                </a:lnTo>
                <a:lnTo>
                  <a:pt x="759285" y="855767"/>
                </a:lnTo>
                <a:lnTo>
                  <a:pt x="803742" y="842811"/>
                </a:lnTo>
                <a:lnTo>
                  <a:pt x="839913" y="828241"/>
                </a:lnTo>
                <a:lnTo>
                  <a:pt x="883737" y="795177"/>
                </a:lnTo>
                <a:lnTo>
                  <a:pt x="889559" y="111194"/>
                </a:lnTo>
                <a:lnTo>
                  <a:pt x="444780" y="111194"/>
                </a:lnTo>
                <a:lnTo>
                  <a:pt x="372635" y="109739"/>
                </a:lnTo>
                <a:lnTo>
                  <a:pt x="304196" y="105526"/>
                </a:lnTo>
                <a:lnTo>
                  <a:pt x="240379" y="98783"/>
                </a:lnTo>
                <a:lnTo>
                  <a:pt x="182099" y="89740"/>
                </a:lnTo>
                <a:lnTo>
                  <a:pt x="130274" y="78626"/>
                </a:lnTo>
                <a:lnTo>
                  <a:pt x="85817" y="65670"/>
                </a:lnTo>
                <a:lnTo>
                  <a:pt x="49646" y="51100"/>
                </a:lnTo>
                <a:lnTo>
                  <a:pt x="5822" y="18036"/>
                </a:lnTo>
                <a:lnTo>
                  <a:pt x="1" y="0"/>
                </a:lnTo>
                <a:close/>
              </a:path>
              <a:path w="889634" h="888364">
                <a:moveTo>
                  <a:pt x="889560" y="0"/>
                </a:moveTo>
                <a:lnTo>
                  <a:pt x="866884" y="35146"/>
                </a:lnTo>
                <a:lnTo>
                  <a:pt x="803743" y="65670"/>
                </a:lnTo>
                <a:lnTo>
                  <a:pt x="759287" y="78626"/>
                </a:lnTo>
                <a:lnTo>
                  <a:pt x="707461" y="89740"/>
                </a:lnTo>
                <a:lnTo>
                  <a:pt x="649182" y="98783"/>
                </a:lnTo>
                <a:lnTo>
                  <a:pt x="585365" y="105526"/>
                </a:lnTo>
                <a:lnTo>
                  <a:pt x="516926" y="109739"/>
                </a:lnTo>
                <a:lnTo>
                  <a:pt x="444780" y="111194"/>
                </a:lnTo>
                <a:lnTo>
                  <a:pt x="889559" y="111194"/>
                </a:lnTo>
                <a:lnTo>
                  <a:pt x="889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810848" y="1815251"/>
            <a:ext cx="889635" cy="222885"/>
          </a:xfrm>
          <a:custGeom>
            <a:avLst/>
            <a:gdLst/>
            <a:ahLst/>
            <a:cxnLst/>
            <a:rect l="l" t="t" r="r" b="b"/>
            <a:pathLst>
              <a:path w="889634" h="222885">
                <a:moveTo>
                  <a:pt x="444779" y="0"/>
                </a:moveTo>
                <a:lnTo>
                  <a:pt x="372633" y="1455"/>
                </a:lnTo>
                <a:lnTo>
                  <a:pt x="304194" y="5668"/>
                </a:lnTo>
                <a:lnTo>
                  <a:pt x="240377" y="12411"/>
                </a:lnTo>
                <a:lnTo>
                  <a:pt x="182098" y="21454"/>
                </a:lnTo>
                <a:lnTo>
                  <a:pt x="130272" y="32568"/>
                </a:lnTo>
                <a:lnTo>
                  <a:pt x="85816" y="45524"/>
                </a:lnTo>
                <a:lnTo>
                  <a:pt x="49645" y="60094"/>
                </a:lnTo>
                <a:lnTo>
                  <a:pt x="5821" y="93158"/>
                </a:lnTo>
                <a:lnTo>
                  <a:pt x="0" y="111194"/>
                </a:lnTo>
                <a:lnTo>
                  <a:pt x="5821" y="129231"/>
                </a:lnTo>
                <a:lnTo>
                  <a:pt x="49645" y="162295"/>
                </a:lnTo>
                <a:lnTo>
                  <a:pt x="85816" y="176864"/>
                </a:lnTo>
                <a:lnTo>
                  <a:pt x="130272" y="189821"/>
                </a:lnTo>
                <a:lnTo>
                  <a:pt x="182098" y="200935"/>
                </a:lnTo>
                <a:lnTo>
                  <a:pt x="240377" y="209978"/>
                </a:lnTo>
                <a:lnTo>
                  <a:pt x="304194" y="216720"/>
                </a:lnTo>
                <a:lnTo>
                  <a:pt x="372633" y="220934"/>
                </a:lnTo>
                <a:lnTo>
                  <a:pt x="444779" y="222389"/>
                </a:lnTo>
                <a:lnTo>
                  <a:pt x="516924" y="220934"/>
                </a:lnTo>
                <a:lnTo>
                  <a:pt x="585364" y="216720"/>
                </a:lnTo>
                <a:lnTo>
                  <a:pt x="649181" y="209978"/>
                </a:lnTo>
                <a:lnTo>
                  <a:pt x="707460" y="200935"/>
                </a:lnTo>
                <a:lnTo>
                  <a:pt x="759285" y="189821"/>
                </a:lnTo>
                <a:lnTo>
                  <a:pt x="803742" y="176864"/>
                </a:lnTo>
                <a:lnTo>
                  <a:pt x="839913" y="162295"/>
                </a:lnTo>
                <a:lnTo>
                  <a:pt x="883737" y="129231"/>
                </a:lnTo>
                <a:lnTo>
                  <a:pt x="889558" y="111194"/>
                </a:lnTo>
                <a:lnTo>
                  <a:pt x="883737" y="93158"/>
                </a:lnTo>
                <a:lnTo>
                  <a:pt x="839913" y="60094"/>
                </a:lnTo>
                <a:lnTo>
                  <a:pt x="803742" y="45524"/>
                </a:lnTo>
                <a:lnTo>
                  <a:pt x="759285" y="32568"/>
                </a:lnTo>
                <a:lnTo>
                  <a:pt x="707460" y="21454"/>
                </a:lnTo>
                <a:lnTo>
                  <a:pt x="649181" y="12411"/>
                </a:lnTo>
                <a:lnTo>
                  <a:pt x="585364" y="5668"/>
                </a:lnTo>
                <a:lnTo>
                  <a:pt x="516924" y="1455"/>
                </a:lnTo>
                <a:lnTo>
                  <a:pt x="4447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10847" y="1815251"/>
            <a:ext cx="889635" cy="1000125"/>
          </a:xfrm>
          <a:custGeom>
            <a:avLst/>
            <a:gdLst/>
            <a:ahLst/>
            <a:cxnLst/>
            <a:rect l="l" t="t" r="r" b="b"/>
            <a:pathLst>
              <a:path w="889634" h="1000125">
                <a:moveTo>
                  <a:pt x="889558" y="111194"/>
                </a:moveTo>
                <a:lnTo>
                  <a:pt x="866882" y="146340"/>
                </a:lnTo>
                <a:lnTo>
                  <a:pt x="803741" y="176864"/>
                </a:lnTo>
                <a:lnTo>
                  <a:pt x="759285" y="189820"/>
                </a:lnTo>
                <a:lnTo>
                  <a:pt x="707459" y="200934"/>
                </a:lnTo>
                <a:lnTo>
                  <a:pt x="649180" y="209977"/>
                </a:lnTo>
                <a:lnTo>
                  <a:pt x="585363" y="216720"/>
                </a:lnTo>
                <a:lnTo>
                  <a:pt x="516924" y="220933"/>
                </a:lnTo>
                <a:lnTo>
                  <a:pt x="444778" y="222388"/>
                </a:lnTo>
                <a:lnTo>
                  <a:pt x="372633" y="220933"/>
                </a:lnTo>
                <a:lnTo>
                  <a:pt x="304194" y="216720"/>
                </a:lnTo>
                <a:lnTo>
                  <a:pt x="240377" y="209977"/>
                </a:lnTo>
                <a:lnTo>
                  <a:pt x="182098" y="200934"/>
                </a:lnTo>
                <a:lnTo>
                  <a:pt x="130272" y="189820"/>
                </a:lnTo>
                <a:lnTo>
                  <a:pt x="85816" y="176864"/>
                </a:lnTo>
                <a:lnTo>
                  <a:pt x="49645" y="162294"/>
                </a:lnTo>
                <a:lnTo>
                  <a:pt x="5821" y="129230"/>
                </a:lnTo>
                <a:lnTo>
                  <a:pt x="0" y="111194"/>
                </a:lnTo>
                <a:lnTo>
                  <a:pt x="5821" y="93158"/>
                </a:lnTo>
                <a:lnTo>
                  <a:pt x="49645" y="60094"/>
                </a:lnTo>
                <a:lnTo>
                  <a:pt x="85816" y="45524"/>
                </a:lnTo>
                <a:lnTo>
                  <a:pt x="130272" y="32568"/>
                </a:lnTo>
                <a:lnTo>
                  <a:pt x="182098" y="21454"/>
                </a:lnTo>
                <a:lnTo>
                  <a:pt x="240377" y="12411"/>
                </a:lnTo>
                <a:lnTo>
                  <a:pt x="304194" y="5668"/>
                </a:lnTo>
                <a:lnTo>
                  <a:pt x="372633" y="1455"/>
                </a:lnTo>
                <a:lnTo>
                  <a:pt x="444778" y="0"/>
                </a:lnTo>
                <a:lnTo>
                  <a:pt x="516924" y="1455"/>
                </a:lnTo>
                <a:lnTo>
                  <a:pt x="585363" y="5668"/>
                </a:lnTo>
                <a:lnTo>
                  <a:pt x="649180" y="12411"/>
                </a:lnTo>
                <a:lnTo>
                  <a:pt x="707459" y="21454"/>
                </a:lnTo>
                <a:lnTo>
                  <a:pt x="759285" y="32568"/>
                </a:lnTo>
                <a:lnTo>
                  <a:pt x="803741" y="45524"/>
                </a:lnTo>
                <a:lnTo>
                  <a:pt x="839912" y="60094"/>
                </a:lnTo>
                <a:lnTo>
                  <a:pt x="883736" y="93158"/>
                </a:lnTo>
                <a:lnTo>
                  <a:pt x="889558" y="111194"/>
                </a:lnTo>
                <a:lnTo>
                  <a:pt x="889558" y="888335"/>
                </a:lnTo>
                <a:lnTo>
                  <a:pt x="866882" y="923481"/>
                </a:lnTo>
                <a:lnTo>
                  <a:pt x="803741" y="954005"/>
                </a:lnTo>
                <a:lnTo>
                  <a:pt x="759285" y="966961"/>
                </a:lnTo>
                <a:lnTo>
                  <a:pt x="707459" y="978076"/>
                </a:lnTo>
                <a:lnTo>
                  <a:pt x="649180" y="987118"/>
                </a:lnTo>
                <a:lnTo>
                  <a:pt x="585363" y="993861"/>
                </a:lnTo>
                <a:lnTo>
                  <a:pt x="516924" y="998074"/>
                </a:lnTo>
                <a:lnTo>
                  <a:pt x="444778" y="999530"/>
                </a:lnTo>
                <a:lnTo>
                  <a:pt x="372633" y="998074"/>
                </a:lnTo>
                <a:lnTo>
                  <a:pt x="304194" y="993861"/>
                </a:lnTo>
                <a:lnTo>
                  <a:pt x="240377" y="987118"/>
                </a:lnTo>
                <a:lnTo>
                  <a:pt x="182098" y="978076"/>
                </a:lnTo>
                <a:lnTo>
                  <a:pt x="130272" y="966961"/>
                </a:lnTo>
                <a:lnTo>
                  <a:pt x="85816" y="954005"/>
                </a:lnTo>
                <a:lnTo>
                  <a:pt x="49645" y="939435"/>
                </a:lnTo>
                <a:lnTo>
                  <a:pt x="5821" y="906371"/>
                </a:lnTo>
                <a:lnTo>
                  <a:pt x="0" y="888335"/>
                </a:lnTo>
                <a:lnTo>
                  <a:pt x="1" y="111194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259354" y="1966255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89">
                <a:moveTo>
                  <a:pt x="0" y="0"/>
                </a:moveTo>
                <a:lnTo>
                  <a:pt x="770322" y="0"/>
                </a:lnTo>
                <a:lnTo>
                  <a:pt x="770322" y="770323"/>
                </a:lnTo>
                <a:lnTo>
                  <a:pt x="0" y="770323"/>
                </a:lnTo>
                <a:lnTo>
                  <a:pt x="0" y="0"/>
                </a:lnTo>
                <a:close/>
              </a:path>
            </a:pathLst>
          </a:custGeom>
          <a:solidFill>
            <a:srgbClr val="7671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029676" y="1709482"/>
            <a:ext cx="257175" cy="1027430"/>
          </a:xfrm>
          <a:custGeom>
            <a:avLst/>
            <a:gdLst/>
            <a:ahLst/>
            <a:cxnLst/>
            <a:rect l="l" t="t" r="r" b="b"/>
            <a:pathLst>
              <a:path w="257175" h="1027430">
                <a:moveTo>
                  <a:pt x="256773" y="0"/>
                </a:moveTo>
                <a:lnTo>
                  <a:pt x="0" y="256773"/>
                </a:lnTo>
                <a:lnTo>
                  <a:pt x="0" y="1027097"/>
                </a:lnTo>
                <a:lnTo>
                  <a:pt x="256773" y="770322"/>
                </a:lnTo>
                <a:lnTo>
                  <a:pt x="256773" y="0"/>
                </a:lnTo>
                <a:close/>
              </a:path>
            </a:pathLst>
          </a:custGeom>
          <a:solidFill>
            <a:srgbClr val="5F5B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259354" y="1709482"/>
            <a:ext cx="1027430" cy="257175"/>
          </a:xfrm>
          <a:custGeom>
            <a:avLst/>
            <a:gdLst/>
            <a:ahLst/>
            <a:cxnLst/>
            <a:rect l="l" t="t" r="r" b="b"/>
            <a:pathLst>
              <a:path w="1027429" h="257175">
                <a:moveTo>
                  <a:pt x="1027095" y="0"/>
                </a:moveTo>
                <a:lnTo>
                  <a:pt x="256773" y="0"/>
                </a:lnTo>
                <a:lnTo>
                  <a:pt x="0" y="256773"/>
                </a:lnTo>
                <a:lnTo>
                  <a:pt x="770322" y="256773"/>
                </a:lnTo>
                <a:lnTo>
                  <a:pt x="1027095" y="0"/>
                </a:lnTo>
                <a:close/>
              </a:path>
            </a:pathLst>
          </a:custGeom>
          <a:solidFill>
            <a:srgbClr val="918D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259354" y="1709482"/>
            <a:ext cx="1027430" cy="1027430"/>
          </a:xfrm>
          <a:custGeom>
            <a:avLst/>
            <a:gdLst/>
            <a:ahLst/>
            <a:cxnLst/>
            <a:rect l="l" t="t" r="r" b="b"/>
            <a:pathLst>
              <a:path w="1027429" h="1027430">
                <a:moveTo>
                  <a:pt x="0" y="256774"/>
                </a:moveTo>
                <a:lnTo>
                  <a:pt x="256774" y="0"/>
                </a:lnTo>
                <a:lnTo>
                  <a:pt x="1027097" y="0"/>
                </a:lnTo>
                <a:lnTo>
                  <a:pt x="1027097" y="770322"/>
                </a:lnTo>
                <a:lnTo>
                  <a:pt x="770322" y="1027097"/>
                </a:lnTo>
                <a:lnTo>
                  <a:pt x="0" y="1027097"/>
                </a:lnTo>
                <a:lnTo>
                  <a:pt x="0" y="2567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259354" y="1709482"/>
            <a:ext cx="1027430" cy="257175"/>
          </a:xfrm>
          <a:custGeom>
            <a:avLst/>
            <a:gdLst/>
            <a:ahLst/>
            <a:cxnLst/>
            <a:rect l="l" t="t" r="r" b="b"/>
            <a:pathLst>
              <a:path w="1027429" h="257175">
                <a:moveTo>
                  <a:pt x="0" y="256774"/>
                </a:moveTo>
                <a:lnTo>
                  <a:pt x="770322" y="256774"/>
                </a:lnTo>
                <a:lnTo>
                  <a:pt x="102709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029676" y="1966256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5">
                <a:moveTo>
                  <a:pt x="0" y="0"/>
                </a:moveTo>
                <a:lnTo>
                  <a:pt x="0" y="12870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68834" y="2276918"/>
            <a:ext cx="410845" cy="76200"/>
          </a:xfrm>
          <a:custGeom>
            <a:avLst/>
            <a:gdLst/>
            <a:ahLst/>
            <a:cxnLst/>
            <a:rect l="l" t="t" r="r" b="b"/>
            <a:pathLst>
              <a:path w="410845" h="76200">
                <a:moveTo>
                  <a:pt x="334363" y="47624"/>
                </a:moveTo>
                <a:lnTo>
                  <a:pt x="334363" y="76200"/>
                </a:lnTo>
                <a:lnTo>
                  <a:pt x="391513" y="47625"/>
                </a:lnTo>
                <a:lnTo>
                  <a:pt x="334363" y="47624"/>
                </a:lnTo>
                <a:close/>
              </a:path>
              <a:path w="410845" h="76200">
                <a:moveTo>
                  <a:pt x="334363" y="28574"/>
                </a:moveTo>
                <a:lnTo>
                  <a:pt x="334363" y="47624"/>
                </a:lnTo>
                <a:lnTo>
                  <a:pt x="347063" y="47625"/>
                </a:lnTo>
                <a:lnTo>
                  <a:pt x="347063" y="28575"/>
                </a:lnTo>
                <a:lnTo>
                  <a:pt x="334363" y="28574"/>
                </a:lnTo>
                <a:close/>
              </a:path>
              <a:path w="410845" h="76200">
                <a:moveTo>
                  <a:pt x="334363" y="0"/>
                </a:moveTo>
                <a:lnTo>
                  <a:pt x="334363" y="28574"/>
                </a:lnTo>
                <a:lnTo>
                  <a:pt x="347063" y="28575"/>
                </a:lnTo>
                <a:lnTo>
                  <a:pt x="347063" y="47625"/>
                </a:lnTo>
                <a:lnTo>
                  <a:pt x="391515" y="47623"/>
                </a:lnTo>
                <a:lnTo>
                  <a:pt x="410563" y="38100"/>
                </a:lnTo>
                <a:lnTo>
                  <a:pt x="334363" y="0"/>
                </a:lnTo>
                <a:close/>
              </a:path>
              <a:path w="410845" h="76200">
                <a:moveTo>
                  <a:pt x="0" y="28573"/>
                </a:moveTo>
                <a:lnTo>
                  <a:pt x="0" y="47623"/>
                </a:lnTo>
                <a:lnTo>
                  <a:pt x="334363" y="47624"/>
                </a:lnTo>
                <a:lnTo>
                  <a:pt x="334363" y="28574"/>
                </a:lnTo>
                <a:lnTo>
                  <a:pt x="0" y="28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609433" y="2276917"/>
            <a:ext cx="678815" cy="76200"/>
          </a:xfrm>
          <a:custGeom>
            <a:avLst/>
            <a:gdLst/>
            <a:ahLst/>
            <a:cxnLst/>
            <a:rect l="l" t="t" r="r" b="b"/>
            <a:pathLst>
              <a:path w="678815" h="76200">
                <a:moveTo>
                  <a:pt x="659242" y="28575"/>
                </a:moveTo>
                <a:lnTo>
                  <a:pt x="614793" y="28575"/>
                </a:lnTo>
                <a:lnTo>
                  <a:pt x="614793" y="47625"/>
                </a:lnTo>
                <a:lnTo>
                  <a:pt x="602092" y="47625"/>
                </a:lnTo>
                <a:lnTo>
                  <a:pt x="602093" y="76200"/>
                </a:lnTo>
                <a:lnTo>
                  <a:pt x="678293" y="38100"/>
                </a:lnTo>
                <a:lnTo>
                  <a:pt x="659242" y="28575"/>
                </a:lnTo>
                <a:close/>
              </a:path>
              <a:path w="678815" h="76200">
                <a:moveTo>
                  <a:pt x="602092" y="28575"/>
                </a:moveTo>
                <a:lnTo>
                  <a:pt x="0" y="28576"/>
                </a:lnTo>
                <a:lnTo>
                  <a:pt x="0" y="47626"/>
                </a:lnTo>
                <a:lnTo>
                  <a:pt x="602092" y="47625"/>
                </a:lnTo>
                <a:lnTo>
                  <a:pt x="602092" y="28575"/>
                </a:lnTo>
                <a:close/>
              </a:path>
              <a:path w="678815" h="76200">
                <a:moveTo>
                  <a:pt x="614793" y="28575"/>
                </a:moveTo>
                <a:lnTo>
                  <a:pt x="602092" y="28575"/>
                </a:lnTo>
                <a:lnTo>
                  <a:pt x="602092" y="47625"/>
                </a:lnTo>
                <a:lnTo>
                  <a:pt x="614793" y="47625"/>
                </a:lnTo>
                <a:lnTo>
                  <a:pt x="614793" y="28575"/>
                </a:lnTo>
                <a:close/>
              </a:path>
              <a:path w="678815" h="76200">
                <a:moveTo>
                  <a:pt x="602091" y="0"/>
                </a:moveTo>
                <a:lnTo>
                  <a:pt x="602092" y="28575"/>
                </a:lnTo>
                <a:lnTo>
                  <a:pt x="659242" y="28575"/>
                </a:lnTo>
                <a:lnTo>
                  <a:pt x="6020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388061" y="2094965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89">
                <a:moveTo>
                  <a:pt x="0" y="0"/>
                </a:moveTo>
                <a:lnTo>
                  <a:pt x="770323" y="0"/>
                </a:lnTo>
                <a:lnTo>
                  <a:pt x="770323" y="770322"/>
                </a:lnTo>
                <a:lnTo>
                  <a:pt x="0" y="770322"/>
                </a:lnTo>
                <a:lnTo>
                  <a:pt x="0" y="0"/>
                </a:lnTo>
                <a:close/>
              </a:path>
            </a:pathLst>
          </a:custGeom>
          <a:solidFill>
            <a:srgbClr val="AFABA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158384" y="1838190"/>
            <a:ext cx="257175" cy="1027430"/>
          </a:xfrm>
          <a:custGeom>
            <a:avLst/>
            <a:gdLst/>
            <a:ahLst/>
            <a:cxnLst/>
            <a:rect l="l" t="t" r="r" b="b"/>
            <a:pathLst>
              <a:path w="257175" h="1027430">
                <a:moveTo>
                  <a:pt x="256773" y="0"/>
                </a:moveTo>
                <a:lnTo>
                  <a:pt x="0" y="256774"/>
                </a:lnTo>
                <a:lnTo>
                  <a:pt x="0" y="1027097"/>
                </a:lnTo>
                <a:lnTo>
                  <a:pt x="256773" y="770323"/>
                </a:lnTo>
                <a:lnTo>
                  <a:pt x="256773" y="0"/>
                </a:lnTo>
                <a:close/>
              </a:path>
            </a:pathLst>
          </a:custGeom>
          <a:solidFill>
            <a:srgbClr val="8D89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388061" y="1838190"/>
            <a:ext cx="1027430" cy="257175"/>
          </a:xfrm>
          <a:custGeom>
            <a:avLst/>
            <a:gdLst/>
            <a:ahLst/>
            <a:cxnLst/>
            <a:rect l="l" t="t" r="r" b="b"/>
            <a:pathLst>
              <a:path w="1027429" h="257175">
                <a:moveTo>
                  <a:pt x="1027097" y="0"/>
                </a:moveTo>
                <a:lnTo>
                  <a:pt x="256774" y="0"/>
                </a:lnTo>
                <a:lnTo>
                  <a:pt x="0" y="256774"/>
                </a:lnTo>
                <a:lnTo>
                  <a:pt x="770323" y="256774"/>
                </a:lnTo>
                <a:lnTo>
                  <a:pt x="1027097" y="0"/>
                </a:lnTo>
                <a:close/>
              </a:path>
            </a:pathLst>
          </a:custGeom>
          <a:solidFill>
            <a:srgbClr val="BFBBB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388061" y="1838190"/>
            <a:ext cx="1027430" cy="1027430"/>
          </a:xfrm>
          <a:custGeom>
            <a:avLst/>
            <a:gdLst/>
            <a:ahLst/>
            <a:cxnLst/>
            <a:rect l="l" t="t" r="r" b="b"/>
            <a:pathLst>
              <a:path w="1027429" h="1027430">
                <a:moveTo>
                  <a:pt x="0" y="256774"/>
                </a:moveTo>
                <a:lnTo>
                  <a:pt x="256774" y="0"/>
                </a:lnTo>
                <a:lnTo>
                  <a:pt x="1027097" y="0"/>
                </a:lnTo>
                <a:lnTo>
                  <a:pt x="1027097" y="770322"/>
                </a:lnTo>
                <a:lnTo>
                  <a:pt x="770322" y="1027097"/>
                </a:lnTo>
                <a:lnTo>
                  <a:pt x="0" y="1027097"/>
                </a:lnTo>
                <a:lnTo>
                  <a:pt x="0" y="2567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388061" y="1838190"/>
            <a:ext cx="1027430" cy="257175"/>
          </a:xfrm>
          <a:custGeom>
            <a:avLst/>
            <a:gdLst/>
            <a:ahLst/>
            <a:cxnLst/>
            <a:rect l="l" t="t" r="r" b="b"/>
            <a:pathLst>
              <a:path w="1027429" h="257175">
                <a:moveTo>
                  <a:pt x="0" y="256774"/>
                </a:moveTo>
                <a:lnTo>
                  <a:pt x="770322" y="256774"/>
                </a:lnTo>
                <a:lnTo>
                  <a:pt x="102709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158383" y="2094964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5">
                <a:moveTo>
                  <a:pt x="0" y="0"/>
                </a:moveTo>
                <a:lnTo>
                  <a:pt x="0" y="12871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516771" y="2223674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89">
                <a:moveTo>
                  <a:pt x="0" y="0"/>
                </a:moveTo>
                <a:lnTo>
                  <a:pt x="770322" y="0"/>
                </a:lnTo>
                <a:lnTo>
                  <a:pt x="770322" y="770322"/>
                </a:lnTo>
                <a:lnTo>
                  <a:pt x="0" y="770322"/>
                </a:lnTo>
                <a:lnTo>
                  <a:pt x="0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287093" y="1966899"/>
            <a:ext cx="257175" cy="1027430"/>
          </a:xfrm>
          <a:custGeom>
            <a:avLst/>
            <a:gdLst/>
            <a:ahLst/>
            <a:cxnLst/>
            <a:rect l="l" t="t" r="r" b="b"/>
            <a:pathLst>
              <a:path w="257175" h="1027430">
                <a:moveTo>
                  <a:pt x="256773" y="0"/>
                </a:moveTo>
                <a:lnTo>
                  <a:pt x="0" y="256774"/>
                </a:lnTo>
                <a:lnTo>
                  <a:pt x="0" y="1027097"/>
                </a:lnTo>
                <a:lnTo>
                  <a:pt x="256773" y="770322"/>
                </a:lnTo>
                <a:lnTo>
                  <a:pt x="256773" y="0"/>
                </a:lnTo>
                <a:close/>
              </a:path>
            </a:pathLst>
          </a:custGeom>
          <a:solidFill>
            <a:srgbClr val="A7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516771" y="1966899"/>
            <a:ext cx="1027430" cy="257175"/>
          </a:xfrm>
          <a:custGeom>
            <a:avLst/>
            <a:gdLst/>
            <a:ahLst/>
            <a:cxnLst/>
            <a:rect l="l" t="t" r="r" b="b"/>
            <a:pathLst>
              <a:path w="1027429" h="257175">
                <a:moveTo>
                  <a:pt x="1027095" y="0"/>
                </a:moveTo>
                <a:lnTo>
                  <a:pt x="256773" y="0"/>
                </a:lnTo>
                <a:lnTo>
                  <a:pt x="0" y="256774"/>
                </a:lnTo>
                <a:lnTo>
                  <a:pt x="770322" y="256774"/>
                </a:lnTo>
                <a:lnTo>
                  <a:pt x="1027095" y="0"/>
                </a:lnTo>
                <a:close/>
              </a:path>
            </a:pathLst>
          </a:custGeom>
          <a:solidFill>
            <a:srgbClr val="D9D8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516771" y="1966899"/>
            <a:ext cx="1027430" cy="1027430"/>
          </a:xfrm>
          <a:custGeom>
            <a:avLst/>
            <a:gdLst/>
            <a:ahLst/>
            <a:cxnLst/>
            <a:rect l="l" t="t" r="r" b="b"/>
            <a:pathLst>
              <a:path w="1027429" h="1027430">
                <a:moveTo>
                  <a:pt x="0" y="256774"/>
                </a:moveTo>
                <a:lnTo>
                  <a:pt x="256774" y="0"/>
                </a:lnTo>
                <a:lnTo>
                  <a:pt x="1027097" y="0"/>
                </a:lnTo>
                <a:lnTo>
                  <a:pt x="1027097" y="770322"/>
                </a:lnTo>
                <a:lnTo>
                  <a:pt x="770322" y="1027097"/>
                </a:lnTo>
                <a:lnTo>
                  <a:pt x="0" y="1027097"/>
                </a:lnTo>
                <a:lnTo>
                  <a:pt x="0" y="2567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516771" y="1966899"/>
            <a:ext cx="1027430" cy="257175"/>
          </a:xfrm>
          <a:custGeom>
            <a:avLst/>
            <a:gdLst/>
            <a:ahLst/>
            <a:cxnLst/>
            <a:rect l="l" t="t" r="r" b="b"/>
            <a:pathLst>
              <a:path w="1027429" h="257175">
                <a:moveTo>
                  <a:pt x="0" y="256774"/>
                </a:moveTo>
                <a:lnTo>
                  <a:pt x="770322" y="256774"/>
                </a:lnTo>
                <a:lnTo>
                  <a:pt x="102709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287094" y="2223673"/>
            <a:ext cx="0" cy="128905"/>
          </a:xfrm>
          <a:custGeom>
            <a:avLst/>
            <a:gdLst/>
            <a:ahLst/>
            <a:cxnLst/>
            <a:rect l="l" t="t" r="r" b="b"/>
            <a:pathLst>
              <a:path w="0" h="128905">
                <a:moveTo>
                  <a:pt x="0" y="0"/>
                </a:moveTo>
                <a:lnTo>
                  <a:pt x="0" y="12870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645479" y="2352382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89">
                <a:moveTo>
                  <a:pt x="0" y="0"/>
                </a:moveTo>
                <a:lnTo>
                  <a:pt x="770322" y="0"/>
                </a:lnTo>
                <a:lnTo>
                  <a:pt x="770322" y="770323"/>
                </a:lnTo>
                <a:lnTo>
                  <a:pt x="0" y="770323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415802" y="2095609"/>
            <a:ext cx="257175" cy="1027430"/>
          </a:xfrm>
          <a:custGeom>
            <a:avLst/>
            <a:gdLst/>
            <a:ahLst/>
            <a:cxnLst/>
            <a:rect l="l" t="t" r="r" b="b"/>
            <a:pathLst>
              <a:path w="257175" h="1027430">
                <a:moveTo>
                  <a:pt x="256774" y="0"/>
                </a:moveTo>
                <a:lnTo>
                  <a:pt x="0" y="256773"/>
                </a:lnTo>
                <a:lnTo>
                  <a:pt x="0" y="1027097"/>
                </a:lnTo>
                <a:lnTo>
                  <a:pt x="256774" y="770322"/>
                </a:lnTo>
                <a:lnTo>
                  <a:pt x="256774" y="0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645479" y="2095609"/>
            <a:ext cx="1027430" cy="257175"/>
          </a:xfrm>
          <a:custGeom>
            <a:avLst/>
            <a:gdLst/>
            <a:ahLst/>
            <a:cxnLst/>
            <a:rect l="l" t="t" r="r" b="b"/>
            <a:pathLst>
              <a:path w="1027429" h="257175">
                <a:moveTo>
                  <a:pt x="1027097" y="0"/>
                </a:moveTo>
                <a:lnTo>
                  <a:pt x="256773" y="0"/>
                </a:lnTo>
                <a:lnTo>
                  <a:pt x="0" y="256773"/>
                </a:lnTo>
                <a:lnTo>
                  <a:pt x="770322" y="256773"/>
                </a:lnTo>
                <a:lnTo>
                  <a:pt x="1027097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645479" y="2095609"/>
            <a:ext cx="1027430" cy="1027430"/>
          </a:xfrm>
          <a:custGeom>
            <a:avLst/>
            <a:gdLst/>
            <a:ahLst/>
            <a:cxnLst/>
            <a:rect l="l" t="t" r="r" b="b"/>
            <a:pathLst>
              <a:path w="1027429" h="1027430">
                <a:moveTo>
                  <a:pt x="0" y="256774"/>
                </a:moveTo>
                <a:lnTo>
                  <a:pt x="256774" y="0"/>
                </a:lnTo>
                <a:lnTo>
                  <a:pt x="1027097" y="0"/>
                </a:lnTo>
                <a:lnTo>
                  <a:pt x="1027097" y="770322"/>
                </a:lnTo>
                <a:lnTo>
                  <a:pt x="770322" y="1027097"/>
                </a:lnTo>
                <a:lnTo>
                  <a:pt x="0" y="1027097"/>
                </a:lnTo>
                <a:lnTo>
                  <a:pt x="0" y="2567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645479" y="2095609"/>
            <a:ext cx="1027430" cy="257175"/>
          </a:xfrm>
          <a:custGeom>
            <a:avLst/>
            <a:gdLst/>
            <a:ahLst/>
            <a:cxnLst/>
            <a:rect l="l" t="t" r="r" b="b"/>
            <a:pathLst>
              <a:path w="1027429" h="257175">
                <a:moveTo>
                  <a:pt x="0" y="256774"/>
                </a:moveTo>
                <a:lnTo>
                  <a:pt x="770322" y="256774"/>
                </a:lnTo>
                <a:lnTo>
                  <a:pt x="102709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415802" y="2352383"/>
            <a:ext cx="0" cy="770890"/>
          </a:xfrm>
          <a:custGeom>
            <a:avLst/>
            <a:gdLst/>
            <a:ahLst/>
            <a:cxnLst/>
            <a:rect l="l" t="t" r="r" b="b"/>
            <a:pathLst>
              <a:path w="0" h="770889">
                <a:moveTo>
                  <a:pt x="0" y="0"/>
                </a:moveTo>
                <a:lnTo>
                  <a:pt x="0" y="77032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886754" y="2242915"/>
            <a:ext cx="1027430" cy="1027430"/>
          </a:xfrm>
          <a:custGeom>
            <a:avLst/>
            <a:gdLst/>
            <a:ahLst/>
            <a:cxnLst/>
            <a:rect l="l" t="t" r="r" b="b"/>
            <a:pathLst>
              <a:path w="1027429" h="1027429">
                <a:moveTo>
                  <a:pt x="0" y="256774"/>
                </a:moveTo>
                <a:lnTo>
                  <a:pt x="256774" y="0"/>
                </a:lnTo>
                <a:lnTo>
                  <a:pt x="1027097" y="0"/>
                </a:lnTo>
                <a:lnTo>
                  <a:pt x="1027097" y="770322"/>
                </a:lnTo>
                <a:lnTo>
                  <a:pt x="770322" y="1027097"/>
                </a:lnTo>
                <a:lnTo>
                  <a:pt x="0" y="1027097"/>
                </a:lnTo>
                <a:lnTo>
                  <a:pt x="0" y="2567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886754" y="2242915"/>
            <a:ext cx="1027430" cy="257175"/>
          </a:xfrm>
          <a:custGeom>
            <a:avLst/>
            <a:gdLst/>
            <a:ahLst/>
            <a:cxnLst/>
            <a:rect l="l" t="t" r="r" b="b"/>
            <a:pathLst>
              <a:path w="1027429" h="257175">
                <a:moveTo>
                  <a:pt x="0" y="256774"/>
                </a:moveTo>
                <a:lnTo>
                  <a:pt x="770322" y="256774"/>
                </a:lnTo>
                <a:lnTo>
                  <a:pt x="102709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657077" y="2499689"/>
            <a:ext cx="0" cy="770890"/>
          </a:xfrm>
          <a:custGeom>
            <a:avLst/>
            <a:gdLst/>
            <a:ahLst/>
            <a:cxnLst/>
            <a:rect l="l" t="t" r="r" b="b"/>
            <a:pathLst>
              <a:path w="0" h="770889">
                <a:moveTo>
                  <a:pt x="0" y="0"/>
                </a:moveTo>
                <a:lnTo>
                  <a:pt x="0" y="77032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136460" y="2733469"/>
            <a:ext cx="636905" cy="584835"/>
          </a:xfrm>
          <a:custGeom>
            <a:avLst/>
            <a:gdLst/>
            <a:ahLst/>
            <a:cxnLst/>
            <a:rect l="l" t="t" r="r" b="b"/>
            <a:pathLst>
              <a:path w="636904" h="584835">
                <a:moveTo>
                  <a:pt x="12873" y="0"/>
                </a:moveTo>
                <a:lnTo>
                  <a:pt x="0" y="14042"/>
                </a:lnTo>
                <a:lnTo>
                  <a:pt x="14042" y="26916"/>
                </a:lnTo>
                <a:lnTo>
                  <a:pt x="26916" y="12873"/>
                </a:lnTo>
                <a:lnTo>
                  <a:pt x="12873" y="0"/>
                </a:lnTo>
                <a:close/>
              </a:path>
              <a:path w="636904" h="584835">
                <a:moveTo>
                  <a:pt x="40958" y="25746"/>
                </a:moveTo>
                <a:lnTo>
                  <a:pt x="28084" y="39789"/>
                </a:lnTo>
                <a:lnTo>
                  <a:pt x="42127" y="52661"/>
                </a:lnTo>
                <a:lnTo>
                  <a:pt x="54999" y="38619"/>
                </a:lnTo>
                <a:lnTo>
                  <a:pt x="40958" y="25746"/>
                </a:lnTo>
                <a:close/>
              </a:path>
              <a:path w="636904" h="584835">
                <a:moveTo>
                  <a:pt x="69042" y="51492"/>
                </a:moveTo>
                <a:lnTo>
                  <a:pt x="56169" y="65534"/>
                </a:lnTo>
                <a:lnTo>
                  <a:pt x="70211" y="78408"/>
                </a:lnTo>
                <a:lnTo>
                  <a:pt x="83084" y="64366"/>
                </a:lnTo>
                <a:lnTo>
                  <a:pt x="69042" y="51492"/>
                </a:lnTo>
                <a:close/>
              </a:path>
              <a:path w="636904" h="584835">
                <a:moveTo>
                  <a:pt x="97127" y="77238"/>
                </a:moveTo>
                <a:lnTo>
                  <a:pt x="84254" y="91281"/>
                </a:lnTo>
                <a:lnTo>
                  <a:pt x="98296" y="104153"/>
                </a:lnTo>
                <a:lnTo>
                  <a:pt x="111169" y="90111"/>
                </a:lnTo>
                <a:lnTo>
                  <a:pt x="97127" y="77238"/>
                </a:lnTo>
                <a:close/>
              </a:path>
              <a:path w="636904" h="584835">
                <a:moveTo>
                  <a:pt x="125211" y="102984"/>
                </a:moveTo>
                <a:lnTo>
                  <a:pt x="112339" y="117026"/>
                </a:lnTo>
                <a:lnTo>
                  <a:pt x="126381" y="129900"/>
                </a:lnTo>
                <a:lnTo>
                  <a:pt x="139254" y="115858"/>
                </a:lnTo>
                <a:lnTo>
                  <a:pt x="125211" y="102984"/>
                </a:lnTo>
                <a:close/>
              </a:path>
              <a:path w="636904" h="584835">
                <a:moveTo>
                  <a:pt x="153296" y="128731"/>
                </a:moveTo>
                <a:lnTo>
                  <a:pt x="140423" y="142773"/>
                </a:lnTo>
                <a:lnTo>
                  <a:pt x="154466" y="155646"/>
                </a:lnTo>
                <a:lnTo>
                  <a:pt x="167339" y="141603"/>
                </a:lnTo>
                <a:lnTo>
                  <a:pt x="153296" y="128731"/>
                </a:lnTo>
                <a:close/>
              </a:path>
              <a:path w="636904" h="584835">
                <a:moveTo>
                  <a:pt x="181381" y="154476"/>
                </a:moveTo>
                <a:lnTo>
                  <a:pt x="168508" y="168518"/>
                </a:lnTo>
                <a:lnTo>
                  <a:pt x="182551" y="181392"/>
                </a:lnTo>
                <a:lnTo>
                  <a:pt x="195423" y="167350"/>
                </a:lnTo>
                <a:lnTo>
                  <a:pt x="181381" y="154476"/>
                </a:lnTo>
                <a:close/>
              </a:path>
              <a:path w="636904" h="584835">
                <a:moveTo>
                  <a:pt x="209466" y="180223"/>
                </a:moveTo>
                <a:lnTo>
                  <a:pt x="196593" y="194265"/>
                </a:lnTo>
                <a:lnTo>
                  <a:pt x="210635" y="207138"/>
                </a:lnTo>
                <a:lnTo>
                  <a:pt x="223508" y="193095"/>
                </a:lnTo>
                <a:lnTo>
                  <a:pt x="209466" y="180223"/>
                </a:lnTo>
                <a:close/>
              </a:path>
              <a:path w="636904" h="584835">
                <a:moveTo>
                  <a:pt x="237550" y="205968"/>
                </a:moveTo>
                <a:lnTo>
                  <a:pt x="224678" y="220010"/>
                </a:lnTo>
                <a:lnTo>
                  <a:pt x="238720" y="232884"/>
                </a:lnTo>
                <a:lnTo>
                  <a:pt x="251593" y="218842"/>
                </a:lnTo>
                <a:lnTo>
                  <a:pt x="237550" y="205968"/>
                </a:lnTo>
                <a:close/>
              </a:path>
              <a:path w="636904" h="584835">
                <a:moveTo>
                  <a:pt x="265635" y="231715"/>
                </a:moveTo>
                <a:lnTo>
                  <a:pt x="252763" y="245757"/>
                </a:lnTo>
                <a:lnTo>
                  <a:pt x="266805" y="258630"/>
                </a:lnTo>
                <a:lnTo>
                  <a:pt x="279678" y="244588"/>
                </a:lnTo>
                <a:lnTo>
                  <a:pt x="265635" y="231715"/>
                </a:lnTo>
                <a:close/>
              </a:path>
              <a:path w="636904" h="584835">
                <a:moveTo>
                  <a:pt x="293720" y="257460"/>
                </a:moveTo>
                <a:lnTo>
                  <a:pt x="280847" y="271503"/>
                </a:lnTo>
                <a:lnTo>
                  <a:pt x="294890" y="284377"/>
                </a:lnTo>
                <a:lnTo>
                  <a:pt x="307762" y="270334"/>
                </a:lnTo>
                <a:lnTo>
                  <a:pt x="293720" y="257460"/>
                </a:lnTo>
                <a:close/>
              </a:path>
              <a:path w="636904" h="584835">
                <a:moveTo>
                  <a:pt x="321805" y="283207"/>
                </a:moveTo>
                <a:lnTo>
                  <a:pt x="308931" y="297249"/>
                </a:lnTo>
                <a:lnTo>
                  <a:pt x="322973" y="310122"/>
                </a:lnTo>
                <a:lnTo>
                  <a:pt x="335847" y="296080"/>
                </a:lnTo>
                <a:lnTo>
                  <a:pt x="321805" y="283207"/>
                </a:lnTo>
                <a:close/>
              </a:path>
              <a:path w="636904" h="584835">
                <a:moveTo>
                  <a:pt x="349890" y="308952"/>
                </a:moveTo>
                <a:lnTo>
                  <a:pt x="337016" y="322995"/>
                </a:lnTo>
                <a:lnTo>
                  <a:pt x="351058" y="335869"/>
                </a:lnTo>
                <a:lnTo>
                  <a:pt x="363932" y="321826"/>
                </a:lnTo>
                <a:lnTo>
                  <a:pt x="349890" y="308952"/>
                </a:lnTo>
                <a:close/>
              </a:path>
              <a:path w="636904" h="584835">
                <a:moveTo>
                  <a:pt x="377974" y="334699"/>
                </a:moveTo>
                <a:lnTo>
                  <a:pt x="365100" y="348742"/>
                </a:lnTo>
                <a:lnTo>
                  <a:pt x="379143" y="361614"/>
                </a:lnTo>
                <a:lnTo>
                  <a:pt x="392017" y="347572"/>
                </a:lnTo>
                <a:lnTo>
                  <a:pt x="377974" y="334699"/>
                </a:lnTo>
                <a:close/>
              </a:path>
              <a:path w="636904" h="584835">
                <a:moveTo>
                  <a:pt x="406059" y="360445"/>
                </a:moveTo>
                <a:lnTo>
                  <a:pt x="393185" y="374487"/>
                </a:lnTo>
                <a:lnTo>
                  <a:pt x="407228" y="387361"/>
                </a:lnTo>
                <a:lnTo>
                  <a:pt x="420102" y="373319"/>
                </a:lnTo>
                <a:lnTo>
                  <a:pt x="406059" y="360445"/>
                </a:lnTo>
                <a:close/>
              </a:path>
              <a:path w="636904" h="584835">
                <a:moveTo>
                  <a:pt x="434143" y="386191"/>
                </a:moveTo>
                <a:lnTo>
                  <a:pt x="421270" y="400234"/>
                </a:lnTo>
                <a:lnTo>
                  <a:pt x="435312" y="413106"/>
                </a:lnTo>
                <a:lnTo>
                  <a:pt x="448185" y="399064"/>
                </a:lnTo>
                <a:lnTo>
                  <a:pt x="434143" y="386191"/>
                </a:lnTo>
                <a:close/>
              </a:path>
              <a:path w="636904" h="584835">
                <a:moveTo>
                  <a:pt x="462227" y="411938"/>
                </a:moveTo>
                <a:lnTo>
                  <a:pt x="449355" y="425979"/>
                </a:lnTo>
                <a:lnTo>
                  <a:pt x="463397" y="438853"/>
                </a:lnTo>
                <a:lnTo>
                  <a:pt x="476270" y="424811"/>
                </a:lnTo>
                <a:lnTo>
                  <a:pt x="462227" y="411938"/>
                </a:lnTo>
                <a:close/>
              </a:path>
              <a:path w="636904" h="584835">
                <a:moveTo>
                  <a:pt x="490312" y="437683"/>
                </a:moveTo>
                <a:lnTo>
                  <a:pt x="477439" y="451726"/>
                </a:lnTo>
                <a:lnTo>
                  <a:pt x="491482" y="464599"/>
                </a:lnTo>
                <a:lnTo>
                  <a:pt x="504355" y="450556"/>
                </a:lnTo>
                <a:lnTo>
                  <a:pt x="490312" y="437683"/>
                </a:lnTo>
                <a:close/>
              </a:path>
              <a:path w="636904" h="584835">
                <a:moveTo>
                  <a:pt x="518397" y="463430"/>
                </a:moveTo>
                <a:lnTo>
                  <a:pt x="505524" y="477471"/>
                </a:lnTo>
                <a:lnTo>
                  <a:pt x="519567" y="490345"/>
                </a:lnTo>
                <a:lnTo>
                  <a:pt x="532439" y="476303"/>
                </a:lnTo>
                <a:lnTo>
                  <a:pt x="518397" y="463430"/>
                </a:lnTo>
                <a:close/>
              </a:path>
              <a:path w="636904" h="584835">
                <a:moveTo>
                  <a:pt x="573836" y="540095"/>
                </a:moveTo>
                <a:lnTo>
                  <a:pt x="554526" y="561159"/>
                </a:lnTo>
                <a:lnTo>
                  <a:pt x="636441" y="584567"/>
                </a:lnTo>
                <a:lnTo>
                  <a:pt x="620105" y="541837"/>
                </a:lnTo>
                <a:lnTo>
                  <a:pt x="575736" y="541837"/>
                </a:lnTo>
                <a:lnTo>
                  <a:pt x="573836" y="540095"/>
                </a:lnTo>
                <a:close/>
              </a:path>
              <a:path w="636904" h="584835">
                <a:moveTo>
                  <a:pt x="586709" y="526053"/>
                </a:moveTo>
                <a:lnTo>
                  <a:pt x="573836" y="540095"/>
                </a:lnTo>
                <a:lnTo>
                  <a:pt x="575736" y="541837"/>
                </a:lnTo>
                <a:lnTo>
                  <a:pt x="588609" y="527795"/>
                </a:lnTo>
                <a:lnTo>
                  <a:pt x="586709" y="526053"/>
                </a:lnTo>
                <a:close/>
              </a:path>
              <a:path w="636904" h="584835">
                <a:moveTo>
                  <a:pt x="606018" y="504990"/>
                </a:moveTo>
                <a:lnTo>
                  <a:pt x="586709" y="526053"/>
                </a:lnTo>
                <a:lnTo>
                  <a:pt x="588609" y="527795"/>
                </a:lnTo>
                <a:lnTo>
                  <a:pt x="575736" y="541837"/>
                </a:lnTo>
                <a:lnTo>
                  <a:pt x="620105" y="541837"/>
                </a:lnTo>
                <a:lnTo>
                  <a:pt x="606018" y="504990"/>
                </a:lnTo>
                <a:close/>
              </a:path>
              <a:path w="636904" h="584835">
                <a:moveTo>
                  <a:pt x="574567" y="514922"/>
                </a:moveTo>
                <a:lnTo>
                  <a:pt x="561694" y="528965"/>
                </a:lnTo>
                <a:lnTo>
                  <a:pt x="573836" y="540095"/>
                </a:lnTo>
                <a:lnTo>
                  <a:pt x="586709" y="526053"/>
                </a:lnTo>
                <a:lnTo>
                  <a:pt x="574567" y="514922"/>
                </a:lnTo>
                <a:close/>
              </a:path>
              <a:path w="636904" h="584835">
                <a:moveTo>
                  <a:pt x="546482" y="489176"/>
                </a:moveTo>
                <a:lnTo>
                  <a:pt x="533609" y="503218"/>
                </a:lnTo>
                <a:lnTo>
                  <a:pt x="547651" y="516091"/>
                </a:lnTo>
                <a:lnTo>
                  <a:pt x="560524" y="502048"/>
                </a:lnTo>
                <a:lnTo>
                  <a:pt x="546482" y="4891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9000831" y="1482852"/>
            <a:ext cx="12693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Black-box</a:t>
            </a:r>
            <a:r>
              <a:rPr dirty="0" sz="1400" spc="-7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System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430595" y="2089403"/>
            <a:ext cx="16192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860">
                <a:latin typeface="Cambria Math"/>
                <a:cs typeface="Cambria Math"/>
              </a:rPr>
              <a:t>𝑦</a:t>
            </a:r>
            <a:r>
              <a:rPr dirty="0" sz="2000" spc="240">
                <a:latin typeface="Cambria Math"/>
                <a:cs typeface="Cambria Math"/>
              </a:rPr>
              <a:t>!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832993" y="4267375"/>
            <a:ext cx="740410" cy="739775"/>
          </a:xfrm>
          <a:custGeom>
            <a:avLst/>
            <a:gdLst/>
            <a:ahLst/>
            <a:cxnLst/>
            <a:rect l="l" t="t" r="r" b="b"/>
            <a:pathLst>
              <a:path w="740409" h="739775">
                <a:moveTo>
                  <a:pt x="1" y="0"/>
                </a:moveTo>
                <a:lnTo>
                  <a:pt x="0" y="646645"/>
                </a:lnTo>
                <a:lnTo>
                  <a:pt x="29083" y="682659"/>
                </a:lnTo>
                <a:lnTo>
                  <a:pt x="108397" y="712069"/>
                </a:lnTo>
                <a:lnTo>
                  <a:pt x="163170" y="723367"/>
                </a:lnTo>
                <a:lnTo>
                  <a:pt x="226036" y="731898"/>
                </a:lnTo>
                <a:lnTo>
                  <a:pt x="295506" y="737289"/>
                </a:lnTo>
                <a:lnTo>
                  <a:pt x="370093" y="739169"/>
                </a:lnTo>
                <a:lnTo>
                  <a:pt x="444679" y="737289"/>
                </a:lnTo>
                <a:lnTo>
                  <a:pt x="514150" y="731898"/>
                </a:lnTo>
                <a:lnTo>
                  <a:pt x="577015" y="723367"/>
                </a:lnTo>
                <a:lnTo>
                  <a:pt x="631788" y="712069"/>
                </a:lnTo>
                <a:lnTo>
                  <a:pt x="676980" y="698376"/>
                </a:lnTo>
                <a:lnTo>
                  <a:pt x="732667" y="665292"/>
                </a:lnTo>
                <a:lnTo>
                  <a:pt x="740186" y="646645"/>
                </a:lnTo>
                <a:lnTo>
                  <a:pt x="740186" y="92523"/>
                </a:lnTo>
                <a:lnTo>
                  <a:pt x="370094" y="92523"/>
                </a:lnTo>
                <a:lnTo>
                  <a:pt x="295507" y="90643"/>
                </a:lnTo>
                <a:lnTo>
                  <a:pt x="226037" y="85252"/>
                </a:lnTo>
                <a:lnTo>
                  <a:pt x="163171" y="76721"/>
                </a:lnTo>
                <a:lnTo>
                  <a:pt x="108398" y="65423"/>
                </a:lnTo>
                <a:lnTo>
                  <a:pt x="63207" y="51730"/>
                </a:lnTo>
                <a:lnTo>
                  <a:pt x="7520" y="18646"/>
                </a:lnTo>
                <a:lnTo>
                  <a:pt x="1" y="0"/>
                </a:lnTo>
                <a:close/>
              </a:path>
              <a:path w="740409" h="739775">
                <a:moveTo>
                  <a:pt x="740186" y="0"/>
                </a:moveTo>
                <a:lnTo>
                  <a:pt x="711102" y="36013"/>
                </a:lnTo>
                <a:lnTo>
                  <a:pt x="631789" y="65423"/>
                </a:lnTo>
                <a:lnTo>
                  <a:pt x="577016" y="76721"/>
                </a:lnTo>
                <a:lnTo>
                  <a:pt x="514151" y="85252"/>
                </a:lnTo>
                <a:lnTo>
                  <a:pt x="444681" y="90643"/>
                </a:lnTo>
                <a:lnTo>
                  <a:pt x="370094" y="92523"/>
                </a:lnTo>
                <a:lnTo>
                  <a:pt x="740186" y="92523"/>
                </a:lnTo>
                <a:lnTo>
                  <a:pt x="740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832995" y="4174851"/>
            <a:ext cx="740410" cy="185420"/>
          </a:xfrm>
          <a:custGeom>
            <a:avLst/>
            <a:gdLst/>
            <a:ahLst/>
            <a:cxnLst/>
            <a:rect l="l" t="t" r="r" b="b"/>
            <a:pathLst>
              <a:path w="740409" h="185420">
                <a:moveTo>
                  <a:pt x="370093" y="0"/>
                </a:moveTo>
                <a:lnTo>
                  <a:pt x="295506" y="1879"/>
                </a:lnTo>
                <a:lnTo>
                  <a:pt x="226035" y="7270"/>
                </a:lnTo>
                <a:lnTo>
                  <a:pt x="163170" y="15801"/>
                </a:lnTo>
                <a:lnTo>
                  <a:pt x="108397" y="27099"/>
                </a:lnTo>
                <a:lnTo>
                  <a:pt x="63205" y="40792"/>
                </a:lnTo>
                <a:lnTo>
                  <a:pt x="7518" y="73876"/>
                </a:lnTo>
                <a:lnTo>
                  <a:pt x="0" y="92523"/>
                </a:lnTo>
                <a:lnTo>
                  <a:pt x="7518" y="111169"/>
                </a:lnTo>
                <a:lnTo>
                  <a:pt x="63205" y="144253"/>
                </a:lnTo>
                <a:lnTo>
                  <a:pt x="108397" y="157946"/>
                </a:lnTo>
                <a:lnTo>
                  <a:pt x="163170" y="169244"/>
                </a:lnTo>
                <a:lnTo>
                  <a:pt x="226035" y="177775"/>
                </a:lnTo>
                <a:lnTo>
                  <a:pt x="295506" y="183166"/>
                </a:lnTo>
                <a:lnTo>
                  <a:pt x="370093" y="185046"/>
                </a:lnTo>
                <a:lnTo>
                  <a:pt x="444679" y="183166"/>
                </a:lnTo>
                <a:lnTo>
                  <a:pt x="514149" y="177775"/>
                </a:lnTo>
                <a:lnTo>
                  <a:pt x="577015" y="169244"/>
                </a:lnTo>
                <a:lnTo>
                  <a:pt x="631787" y="157946"/>
                </a:lnTo>
                <a:lnTo>
                  <a:pt x="676979" y="144253"/>
                </a:lnTo>
                <a:lnTo>
                  <a:pt x="732666" y="111169"/>
                </a:lnTo>
                <a:lnTo>
                  <a:pt x="740185" y="92523"/>
                </a:lnTo>
                <a:lnTo>
                  <a:pt x="732666" y="73876"/>
                </a:lnTo>
                <a:lnTo>
                  <a:pt x="676979" y="40792"/>
                </a:lnTo>
                <a:lnTo>
                  <a:pt x="631787" y="27099"/>
                </a:lnTo>
                <a:lnTo>
                  <a:pt x="577015" y="15801"/>
                </a:lnTo>
                <a:lnTo>
                  <a:pt x="514149" y="7270"/>
                </a:lnTo>
                <a:lnTo>
                  <a:pt x="444679" y="1879"/>
                </a:lnTo>
                <a:lnTo>
                  <a:pt x="370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832994" y="4174851"/>
            <a:ext cx="740410" cy="831850"/>
          </a:xfrm>
          <a:custGeom>
            <a:avLst/>
            <a:gdLst/>
            <a:ahLst/>
            <a:cxnLst/>
            <a:rect l="l" t="t" r="r" b="b"/>
            <a:pathLst>
              <a:path w="740409" h="831850">
                <a:moveTo>
                  <a:pt x="740186" y="92523"/>
                </a:moveTo>
                <a:lnTo>
                  <a:pt x="711102" y="128537"/>
                </a:lnTo>
                <a:lnTo>
                  <a:pt x="631788" y="157946"/>
                </a:lnTo>
                <a:lnTo>
                  <a:pt x="577015" y="169244"/>
                </a:lnTo>
                <a:lnTo>
                  <a:pt x="514149" y="177775"/>
                </a:lnTo>
                <a:lnTo>
                  <a:pt x="444679" y="183166"/>
                </a:lnTo>
                <a:lnTo>
                  <a:pt x="370093" y="185046"/>
                </a:lnTo>
                <a:lnTo>
                  <a:pt x="295506" y="183166"/>
                </a:lnTo>
                <a:lnTo>
                  <a:pt x="226036" y="177775"/>
                </a:lnTo>
                <a:lnTo>
                  <a:pt x="163170" y="169244"/>
                </a:lnTo>
                <a:lnTo>
                  <a:pt x="108397" y="157946"/>
                </a:lnTo>
                <a:lnTo>
                  <a:pt x="63206" y="144253"/>
                </a:lnTo>
                <a:lnTo>
                  <a:pt x="7518" y="111169"/>
                </a:lnTo>
                <a:lnTo>
                  <a:pt x="0" y="92523"/>
                </a:lnTo>
                <a:lnTo>
                  <a:pt x="7518" y="73876"/>
                </a:lnTo>
                <a:lnTo>
                  <a:pt x="63206" y="40792"/>
                </a:lnTo>
                <a:lnTo>
                  <a:pt x="108397" y="27099"/>
                </a:lnTo>
                <a:lnTo>
                  <a:pt x="163170" y="15801"/>
                </a:lnTo>
                <a:lnTo>
                  <a:pt x="226036" y="7270"/>
                </a:lnTo>
                <a:lnTo>
                  <a:pt x="295506" y="1879"/>
                </a:lnTo>
                <a:lnTo>
                  <a:pt x="370093" y="0"/>
                </a:lnTo>
                <a:lnTo>
                  <a:pt x="444679" y="1879"/>
                </a:lnTo>
                <a:lnTo>
                  <a:pt x="514149" y="7270"/>
                </a:lnTo>
                <a:lnTo>
                  <a:pt x="577015" y="15801"/>
                </a:lnTo>
                <a:lnTo>
                  <a:pt x="631788" y="27099"/>
                </a:lnTo>
                <a:lnTo>
                  <a:pt x="676979" y="40792"/>
                </a:lnTo>
                <a:lnTo>
                  <a:pt x="732667" y="73876"/>
                </a:lnTo>
                <a:lnTo>
                  <a:pt x="740186" y="92523"/>
                </a:lnTo>
                <a:lnTo>
                  <a:pt x="740186" y="739169"/>
                </a:lnTo>
                <a:lnTo>
                  <a:pt x="711102" y="775183"/>
                </a:lnTo>
                <a:lnTo>
                  <a:pt x="631788" y="804592"/>
                </a:lnTo>
                <a:lnTo>
                  <a:pt x="577015" y="815890"/>
                </a:lnTo>
                <a:lnTo>
                  <a:pt x="514149" y="824421"/>
                </a:lnTo>
                <a:lnTo>
                  <a:pt x="444679" y="829812"/>
                </a:lnTo>
                <a:lnTo>
                  <a:pt x="370093" y="831692"/>
                </a:lnTo>
                <a:lnTo>
                  <a:pt x="295506" y="829812"/>
                </a:lnTo>
                <a:lnTo>
                  <a:pt x="226036" y="824421"/>
                </a:lnTo>
                <a:lnTo>
                  <a:pt x="163170" y="815890"/>
                </a:lnTo>
                <a:lnTo>
                  <a:pt x="108397" y="804592"/>
                </a:lnTo>
                <a:lnTo>
                  <a:pt x="63206" y="790899"/>
                </a:lnTo>
                <a:lnTo>
                  <a:pt x="7518" y="757815"/>
                </a:lnTo>
                <a:lnTo>
                  <a:pt x="0" y="739169"/>
                </a:lnTo>
                <a:lnTo>
                  <a:pt x="0" y="92523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9038272" y="4300499"/>
            <a:ext cx="641350" cy="641350"/>
          </a:xfrm>
          <a:custGeom>
            <a:avLst/>
            <a:gdLst/>
            <a:ahLst/>
            <a:cxnLst/>
            <a:rect l="l" t="t" r="r" b="b"/>
            <a:pathLst>
              <a:path w="641350" h="641350">
                <a:moveTo>
                  <a:pt x="0" y="0"/>
                </a:moveTo>
                <a:lnTo>
                  <a:pt x="640974" y="0"/>
                </a:lnTo>
                <a:lnTo>
                  <a:pt x="640974" y="640974"/>
                </a:lnTo>
                <a:lnTo>
                  <a:pt x="0" y="640974"/>
                </a:lnTo>
                <a:lnTo>
                  <a:pt x="0" y="0"/>
                </a:lnTo>
                <a:close/>
              </a:path>
            </a:pathLst>
          </a:custGeom>
          <a:solidFill>
            <a:srgbClr val="76717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9679246" y="4086842"/>
            <a:ext cx="213995" cy="854710"/>
          </a:xfrm>
          <a:custGeom>
            <a:avLst/>
            <a:gdLst/>
            <a:ahLst/>
            <a:cxnLst/>
            <a:rect l="l" t="t" r="r" b="b"/>
            <a:pathLst>
              <a:path w="213995" h="854710">
                <a:moveTo>
                  <a:pt x="213657" y="0"/>
                </a:moveTo>
                <a:lnTo>
                  <a:pt x="0" y="213657"/>
                </a:lnTo>
                <a:lnTo>
                  <a:pt x="0" y="854631"/>
                </a:lnTo>
                <a:lnTo>
                  <a:pt x="213657" y="640974"/>
                </a:lnTo>
                <a:lnTo>
                  <a:pt x="213657" y="0"/>
                </a:lnTo>
                <a:close/>
              </a:path>
            </a:pathLst>
          </a:custGeom>
          <a:solidFill>
            <a:srgbClr val="5F5B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038272" y="4086842"/>
            <a:ext cx="854710" cy="213995"/>
          </a:xfrm>
          <a:custGeom>
            <a:avLst/>
            <a:gdLst/>
            <a:ahLst/>
            <a:cxnLst/>
            <a:rect l="l" t="t" r="r" b="b"/>
            <a:pathLst>
              <a:path w="854709" h="213995">
                <a:moveTo>
                  <a:pt x="854631" y="0"/>
                </a:moveTo>
                <a:lnTo>
                  <a:pt x="213658" y="0"/>
                </a:lnTo>
                <a:lnTo>
                  <a:pt x="0" y="213657"/>
                </a:lnTo>
                <a:lnTo>
                  <a:pt x="640974" y="213657"/>
                </a:lnTo>
                <a:lnTo>
                  <a:pt x="854631" y="0"/>
                </a:lnTo>
                <a:close/>
              </a:path>
            </a:pathLst>
          </a:custGeom>
          <a:solidFill>
            <a:srgbClr val="918D8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038272" y="4086842"/>
            <a:ext cx="854710" cy="854710"/>
          </a:xfrm>
          <a:custGeom>
            <a:avLst/>
            <a:gdLst/>
            <a:ahLst/>
            <a:cxnLst/>
            <a:rect l="l" t="t" r="r" b="b"/>
            <a:pathLst>
              <a:path w="854709" h="854710">
                <a:moveTo>
                  <a:pt x="0" y="213658"/>
                </a:moveTo>
                <a:lnTo>
                  <a:pt x="213657" y="0"/>
                </a:lnTo>
                <a:lnTo>
                  <a:pt x="854631" y="0"/>
                </a:lnTo>
                <a:lnTo>
                  <a:pt x="854631" y="640973"/>
                </a:lnTo>
                <a:lnTo>
                  <a:pt x="640973" y="854631"/>
                </a:lnTo>
                <a:lnTo>
                  <a:pt x="0" y="854631"/>
                </a:lnTo>
                <a:lnTo>
                  <a:pt x="0" y="21365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038272" y="4086842"/>
            <a:ext cx="854710" cy="213995"/>
          </a:xfrm>
          <a:custGeom>
            <a:avLst/>
            <a:gdLst/>
            <a:ahLst/>
            <a:cxnLst/>
            <a:rect l="l" t="t" r="r" b="b"/>
            <a:pathLst>
              <a:path w="854709" h="213995">
                <a:moveTo>
                  <a:pt x="0" y="213658"/>
                </a:moveTo>
                <a:lnTo>
                  <a:pt x="640973" y="213658"/>
                </a:lnTo>
                <a:lnTo>
                  <a:pt x="85463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679245" y="4300500"/>
            <a:ext cx="0" cy="641350"/>
          </a:xfrm>
          <a:custGeom>
            <a:avLst/>
            <a:gdLst/>
            <a:ahLst/>
            <a:cxnLst/>
            <a:rect l="l" t="t" r="r" b="b"/>
            <a:pathLst>
              <a:path w="0" h="641350">
                <a:moveTo>
                  <a:pt x="0" y="0"/>
                </a:moveTo>
                <a:lnTo>
                  <a:pt x="0" y="64097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8630119" y="4552598"/>
            <a:ext cx="341630" cy="76200"/>
          </a:xfrm>
          <a:custGeom>
            <a:avLst/>
            <a:gdLst/>
            <a:ahLst/>
            <a:cxnLst/>
            <a:rect l="l" t="t" r="r" b="b"/>
            <a:pathLst>
              <a:path w="341629" h="76200">
                <a:moveTo>
                  <a:pt x="265424" y="0"/>
                </a:moveTo>
                <a:lnTo>
                  <a:pt x="265423" y="76199"/>
                </a:lnTo>
                <a:lnTo>
                  <a:pt x="322575" y="47624"/>
                </a:lnTo>
                <a:lnTo>
                  <a:pt x="278123" y="47624"/>
                </a:lnTo>
                <a:lnTo>
                  <a:pt x="278123" y="28574"/>
                </a:lnTo>
                <a:lnTo>
                  <a:pt x="322572" y="28574"/>
                </a:lnTo>
                <a:lnTo>
                  <a:pt x="265424" y="0"/>
                </a:lnTo>
                <a:close/>
              </a:path>
              <a:path w="341629" h="76200">
                <a:moveTo>
                  <a:pt x="265424" y="28574"/>
                </a:moveTo>
                <a:lnTo>
                  <a:pt x="0" y="28574"/>
                </a:lnTo>
                <a:lnTo>
                  <a:pt x="0" y="47624"/>
                </a:lnTo>
                <a:lnTo>
                  <a:pt x="265424" y="47624"/>
                </a:lnTo>
                <a:lnTo>
                  <a:pt x="265424" y="28574"/>
                </a:lnTo>
                <a:close/>
              </a:path>
              <a:path w="341629" h="76200">
                <a:moveTo>
                  <a:pt x="322572" y="28574"/>
                </a:moveTo>
                <a:lnTo>
                  <a:pt x="278123" y="28574"/>
                </a:lnTo>
                <a:lnTo>
                  <a:pt x="278123" y="47624"/>
                </a:lnTo>
                <a:lnTo>
                  <a:pt x="322575" y="47624"/>
                </a:lnTo>
                <a:lnTo>
                  <a:pt x="341623" y="38101"/>
                </a:lnTo>
                <a:lnTo>
                  <a:pt x="322572" y="2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9985327" y="4423811"/>
            <a:ext cx="564515" cy="76200"/>
          </a:xfrm>
          <a:custGeom>
            <a:avLst/>
            <a:gdLst/>
            <a:ahLst/>
            <a:cxnLst/>
            <a:rect l="l" t="t" r="r" b="b"/>
            <a:pathLst>
              <a:path w="564515" h="76200">
                <a:moveTo>
                  <a:pt x="488195" y="0"/>
                </a:moveTo>
                <a:lnTo>
                  <a:pt x="488195" y="76200"/>
                </a:lnTo>
                <a:lnTo>
                  <a:pt x="545345" y="47625"/>
                </a:lnTo>
                <a:lnTo>
                  <a:pt x="500895" y="47625"/>
                </a:lnTo>
                <a:lnTo>
                  <a:pt x="500895" y="28575"/>
                </a:lnTo>
                <a:lnTo>
                  <a:pt x="545345" y="28575"/>
                </a:lnTo>
                <a:lnTo>
                  <a:pt x="488195" y="0"/>
                </a:lnTo>
                <a:close/>
              </a:path>
              <a:path w="564515" h="76200">
                <a:moveTo>
                  <a:pt x="488195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488195" y="47625"/>
                </a:lnTo>
                <a:lnTo>
                  <a:pt x="488195" y="28575"/>
                </a:lnTo>
                <a:close/>
              </a:path>
              <a:path w="564515" h="76200">
                <a:moveTo>
                  <a:pt x="545345" y="28575"/>
                </a:moveTo>
                <a:lnTo>
                  <a:pt x="500895" y="28575"/>
                </a:lnTo>
                <a:lnTo>
                  <a:pt x="500895" y="47625"/>
                </a:lnTo>
                <a:lnTo>
                  <a:pt x="545345" y="47625"/>
                </a:lnTo>
                <a:lnTo>
                  <a:pt x="564395" y="38100"/>
                </a:lnTo>
                <a:lnTo>
                  <a:pt x="545345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622550" y="4706016"/>
            <a:ext cx="349250" cy="453390"/>
          </a:xfrm>
          <a:custGeom>
            <a:avLst/>
            <a:gdLst/>
            <a:ahLst/>
            <a:cxnLst/>
            <a:rect l="l" t="t" r="r" b="b"/>
            <a:pathLst>
              <a:path w="349250" h="453389">
                <a:moveTo>
                  <a:pt x="295369" y="398263"/>
                </a:moveTo>
                <a:lnTo>
                  <a:pt x="272661" y="415608"/>
                </a:lnTo>
                <a:lnTo>
                  <a:pt x="349192" y="453038"/>
                </a:lnTo>
                <a:lnTo>
                  <a:pt x="340663" y="408357"/>
                </a:lnTo>
                <a:lnTo>
                  <a:pt x="303079" y="408357"/>
                </a:lnTo>
                <a:lnTo>
                  <a:pt x="295369" y="398263"/>
                </a:lnTo>
                <a:close/>
              </a:path>
              <a:path w="349250" h="453389">
                <a:moveTo>
                  <a:pt x="310508" y="386700"/>
                </a:moveTo>
                <a:lnTo>
                  <a:pt x="295369" y="398263"/>
                </a:lnTo>
                <a:lnTo>
                  <a:pt x="303079" y="408357"/>
                </a:lnTo>
                <a:lnTo>
                  <a:pt x="318217" y="396792"/>
                </a:lnTo>
                <a:lnTo>
                  <a:pt x="310508" y="386700"/>
                </a:lnTo>
                <a:close/>
              </a:path>
              <a:path w="349250" h="453389">
                <a:moveTo>
                  <a:pt x="333217" y="369355"/>
                </a:moveTo>
                <a:lnTo>
                  <a:pt x="310508" y="386700"/>
                </a:lnTo>
                <a:lnTo>
                  <a:pt x="318217" y="396792"/>
                </a:lnTo>
                <a:lnTo>
                  <a:pt x="303079" y="408357"/>
                </a:lnTo>
                <a:lnTo>
                  <a:pt x="340663" y="408357"/>
                </a:lnTo>
                <a:lnTo>
                  <a:pt x="333217" y="369355"/>
                </a:lnTo>
                <a:close/>
              </a:path>
              <a:path w="349250" h="453389">
                <a:moveTo>
                  <a:pt x="15138" y="0"/>
                </a:moveTo>
                <a:lnTo>
                  <a:pt x="0" y="11563"/>
                </a:lnTo>
                <a:lnTo>
                  <a:pt x="295369" y="398263"/>
                </a:lnTo>
                <a:lnTo>
                  <a:pt x="310508" y="386700"/>
                </a:lnTo>
                <a:lnTo>
                  <a:pt x="151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9038272" y="5159054"/>
            <a:ext cx="854710" cy="683260"/>
          </a:xfrm>
          <a:custGeom>
            <a:avLst/>
            <a:gdLst/>
            <a:ahLst/>
            <a:cxnLst/>
            <a:rect l="l" t="t" r="r" b="b"/>
            <a:pathLst>
              <a:path w="854709" h="683260">
                <a:moveTo>
                  <a:pt x="0" y="0"/>
                </a:moveTo>
                <a:lnTo>
                  <a:pt x="854631" y="0"/>
                </a:lnTo>
                <a:lnTo>
                  <a:pt x="854631" y="683249"/>
                </a:lnTo>
                <a:lnTo>
                  <a:pt x="0" y="683249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8851886" y="5863844"/>
            <a:ext cx="14909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Explanation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Sub-system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898291" y="5040883"/>
            <a:ext cx="6750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Input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Data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0022512" y="5462578"/>
            <a:ext cx="564515" cy="76200"/>
          </a:xfrm>
          <a:custGeom>
            <a:avLst/>
            <a:gdLst/>
            <a:ahLst/>
            <a:cxnLst/>
            <a:rect l="l" t="t" r="r" b="b"/>
            <a:pathLst>
              <a:path w="564515" h="76200">
                <a:moveTo>
                  <a:pt x="545344" y="28575"/>
                </a:moveTo>
                <a:lnTo>
                  <a:pt x="500894" y="28575"/>
                </a:lnTo>
                <a:lnTo>
                  <a:pt x="500894" y="47625"/>
                </a:lnTo>
                <a:lnTo>
                  <a:pt x="488194" y="47625"/>
                </a:lnTo>
                <a:lnTo>
                  <a:pt x="488194" y="76200"/>
                </a:lnTo>
                <a:lnTo>
                  <a:pt x="564394" y="38100"/>
                </a:lnTo>
                <a:lnTo>
                  <a:pt x="545344" y="28575"/>
                </a:lnTo>
                <a:close/>
              </a:path>
              <a:path w="564515" h="76200">
                <a:moveTo>
                  <a:pt x="488194" y="28575"/>
                </a:moveTo>
                <a:lnTo>
                  <a:pt x="0" y="28576"/>
                </a:lnTo>
                <a:lnTo>
                  <a:pt x="0" y="47626"/>
                </a:lnTo>
                <a:lnTo>
                  <a:pt x="488194" y="47625"/>
                </a:lnTo>
                <a:lnTo>
                  <a:pt x="488194" y="28575"/>
                </a:lnTo>
                <a:close/>
              </a:path>
              <a:path w="564515" h="76200">
                <a:moveTo>
                  <a:pt x="500894" y="28575"/>
                </a:moveTo>
                <a:lnTo>
                  <a:pt x="488194" y="28575"/>
                </a:lnTo>
                <a:lnTo>
                  <a:pt x="488194" y="47625"/>
                </a:lnTo>
                <a:lnTo>
                  <a:pt x="500894" y="47625"/>
                </a:lnTo>
                <a:lnTo>
                  <a:pt x="500894" y="28575"/>
                </a:lnTo>
                <a:close/>
              </a:path>
              <a:path w="564515" h="76200">
                <a:moveTo>
                  <a:pt x="488194" y="0"/>
                </a:moveTo>
                <a:lnTo>
                  <a:pt x="488194" y="28575"/>
                </a:lnTo>
                <a:lnTo>
                  <a:pt x="545344" y="28575"/>
                </a:lnTo>
                <a:lnTo>
                  <a:pt x="4881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0642148" y="5216734"/>
            <a:ext cx="734060" cy="633095"/>
          </a:xfrm>
          <a:custGeom>
            <a:avLst/>
            <a:gdLst/>
            <a:ahLst/>
            <a:cxnLst/>
            <a:rect l="l" t="t" r="r" b="b"/>
            <a:pathLst>
              <a:path w="734059" h="633095">
                <a:moveTo>
                  <a:pt x="733656" y="0"/>
                </a:moveTo>
                <a:lnTo>
                  <a:pt x="0" y="0"/>
                </a:lnTo>
                <a:lnTo>
                  <a:pt x="0" y="632959"/>
                </a:lnTo>
                <a:lnTo>
                  <a:pt x="561030" y="632959"/>
                </a:lnTo>
                <a:lnTo>
                  <a:pt x="733656" y="460332"/>
                </a:lnTo>
                <a:lnTo>
                  <a:pt x="7336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1203178" y="5677067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172626" y="0"/>
                </a:moveTo>
                <a:lnTo>
                  <a:pt x="34524" y="34525"/>
                </a:lnTo>
                <a:lnTo>
                  <a:pt x="0" y="172626"/>
                </a:lnTo>
                <a:lnTo>
                  <a:pt x="172626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0642148" y="5216734"/>
            <a:ext cx="734060" cy="633095"/>
          </a:xfrm>
          <a:custGeom>
            <a:avLst/>
            <a:gdLst/>
            <a:ahLst/>
            <a:cxnLst/>
            <a:rect l="l" t="t" r="r" b="b"/>
            <a:pathLst>
              <a:path w="734059" h="633095">
                <a:moveTo>
                  <a:pt x="561030" y="632959"/>
                </a:moveTo>
                <a:lnTo>
                  <a:pt x="595555" y="494857"/>
                </a:lnTo>
                <a:lnTo>
                  <a:pt x="733657" y="460332"/>
                </a:lnTo>
                <a:lnTo>
                  <a:pt x="561030" y="632959"/>
                </a:lnTo>
                <a:lnTo>
                  <a:pt x="0" y="632959"/>
                </a:lnTo>
                <a:lnTo>
                  <a:pt x="0" y="0"/>
                </a:lnTo>
                <a:lnTo>
                  <a:pt x="733657" y="0"/>
                </a:lnTo>
                <a:lnTo>
                  <a:pt x="733657" y="460332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10599721" y="4940300"/>
            <a:ext cx="7747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5" b="1">
                <a:latin typeface="Calibri"/>
                <a:cs typeface="Calibri"/>
              </a:rPr>
              <a:t>Explana'on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873432" y="2716420"/>
            <a:ext cx="3665220" cy="1866264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 sz="1600" spc="-5">
                <a:latin typeface="Calibri"/>
                <a:cs typeface="Calibri"/>
              </a:rPr>
              <a:t>Input </a:t>
            </a:r>
            <a:r>
              <a:rPr dirty="0" sz="1600" spc="-15">
                <a:latin typeface="Calibri"/>
                <a:cs typeface="Calibri"/>
              </a:rPr>
              <a:t>Data</a:t>
            </a:r>
            <a:endParaRPr sz="1600">
              <a:latin typeface="Calibri"/>
              <a:cs typeface="Calibri"/>
            </a:endParaRPr>
          </a:p>
          <a:p>
            <a:pPr marL="1089025">
              <a:lnSpc>
                <a:spcPct val="100000"/>
              </a:lnSpc>
              <a:spcBef>
                <a:spcPts val="944"/>
              </a:spcBef>
              <a:tabLst>
                <a:tab pos="2232025" algn="l"/>
              </a:tabLst>
            </a:pPr>
            <a:r>
              <a:rPr dirty="0" sz="1100" spc="-10">
                <a:latin typeface="Calibri"/>
                <a:cs typeface="Calibri"/>
              </a:rPr>
              <a:t>Interpretability	</a:t>
            </a:r>
            <a:r>
              <a:rPr dirty="0" sz="1400" spc="-15">
                <a:latin typeface="Calibri"/>
                <a:cs typeface="Calibri"/>
              </a:rPr>
              <a:t>Transparent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System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Calibri"/>
              <a:cs typeface="Calibri"/>
            </a:endParaRPr>
          </a:p>
          <a:p>
            <a:pPr algn="ctr" marL="1390650" marR="1662430" indent="-15240">
              <a:lnSpc>
                <a:spcPct val="103299"/>
              </a:lnSpc>
            </a:pPr>
            <a:r>
              <a:rPr dirty="0" sz="1200" spc="-5">
                <a:latin typeface="Calibri"/>
                <a:cs typeface="Calibri"/>
              </a:rPr>
              <a:t>B</a:t>
            </a:r>
            <a:r>
              <a:rPr dirty="0" sz="1200">
                <a:latin typeface="Calibri"/>
                <a:cs typeface="Calibri"/>
              </a:rPr>
              <a:t>lac</a:t>
            </a:r>
            <a:r>
              <a:rPr dirty="0" sz="1200" spc="-50">
                <a:latin typeface="Calibri"/>
                <a:cs typeface="Calibri"/>
              </a:rPr>
              <a:t>k</a:t>
            </a:r>
            <a:r>
              <a:rPr dirty="0" sz="1200" spc="-5">
                <a:latin typeface="Calibri"/>
                <a:cs typeface="Calibri"/>
              </a:rPr>
              <a:t>-</a:t>
            </a:r>
            <a:r>
              <a:rPr dirty="0" sz="1200" spc="-10">
                <a:latin typeface="Calibri"/>
                <a:cs typeface="Calibri"/>
              </a:rPr>
              <a:t>b</a:t>
            </a:r>
            <a:r>
              <a:rPr dirty="0" sz="1200" spc="-20">
                <a:latin typeface="Calibri"/>
                <a:cs typeface="Calibri"/>
              </a:rPr>
              <a:t>o</a:t>
            </a:r>
            <a:r>
              <a:rPr dirty="0" sz="1200">
                <a:latin typeface="Calibri"/>
                <a:cs typeface="Calibri"/>
              </a:rPr>
              <a:t>x  AI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System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Calibri"/>
              <a:cs typeface="Calibri"/>
            </a:endParaRPr>
          </a:p>
          <a:p>
            <a:pPr algn="r" marR="718185">
              <a:lnSpc>
                <a:spcPct val="100000"/>
              </a:lnSpc>
            </a:pPr>
            <a:r>
              <a:rPr dirty="0" sz="1600" spc="-690">
                <a:latin typeface="Cambria Math"/>
                <a:cs typeface="Cambria Math"/>
              </a:rPr>
              <a:t>𝑦</a:t>
            </a:r>
            <a:r>
              <a:rPr dirty="0" sz="1600" spc="190">
                <a:latin typeface="Cambria Math"/>
                <a:cs typeface="Cambria Math"/>
              </a:rPr>
              <a:t>!</a:t>
            </a:r>
            <a:endParaRPr sz="16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861504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XAI </a:t>
            </a:r>
            <a:r>
              <a:rPr dirty="0" spc="-80"/>
              <a:t>Taxonomy </a:t>
            </a:r>
            <a:r>
              <a:rPr dirty="0"/>
              <a:t>of </a:t>
            </a:r>
            <a:r>
              <a:rPr dirty="0" spc="-5"/>
              <a:t>Explanation</a:t>
            </a:r>
            <a:r>
              <a:rPr dirty="0" spc="30"/>
              <a:t> </a:t>
            </a:r>
            <a:r>
              <a:rPr dirty="0" spc="-5"/>
              <a:t>Methods</a:t>
            </a:r>
          </a:p>
        </p:txBody>
      </p:sp>
      <p:sp>
        <p:nvSpPr>
          <p:cNvPr id="3" name="object 3"/>
          <p:cNvSpPr/>
          <p:nvPr/>
        </p:nvSpPr>
        <p:spPr>
          <a:xfrm>
            <a:off x="284080" y="2230552"/>
            <a:ext cx="11623837" cy="3523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423354" y="3215148"/>
            <a:ext cx="4660900" cy="3067685"/>
          </a:xfrm>
          <a:custGeom>
            <a:avLst/>
            <a:gdLst/>
            <a:ahLst/>
            <a:cxnLst/>
            <a:rect l="l" t="t" r="r" b="b"/>
            <a:pathLst>
              <a:path w="4660900" h="3067685">
                <a:moveTo>
                  <a:pt x="0" y="0"/>
                </a:moveTo>
                <a:lnTo>
                  <a:pt x="4660489" y="0"/>
                </a:lnTo>
                <a:lnTo>
                  <a:pt x="4660489" y="3067664"/>
                </a:lnTo>
                <a:lnTo>
                  <a:pt x="0" y="30676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11124"/>
            <a:ext cx="680402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Explainable </a:t>
            </a:r>
            <a:r>
              <a:rPr dirty="0" spc="-15"/>
              <a:t>by </a:t>
            </a:r>
            <a:r>
              <a:rPr dirty="0" spc="-5"/>
              <a:t>Design</a:t>
            </a:r>
            <a:r>
              <a:rPr dirty="0" spc="10"/>
              <a:t> </a:t>
            </a:r>
            <a:r>
              <a:rPr dirty="0" spc="-5"/>
              <a:t>Method</a:t>
            </a:r>
          </a:p>
        </p:txBody>
      </p:sp>
      <p:sp>
        <p:nvSpPr>
          <p:cNvPr id="3" name="object 3"/>
          <p:cNvSpPr/>
          <p:nvPr/>
        </p:nvSpPr>
        <p:spPr>
          <a:xfrm>
            <a:off x="2495550" y="1690687"/>
            <a:ext cx="72009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52209" y="3120104"/>
            <a:ext cx="4687580" cy="33727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9898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2021-01-27T17:23:13Z</dcterms:created>
  <dcterms:modified xsi:type="dcterms:W3CDTF">2021-01-27T17:23:13Z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2021-01-27T00:00:00Z</vt:filetime>
  </property>
  <property fmtid="{D5CDD505-2E9C-101B-9397-08002B2CF9AE}" pid="3" name="LastSaved">
    <vt:filetime>2021-01-27T00:00:00Z</vt:filetime>
  </property>
</Properties>
</file>