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608195" cy="252095"/>
          </a:xfrm>
          <a:custGeom>
            <a:avLst/>
            <a:gdLst/>
            <a:ahLst/>
            <a:cxnLst/>
            <a:rect l="l" t="t" r="r" b="b"/>
            <a:pathLst>
              <a:path w="4608195" h="252095">
                <a:moveTo>
                  <a:pt x="4608004" y="0"/>
                </a:moveTo>
                <a:lnTo>
                  <a:pt x="0" y="0"/>
                </a:lnTo>
                <a:lnTo>
                  <a:pt x="0" y="252006"/>
                </a:lnTo>
                <a:lnTo>
                  <a:pt x="4608004" y="25200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-30304"/>
            <a:ext cx="4419498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3524" y="694207"/>
            <a:ext cx="3583940" cy="154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60697" y="3341243"/>
            <a:ext cx="317500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3.png"/><Relationship Id="rId9" Type="http://schemas.openxmlformats.org/officeDocument/2006/relationships/image" Target="../media/image32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hyperlink" Target="http://www.computationalpersuasion.com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994" y="865936"/>
            <a:ext cx="3888104" cy="592455"/>
          </a:xfrm>
          <a:prstGeom prst="rect"/>
          <a:solidFill>
            <a:srgbClr val="3333B2"/>
          </a:solidFill>
        </p:spPr>
        <p:txBody>
          <a:bodyPr wrap="square" lIns="0" tIns="35560" rIns="0" bIns="0" rtlCol="0" vert="horz">
            <a:spAutoFit/>
          </a:bodyPr>
          <a:lstStyle/>
          <a:p>
            <a:pPr marL="570230" marR="501015" indent="-64769">
              <a:lnSpc>
                <a:spcPct val="106700"/>
              </a:lnSpc>
              <a:spcBef>
                <a:spcPts val="280"/>
              </a:spcBef>
            </a:pPr>
            <a:r>
              <a:rPr dirty="0" spc="-50"/>
              <a:t>Overview</a:t>
            </a:r>
            <a:r>
              <a:rPr dirty="0" spc="10"/>
              <a:t> </a:t>
            </a:r>
            <a:r>
              <a:rPr dirty="0" spc="-40"/>
              <a:t>of</a:t>
            </a:r>
            <a:r>
              <a:rPr dirty="0" spc="10"/>
              <a:t> </a:t>
            </a:r>
            <a:r>
              <a:rPr dirty="0" spc="-30"/>
              <a:t>Computational</a:t>
            </a:r>
            <a:r>
              <a:rPr dirty="0" spc="5"/>
              <a:t> </a:t>
            </a:r>
            <a:r>
              <a:rPr dirty="0" spc="-50"/>
              <a:t>Persuasion </a:t>
            </a:r>
            <a:r>
              <a:rPr dirty="0" spc="-420"/>
              <a:t> </a:t>
            </a:r>
            <a:r>
              <a:rPr dirty="0" spc="-60"/>
              <a:t>and</a:t>
            </a:r>
            <a:r>
              <a:rPr dirty="0" spc="20"/>
              <a:t> </a:t>
            </a:r>
            <a:r>
              <a:rPr dirty="0" spc="-45"/>
              <a:t>relationships</a:t>
            </a:r>
            <a:r>
              <a:rPr dirty="0" spc="25"/>
              <a:t> </a:t>
            </a:r>
            <a:r>
              <a:rPr dirty="0" spc="-25"/>
              <a:t>with</a:t>
            </a:r>
            <a:r>
              <a:rPr dirty="0" spc="20"/>
              <a:t> </a:t>
            </a:r>
            <a:r>
              <a:rPr dirty="0" spc="-35"/>
              <a:t>Explainable</a:t>
            </a:r>
            <a:r>
              <a:rPr dirty="0" spc="25"/>
              <a:t> </a:t>
            </a:r>
            <a:r>
              <a:rPr dirty="0" spc="-30"/>
              <a:t>AI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5638" y="1655469"/>
            <a:ext cx="1556385" cy="9556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100" spc="-30">
                <a:latin typeface="Arial"/>
                <a:cs typeface="Arial"/>
              </a:rPr>
              <a:t>Anthony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Hunter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algn="ctr" marL="12700" marR="5080">
              <a:lnSpc>
                <a:spcPts val="950"/>
              </a:lnSpc>
            </a:pPr>
            <a:r>
              <a:rPr dirty="0" sz="800">
                <a:latin typeface="Arial"/>
                <a:cs typeface="Arial"/>
              </a:rPr>
              <a:t>Department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Computer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Science, </a:t>
            </a:r>
            <a:r>
              <a:rPr dirty="0" sz="800" spc="-2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University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College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London,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UK.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April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14,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63652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What</a:t>
            </a:r>
            <a:r>
              <a:rPr dirty="0" spc="25"/>
              <a:t> </a:t>
            </a:r>
            <a:r>
              <a:rPr dirty="0" spc="-40"/>
              <a:t>is</a:t>
            </a:r>
            <a:r>
              <a:rPr dirty="0" spc="30"/>
              <a:t> </a:t>
            </a:r>
            <a:r>
              <a:rPr dirty="0" spc="-35"/>
              <a:t>computational</a:t>
            </a:r>
            <a:r>
              <a:rPr dirty="0" spc="30"/>
              <a:t> </a:t>
            </a:r>
            <a:r>
              <a:rPr dirty="0" spc="-55"/>
              <a:t>persuasion?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998" y="924864"/>
            <a:ext cx="1828800" cy="1828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4049" y="656679"/>
            <a:ext cx="1876425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Automated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4049" y="827481"/>
            <a:ext cx="1876425" cy="103441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37465" marR="111125">
              <a:lnSpc>
                <a:spcPct val="101499"/>
              </a:lnSpc>
              <a:spcBef>
                <a:spcPts val="180"/>
              </a:spcBef>
            </a:pPr>
            <a:r>
              <a:rPr dirty="0" sz="900" spc="-10">
                <a:latin typeface="Arial"/>
                <a:cs typeface="Arial"/>
              </a:rPr>
              <a:t>An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automated</a:t>
            </a:r>
            <a:r>
              <a:rPr dirty="0" sz="900" spc="70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persuasion</a:t>
            </a:r>
            <a:r>
              <a:rPr dirty="0" sz="900" spc="70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system </a:t>
            </a:r>
            <a:r>
              <a:rPr dirty="0" sz="900" spc="-235" b="1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(APS)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system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engage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dialogue </a:t>
            </a:r>
            <a:r>
              <a:rPr dirty="0" sz="900" spc="10">
                <a:latin typeface="Arial"/>
                <a:cs typeface="Arial"/>
              </a:rPr>
              <a:t>with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 persuadee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 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order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50">
                <a:latin typeface="Arial"/>
                <a:cs typeface="Arial"/>
              </a:rPr>
              <a:t>persuade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55">
                <a:latin typeface="Arial"/>
                <a:cs typeface="Arial"/>
              </a:rPr>
              <a:t>persuadee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do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(or not </a:t>
            </a:r>
            <a:r>
              <a:rPr dirty="0" sz="900" spc="-5">
                <a:latin typeface="Arial"/>
                <a:cs typeface="Arial"/>
              </a:rPr>
              <a:t>do) </a:t>
            </a:r>
            <a:r>
              <a:rPr dirty="0" sz="900" spc="-65">
                <a:latin typeface="Arial"/>
                <a:cs typeface="Arial"/>
              </a:rPr>
              <a:t>some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action </a:t>
            </a:r>
            <a:r>
              <a:rPr dirty="0" sz="900" spc="-30">
                <a:latin typeface="Arial"/>
                <a:cs typeface="Arial"/>
              </a:rPr>
              <a:t>or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believe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(or </a:t>
            </a:r>
            <a:r>
              <a:rPr dirty="0" sz="900" spc="5">
                <a:latin typeface="Arial"/>
                <a:cs typeface="Arial"/>
              </a:rPr>
              <a:t>not </a:t>
            </a:r>
            <a:r>
              <a:rPr dirty="0" sz="900" spc="-30">
                <a:latin typeface="Arial"/>
                <a:cs typeface="Arial"/>
              </a:rPr>
              <a:t>believe)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something </a:t>
            </a:r>
            <a:r>
              <a:rPr dirty="0" sz="900" spc="-25">
                <a:latin typeface="Arial"/>
                <a:cs typeface="Arial"/>
              </a:rPr>
              <a:t> via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argumentation.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4049" y="1988362"/>
            <a:ext cx="1876425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Computational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4049" y="2159165"/>
            <a:ext cx="1876425" cy="75628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37465" marR="88900">
              <a:lnSpc>
                <a:spcPct val="101499"/>
              </a:lnSpc>
              <a:spcBef>
                <a:spcPts val="180"/>
              </a:spcBef>
            </a:pPr>
            <a:r>
              <a:rPr dirty="0" sz="900" spc="-30" b="1">
                <a:latin typeface="Arial"/>
                <a:cs typeface="Arial"/>
              </a:rPr>
              <a:t>Computational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persuasion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study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of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formal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models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dialogues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involving </a:t>
            </a:r>
            <a:r>
              <a:rPr dirty="0" sz="900" spc="-35">
                <a:latin typeface="Arial"/>
                <a:cs typeface="Arial"/>
              </a:rPr>
              <a:t>arguments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 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counterarguments,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55">
                <a:latin typeface="Arial"/>
                <a:cs typeface="Arial"/>
              </a:rPr>
              <a:t>user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models, 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strategies,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etc.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APSs.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49250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Computational</a:t>
            </a:r>
            <a:r>
              <a:rPr dirty="0" spc="15"/>
              <a:t> </a:t>
            </a:r>
            <a:r>
              <a:rPr dirty="0" spc="-60"/>
              <a:t>persuasion</a:t>
            </a:r>
            <a:r>
              <a:rPr dirty="0" spc="25"/>
              <a:t> </a:t>
            </a:r>
            <a:r>
              <a:rPr dirty="0" spc="-30"/>
              <a:t>in</a:t>
            </a:r>
            <a:r>
              <a:rPr dirty="0" spc="25"/>
              <a:t> </a:t>
            </a:r>
            <a:r>
              <a:rPr dirty="0" spc="-50"/>
              <a:t>behaviour</a:t>
            </a:r>
            <a:r>
              <a:rPr dirty="0" spc="25"/>
              <a:t> </a:t>
            </a:r>
            <a:r>
              <a:rPr dirty="0" spc="-70"/>
              <a:t>change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541540"/>
            <a:ext cx="3964304" cy="2489835"/>
            <a:chOff x="322046" y="541540"/>
            <a:chExt cx="3964304" cy="2489835"/>
          </a:xfrm>
        </p:grpSpPr>
        <p:sp>
          <p:nvSpPr>
            <p:cNvPr id="4" name="object 4"/>
            <p:cNvSpPr/>
            <p:nvPr/>
          </p:nvSpPr>
          <p:spPr>
            <a:xfrm>
              <a:off x="322046" y="541540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4"/>
                  </a:moveTo>
                  <a:lnTo>
                    <a:pt x="3963911" y="17081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4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712355"/>
              <a:ext cx="3964304" cy="2319020"/>
            </a:xfrm>
            <a:custGeom>
              <a:avLst/>
              <a:gdLst/>
              <a:ahLst/>
              <a:cxnLst/>
              <a:rect l="l" t="t" r="r" b="b"/>
              <a:pathLst>
                <a:path w="3964304" h="2319020">
                  <a:moveTo>
                    <a:pt x="3963911" y="0"/>
                  </a:moveTo>
                  <a:lnTo>
                    <a:pt x="0" y="0"/>
                  </a:lnTo>
                  <a:lnTo>
                    <a:pt x="0" y="2318575"/>
                  </a:lnTo>
                  <a:lnTo>
                    <a:pt x="3963911" y="2318575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7207" y="88949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207" y="121845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07" y="14082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7207" y="173720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7207" y="19269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207" y="211678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207" y="244575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7207" y="263554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7207" y="282533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7294" y="532010"/>
            <a:ext cx="3914140" cy="2379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domains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argument-based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289560" marR="132715">
              <a:lnSpc>
                <a:spcPct val="101499"/>
              </a:lnSpc>
              <a:spcBef>
                <a:spcPts val="5"/>
              </a:spcBef>
            </a:pPr>
            <a:r>
              <a:rPr dirty="0" sz="900" spc="-20">
                <a:latin typeface="Arial"/>
                <a:cs typeface="Arial"/>
              </a:rPr>
              <a:t>healthy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life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styles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eating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fewer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calories,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eating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fruit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veg, </a:t>
            </a:r>
            <a:r>
              <a:rPr dirty="0" sz="9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exercise,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drinking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70">
                <a:solidFill>
                  <a:srgbClr val="FF0000"/>
                </a:solidFill>
                <a:latin typeface="Arial"/>
                <a:cs typeface="Arial"/>
              </a:rPr>
              <a:t>less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alcohol</a:t>
            </a:r>
            <a:r>
              <a:rPr dirty="0" sz="900" spc="-1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4"/>
              </a:spcBef>
            </a:pPr>
            <a:r>
              <a:rPr dirty="0" sz="900" spc="-15">
                <a:latin typeface="Arial"/>
                <a:cs typeface="Arial"/>
              </a:rPr>
              <a:t>addiction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management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1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gambling,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smoking,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drugs</a:t>
            </a:r>
            <a:r>
              <a:rPr dirty="0" sz="900" spc="-2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01499"/>
              </a:lnSpc>
              <a:spcBef>
                <a:spcPts val="395"/>
              </a:spcBef>
            </a:pPr>
            <a:r>
              <a:rPr dirty="0" sz="900" spc="-5">
                <a:latin typeface="Arial"/>
                <a:cs typeface="Arial"/>
              </a:rPr>
              <a:t>treatment </a:t>
            </a:r>
            <a:r>
              <a:rPr dirty="0" sz="900" spc="-35">
                <a:latin typeface="Arial"/>
                <a:cs typeface="Arial"/>
              </a:rPr>
              <a:t>compliance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self-management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diabetes,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taking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vaccines, </a:t>
            </a:r>
            <a:r>
              <a:rPr dirty="0" sz="9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completing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0000"/>
                </a:solidFill>
                <a:latin typeface="Arial"/>
                <a:cs typeface="Arial"/>
              </a:rPr>
              <a:t>course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antibiotics</a:t>
            </a:r>
            <a:r>
              <a:rPr dirty="0" sz="900" spc="-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5"/>
              </a:spcBef>
            </a:pPr>
            <a:r>
              <a:rPr dirty="0" sz="900" spc="-35">
                <a:latin typeface="Arial"/>
                <a:cs typeface="Arial"/>
              </a:rPr>
              <a:t>personal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finance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1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borrowing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FF0000"/>
                </a:solidFill>
                <a:latin typeface="Arial"/>
                <a:cs typeface="Arial"/>
              </a:rPr>
              <a:t>less,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saving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dirty="0" sz="900" spc="-2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5"/>
              </a:spcBef>
            </a:pPr>
            <a:r>
              <a:rPr dirty="0" sz="900" spc="-25">
                <a:latin typeface="Arial"/>
                <a:cs typeface="Arial"/>
              </a:rPr>
              <a:t>education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1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starting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continuing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course,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studying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properly</a:t>
            </a:r>
            <a:r>
              <a:rPr dirty="0" sz="900" spc="-1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289560" marR="423545">
              <a:lnSpc>
                <a:spcPct val="101499"/>
              </a:lnSpc>
              <a:spcBef>
                <a:spcPts val="400"/>
              </a:spcBef>
            </a:pPr>
            <a:r>
              <a:rPr dirty="0" sz="900" spc="-45">
                <a:latin typeface="Arial"/>
                <a:cs typeface="Arial"/>
              </a:rPr>
              <a:t>energy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efficiency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reducing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domestic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electricity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consumption, </a:t>
            </a:r>
            <a:r>
              <a:rPr dirty="0" sz="9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installing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home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insulation</a:t>
            </a:r>
            <a:r>
              <a:rPr dirty="0" sz="900" spc="-1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289560" marR="6350">
              <a:lnSpc>
                <a:spcPct val="138400"/>
              </a:lnSpc>
            </a:pPr>
            <a:r>
              <a:rPr dirty="0" sz="900" spc="-20">
                <a:latin typeface="Arial"/>
                <a:cs typeface="Arial"/>
              </a:rPr>
              <a:t>citizenship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voting,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recycling,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 giving 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charities,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wasting</a:t>
            </a:r>
            <a:r>
              <a:rPr dirty="0" sz="900" spc="2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70">
                <a:solidFill>
                  <a:srgbClr val="FF0000"/>
                </a:solidFill>
                <a:latin typeface="Arial"/>
                <a:cs typeface="Arial"/>
              </a:rPr>
              <a:t>less</a:t>
            </a:r>
            <a:r>
              <a:rPr dirty="0" sz="900" spc="1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food</a:t>
            </a:r>
            <a:r>
              <a:rPr dirty="0" sz="900" spc="5">
                <a:latin typeface="Arial"/>
                <a:cs typeface="Arial"/>
              </a:rPr>
              <a:t>) 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safe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driving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dirty="0" sz="900" spc="-50">
                <a:solidFill>
                  <a:srgbClr val="FF0000"/>
                </a:solidFill>
                <a:latin typeface="Arial"/>
                <a:cs typeface="Arial"/>
              </a:rPr>
              <a:t>exceeding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0000"/>
                </a:solidFill>
                <a:latin typeface="Arial"/>
                <a:cs typeface="Arial"/>
              </a:rPr>
              <a:t>speed</a:t>
            </a:r>
            <a:r>
              <a:rPr dirty="0" sz="9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limits, 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texting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while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driving</a:t>
            </a:r>
            <a:r>
              <a:rPr dirty="0" sz="900" spc="-5">
                <a:latin typeface="Arial"/>
                <a:cs typeface="Arial"/>
              </a:rPr>
              <a:t>) 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anti-social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behaviour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900" spc="1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aggression,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vandalism,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racism,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sexism,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FF0000"/>
                </a:solidFill>
                <a:latin typeface="Arial"/>
                <a:cs typeface="Arial"/>
              </a:rPr>
              <a:t>trolling</a:t>
            </a:r>
            <a:r>
              <a:rPr dirty="0" sz="900" spc="1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03022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5"/>
              <a:t>Advantages</a:t>
            </a:r>
            <a:r>
              <a:rPr dirty="0" spc="25"/>
              <a:t> </a:t>
            </a:r>
            <a:r>
              <a:rPr dirty="0" spc="-40"/>
              <a:t>of</a:t>
            </a:r>
            <a:r>
              <a:rPr dirty="0" spc="25"/>
              <a:t> </a:t>
            </a:r>
            <a:r>
              <a:rPr dirty="0" spc="-35"/>
              <a:t>computational</a:t>
            </a:r>
            <a:r>
              <a:rPr dirty="0" spc="30"/>
              <a:t> </a:t>
            </a:r>
            <a:r>
              <a:rPr dirty="0" spc="-60"/>
              <a:t>persuasion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7184" y="375183"/>
            <a:ext cx="1024128" cy="9022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2046" y="1450441"/>
            <a:ext cx="3964304" cy="1920239"/>
            <a:chOff x="322046" y="1450441"/>
            <a:chExt cx="3964304" cy="1920239"/>
          </a:xfrm>
        </p:grpSpPr>
        <p:sp>
          <p:nvSpPr>
            <p:cNvPr id="5" name="object 5"/>
            <p:cNvSpPr/>
            <p:nvPr/>
          </p:nvSpPr>
          <p:spPr>
            <a:xfrm>
              <a:off x="322046" y="1450441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4"/>
                  </a:moveTo>
                  <a:lnTo>
                    <a:pt x="3963911" y="17081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4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2046" y="1621256"/>
              <a:ext cx="3964304" cy="1749425"/>
            </a:xfrm>
            <a:custGeom>
              <a:avLst/>
              <a:gdLst/>
              <a:ahLst/>
              <a:cxnLst/>
              <a:rect l="l" t="t" r="r" b="b"/>
              <a:pathLst>
                <a:path w="3964304" h="1749425">
                  <a:moveTo>
                    <a:pt x="3963911" y="0"/>
                  </a:moveTo>
                  <a:lnTo>
                    <a:pt x="0" y="0"/>
                  </a:lnTo>
                  <a:lnTo>
                    <a:pt x="0" y="1749209"/>
                  </a:lnTo>
                  <a:lnTo>
                    <a:pt x="3963911" y="1749209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517207" y="17983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07" y="21273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7207" y="231714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7207" y="26461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207" y="29750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207" y="31648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7294" y="1440911"/>
            <a:ext cx="3912870" cy="1810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advantanges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automated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289560" marR="574675">
              <a:lnSpc>
                <a:spcPct val="101499"/>
              </a:lnSpc>
              <a:spcBef>
                <a:spcPts val="5"/>
              </a:spcBef>
            </a:pPr>
            <a:r>
              <a:rPr dirty="0" sz="900" spc="-25" b="1">
                <a:solidFill>
                  <a:srgbClr val="3333B2"/>
                </a:solidFill>
                <a:latin typeface="Arial"/>
                <a:cs typeface="Arial"/>
              </a:rPr>
              <a:t>Informational</a:t>
            </a:r>
            <a:r>
              <a:rPr dirty="0" sz="900" spc="65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Persuasion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via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providing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useful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overturning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misconceptions.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4"/>
              </a:spcBef>
            </a:pPr>
            <a:r>
              <a:rPr dirty="0" sz="900" spc="-40" b="1">
                <a:solidFill>
                  <a:srgbClr val="3333B2"/>
                </a:solidFill>
                <a:latin typeface="Arial"/>
                <a:cs typeface="Arial"/>
              </a:rPr>
              <a:t>Personalized</a:t>
            </a:r>
            <a:r>
              <a:rPr dirty="0" sz="900" spc="35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Dialogue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tailored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70">
                <a:latin typeface="Arial"/>
                <a:cs typeface="Arial"/>
              </a:rPr>
              <a:t>needs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95">
                <a:latin typeface="Arial"/>
                <a:cs typeface="Arial"/>
              </a:rPr>
              <a:t>&amp;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context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user.</a:t>
            </a:r>
            <a:endParaRPr sz="900">
              <a:latin typeface="Arial"/>
              <a:cs typeface="Arial"/>
            </a:endParaRPr>
          </a:p>
          <a:p>
            <a:pPr marL="289560" marR="309245">
              <a:lnSpc>
                <a:spcPct val="101499"/>
              </a:lnSpc>
              <a:spcBef>
                <a:spcPts val="395"/>
              </a:spcBef>
            </a:pPr>
            <a:r>
              <a:rPr dirty="0" sz="900" spc="-15" b="1">
                <a:solidFill>
                  <a:srgbClr val="3333B2"/>
                </a:solidFill>
                <a:latin typeface="Arial"/>
                <a:cs typeface="Arial"/>
              </a:rPr>
              <a:t>Interactive </a:t>
            </a:r>
            <a:r>
              <a:rPr dirty="0" sz="900" spc="-50">
                <a:latin typeface="Arial"/>
                <a:cs typeface="Arial"/>
              </a:rPr>
              <a:t>User</a:t>
            </a:r>
            <a:r>
              <a:rPr dirty="0" sz="900" spc="-45">
                <a:latin typeface="Arial"/>
                <a:cs typeface="Arial"/>
              </a:rPr>
              <a:t> can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provide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input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35">
                <a:latin typeface="Arial"/>
                <a:cs typeface="Arial"/>
              </a:rPr>
              <a:t>help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guide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10">
                <a:latin typeface="Arial"/>
                <a:cs typeface="Arial"/>
              </a:rPr>
              <a:t>content </a:t>
            </a:r>
            <a:r>
              <a:rPr dirty="0" sz="900" spc="-40">
                <a:latin typeface="Arial"/>
                <a:cs typeface="Arial"/>
              </a:rPr>
              <a:t>and 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approach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dialogue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(making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them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more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engaging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useful).</a:t>
            </a:r>
            <a:endParaRPr sz="900">
              <a:latin typeface="Arial"/>
              <a:cs typeface="Arial"/>
            </a:endParaRPr>
          </a:p>
          <a:p>
            <a:pPr marL="289560" marR="40640">
              <a:lnSpc>
                <a:spcPct val="101499"/>
              </a:lnSpc>
              <a:spcBef>
                <a:spcPts val="400"/>
              </a:spcBef>
            </a:pPr>
            <a:r>
              <a:rPr dirty="0" sz="900" spc="-30" b="1">
                <a:solidFill>
                  <a:srgbClr val="3333B2"/>
                </a:solidFill>
                <a:latin typeface="Arial"/>
                <a:cs typeface="Arial"/>
              </a:rPr>
              <a:t>Cost-effective</a:t>
            </a:r>
            <a:r>
              <a:rPr dirty="0" sz="900" spc="65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automated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agent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much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cheaper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human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agents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while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still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forwarding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human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experts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when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need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be.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4"/>
              </a:spcBef>
            </a:pPr>
            <a:r>
              <a:rPr dirty="0" sz="900" spc="-55" b="1">
                <a:solidFill>
                  <a:srgbClr val="3333B2"/>
                </a:solidFill>
                <a:latin typeface="Arial"/>
                <a:cs typeface="Arial"/>
              </a:rPr>
              <a:t>Accessible</a:t>
            </a:r>
            <a:r>
              <a:rPr dirty="0" sz="900" spc="50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Available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immediately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24/7.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4"/>
              </a:spcBef>
            </a:pPr>
            <a:r>
              <a:rPr dirty="0" sz="900" spc="-5" b="1">
                <a:solidFill>
                  <a:srgbClr val="3333B2"/>
                </a:solidFill>
                <a:latin typeface="Arial"/>
                <a:cs typeface="Arial"/>
              </a:rPr>
              <a:t>Virtual</a:t>
            </a:r>
            <a:r>
              <a:rPr dirty="0" sz="900" spc="60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May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perceived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as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non-judgmental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(unlike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human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experts).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1993"/>
            <a:ext cx="4608195" cy="3204210"/>
          </a:xfrm>
          <a:custGeom>
            <a:avLst/>
            <a:gdLst/>
            <a:ahLst/>
            <a:cxnLst/>
            <a:rect l="l" t="t" r="r" b="b"/>
            <a:pathLst>
              <a:path w="4608195" h="3204210">
                <a:moveTo>
                  <a:pt x="0" y="3204006"/>
                </a:moveTo>
                <a:lnTo>
                  <a:pt x="4608004" y="3204006"/>
                </a:lnTo>
                <a:lnTo>
                  <a:pt x="4608004" y="0"/>
                </a:lnTo>
                <a:lnTo>
                  <a:pt x="0" y="0"/>
                </a:lnTo>
                <a:lnTo>
                  <a:pt x="0" y="3204006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608195" cy="252095"/>
          </a:xfrm>
          <a:custGeom>
            <a:avLst/>
            <a:gdLst/>
            <a:ahLst/>
            <a:cxnLst/>
            <a:rect l="l" t="t" r="r" b="b"/>
            <a:pathLst>
              <a:path w="4608195" h="252095">
                <a:moveTo>
                  <a:pt x="4608004" y="0"/>
                </a:moveTo>
                <a:lnTo>
                  <a:pt x="0" y="0"/>
                </a:lnTo>
                <a:lnTo>
                  <a:pt x="0" y="252006"/>
                </a:lnTo>
                <a:lnTo>
                  <a:pt x="4608004" y="25200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61429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5"/>
              <a:t>Format</a:t>
            </a:r>
            <a:r>
              <a:rPr dirty="0" spc="20"/>
              <a:t> </a:t>
            </a:r>
            <a:r>
              <a:rPr dirty="0" spc="-50"/>
              <a:t>for</a:t>
            </a:r>
            <a:r>
              <a:rPr dirty="0" spc="20"/>
              <a:t> </a:t>
            </a:r>
            <a:r>
              <a:rPr dirty="0" spc="-55"/>
              <a:t>dialogues</a:t>
            </a:r>
            <a:r>
              <a:rPr dirty="0" spc="25"/>
              <a:t> </a:t>
            </a:r>
            <a:r>
              <a:rPr dirty="0" spc="-30"/>
              <a:t>in</a:t>
            </a:r>
            <a:r>
              <a:rPr dirty="0" spc="20"/>
              <a:t> </a:t>
            </a:r>
            <a:r>
              <a:rPr dirty="0" spc="-50"/>
              <a:t>our</a:t>
            </a:r>
            <a:r>
              <a:rPr dirty="0" spc="25"/>
              <a:t> </a:t>
            </a:r>
            <a:r>
              <a:rPr dirty="0" spc="-45"/>
              <a:t>project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2457" y="470692"/>
            <a:ext cx="2243455" cy="312420"/>
            <a:chOff x="642457" y="470692"/>
            <a:chExt cx="2243455" cy="312420"/>
          </a:xfrm>
        </p:grpSpPr>
        <p:sp>
          <p:nvSpPr>
            <p:cNvPr id="6" name="object 6"/>
            <p:cNvSpPr/>
            <p:nvPr/>
          </p:nvSpPr>
          <p:spPr>
            <a:xfrm>
              <a:off x="644988" y="473222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40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2" y="303193"/>
                  </a:lnTo>
                  <a:lnTo>
                    <a:pt x="2223219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19" y="14823"/>
                  </a:lnTo>
                  <a:lnTo>
                    <a:pt x="2207132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4988" y="473222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40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2" y="303193"/>
                  </a:lnTo>
                  <a:lnTo>
                    <a:pt x="2223219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19" y="14823"/>
                  </a:lnTo>
                  <a:lnTo>
                    <a:pt x="2207132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42457" y="900286"/>
            <a:ext cx="2243455" cy="173355"/>
            <a:chOff x="642457" y="900286"/>
            <a:chExt cx="2243455" cy="173355"/>
          </a:xfrm>
        </p:grpSpPr>
        <p:sp>
          <p:nvSpPr>
            <p:cNvPr id="9" name="object 9"/>
            <p:cNvSpPr/>
            <p:nvPr/>
          </p:nvSpPr>
          <p:spPr>
            <a:xfrm>
              <a:off x="644988" y="902817"/>
              <a:ext cx="2238375" cy="168275"/>
            </a:xfrm>
            <a:custGeom>
              <a:avLst/>
              <a:gdLst/>
              <a:ahLst/>
              <a:cxnLst/>
              <a:rect l="l" t="t" r="r" b="b"/>
              <a:pathLst>
                <a:path w="2238375" h="168275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17380"/>
                  </a:lnTo>
                  <a:lnTo>
                    <a:pt x="3977" y="137080"/>
                  </a:lnTo>
                  <a:lnTo>
                    <a:pt x="14823" y="153167"/>
                  </a:lnTo>
                  <a:lnTo>
                    <a:pt x="30910" y="164013"/>
                  </a:lnTo>
                  <a:lnTo>
                    <a:pt x="50610" y="167991"/>
                  </a:lnTo>
                  <a:lnTo>
                    <a:pt x="2187432" y="167991"/>
                  </a:lnTo>
                  <a:lnTo>
                    <a:pt x="2207132" y="164013"/>
                  </a:lnTo>
                  <a:lnTo>
                    <a:pt x="2223219" y="153167"/>
                  </a:lnTo>
                  <a:lnTo>
                    <a:pt x="2234066" y="137080"/>
                  </a:lnTo>
                  <a:lnTo>
                    <a:pt x="2238043" y="117380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19" y="14823"/>
                  </a:lnTo>
                  <a:lnTo>
                    <a:pt x="2207132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4988" y="902817"/>
              <a:ext cx="2238375" cy="168275"/>
            </a:xfrm>
            <a:custGeom>
              <a:avLst/>
              <a:gdLst/>
              <a:ahLst/>
              <a:cxnLst/>
              <a:rect l="l" t="t" r="r" b="b"/>
              <a:pathLst>
                <a:path w="2238375" h="168275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17380"/>
                  </a:lnTo>
                  <a:lnTo>
                    <a:pt x="3977" y="137080"/>
                  </a:lnTo>
                  <a:lnTo>
                    <a:pt x="14823" y="153167"/>
                  </a:lnTo>
                  <a:lnTo>
                    <a:pt x="30910" y="164013"/>
                  </a:lnTo>
                  <a:lnTo>
                    <a:pt x="50610" y="167991"/>
                  </a:lnTo>
                  <a:lnTo>
                    <a:pt x="2187432" y="167991"/>
                  </a:lnTo>
                  <a:lnTo>
                    <a:pt x="2207132" y="164013"/>
                  </a:lnTo>
                  <a:lnTo>
                    <a:pt x="2223219" y="153167"/>
                  </a:lnTo>
                  <a:lnTo>
                    <a:pt x="2234066" y="137080"/>
                  </a:lnTo>
                  <a:lnTo>
                    <a:pt x="2238043" y="117380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19" y="14823"/>
                  </a:lnTo>
                  <a:lnTo>
                    <a:pt x="2207132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722471" y="1190701"/>
            <a:ext cx="2243455" cy="312420"/>
            <a:chOff x="1722471" y="1190701"/>
            <a:chExt cx="2243455" cy="312420"/>
          </a:xfrm>
        </p:grpSpPr>
        <p:sp>
          <p:nvSpPr>
            <p:cNvPr id="12" name="object 12"/>
            <p:cNvSpPr/>
            <p:nvPr/>
          </p:nvSpPr>
          <p:spPr>
            <a:xfrm>
              <a:off x="1725001" y="1193231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40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25001" y="1193231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40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42457" y="1661117"/>
            <a:ext cx="2243455" cy="451484"/>
            <a:chOff x="642457" y="1661117"/>
            <a:chExt cx="2243455" cy="451484"/>
          </a:xfrm>
        </p:grpSpPr>
        <p:sp>
          <p:nvSpPr>
            <p:cNvPr id="15" name="object 15"/>
            <p:cNvSpPr/>
            <p:nvPr/>
          </p:nvSpPr>
          <p:spPr>
            <a:xfrm>
              <a:off x="644988" y="1663648"/>
              <a:ext cx="2238375" cy="446405"/>
            </a:xfrm>
            <a:custGeom>
              <a:avLst/>
              <a:gdLst/>
              <a:ahLst/>
              <a:cxnLst/>
              <a:rect l="l" t="t" r="r" b="b"/>
              <a:pathLst>
                <a:path w="2238375" h="446405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395739"/>
                  </a:lnTo>
                  <a:lnTo>
                    <a:pt x="3977" y="415439"/>
                  </a:lnTo>
                  <a:lnTo>
                    <a:pt x="14823" y="431527"/>
                  </a:lnTo>
                  <a:lnTo>
                    <a:pt x="30910" y="442373"/>
                  </a:lnTo>
                  <a:lnTo>
                    <a:pt x="50610" y="446350"/>
                  </a:lnTo>
                  <a:lnTo>
                    <a:pt x="2187432" y="446350"/>
                  </a:lnTo>
                  <a:lnTo>
                    <a:pt x="2207132" y="442373"/>
                  </a:lnTo>
                  <a:lnTo>
                    <a:pt x="2223219" y="431527"/>
                  </a:lnTo>
                  <a:lnTo>
                    <a:pt x="2234066" y="415439"/>
                  </a:lnTo>
                  <a:lnTo>
                    <a:pt x="2238043" y="39573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19" y="14823"/>
                  </a:lnTo>
                  <a:lnTo>
                    <a:pt x="2207132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4988" y="1663648"/>
              <a:ext cx="2238375" cy="446405"/>
            </a:xfrm>
            <a:custGeom>
              <a:avLst/>
              <a:gdLst/>
              <a:ahLst/>
              <a:cxnLst/>
              <a:rect l="l" t="t" r="r" b="b"/>
              <a:pathLst>
                <a:path w="2238375" h="446405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395739"/>
                  </a:lnTo>
                  <a:lnTo>
                    <a:pt x="3977" y="415439"/>
                  </a:lnTo>
                  <a:lnTo>
                    <a:pt x="14823" y="431527"/>
                  </a:lnTo>
                  <a:lnTo>
                    <a:pt x="30910" y="442373"/>
                  </a:lnTo>
                  <a:lnTo>
                    <a:pt x="50610" y="446350"/>
                  </a:lnTo>
                  <a:lnTo>
                    <a:pt x="2187432" y="446350"/>
                  </a:lnTo>
                  <a:lnTo>
                    <a:pt x="2207132" y="442373"/>
                  </a:lnTo>
                  <a:lnTo>
                    <a:pt x="2223219" y="431527"/>
                  </a:lnTo>
                  <a:lnTo>
                    <a:pt x="2234066" y="415439"/>
                  </a:lnTo>
                  <a:lnTo>
                    <a:pt x="2238043" y="39573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19" y="14823"/>
                  </a:lnTo>
                  <a:lnTo>
                    <a:pt x="2207132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722471" y="2270714"/>
            <a:ext cx="2243455" cy="312420"/>
            <a:chOff x="1722471" y="2270714"/>
            <a:chExt cx="2243455" cy="312420"/>
          </a:xfrm>
        </p:grpSpPr>
        <p:sp>
          <p:nvSpPr>
            <p:cNvPr id="18" name="object 18"/>
            <p:cNvSpPr/>
            <p:nvPr/>
          </p:nvSpPr>
          <p:spPr>
            <a:xfrm>
              <a:off x="1725001" y="2273244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25001" y="2273244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42457" y="2810721"/>
            <a:ext cx="2243455" cy="312420"/>
            <a:chOff x="642457" y="2810721"/>
            <a:chExt cx="2243455" cy="312420"/>
          </a:xfrm>
        </p:grpSpPr>
        <p:sp>
          <p:nvSpPr>
            <p:cNvPr id="21" name="object 21"/>
            <p:cNvSpPr/>
            <p:nvPr/>
          </p:nvSpPr>
          <p:spPr>
            <a:xfrm>
              <a:off x="644988" y="2813251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2" y="303193"/>
                  </a:lnTo>
                  <a:lnTo>
                    <a:pt x="2223219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19" y="14823"/>
                  </a:lnTo>
                  <a:lnTo>
                    <a:pt x="2207132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4988" y="2813251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2" y="303193"/>
                  </a:lnTo>
                  <a:lnTo>
                    <a:pt x="2223219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19" y="14823"/>
                  </a:lnTo>
                  <a:lnTo>
                    <a:pt x="2207132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870216" y="450913"/>
            <a:ext cx="2846070" cy="2644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8740" marR="1129665" indent="-1270">
              <a:lnSpc>
                <a:spcPct val="114199"/>
              </a:lnSpc>
              <a:spcBef>
                <a:spcPts val="100"/>
              </a:spcBef>
            </a:pPr>
            <a:r>
              <a:rPr dirty="0" sz="800" spc="25">
                <a:latin typeface="Arial"/>
                <a:cs typeface="Arial"/>
              </a:rPr>
              <a:t>All </a:t>
            </a:r>
            <a:r>
              <a:rPr dirty="0" sz="800" spc="-5">
                <a:latin typeface="Arial"/>
                <a:cs typeface="Arial"/>
              </a:rPr>
              <a:t>hospital</a:t>
            </a:r>
            <a:r>
              <a:rPr dirty="0" sz="800">
                <a:latin typeface="Arial"/>
                <a:cs typeface="Arial"/>
              </a:rPr>
              <a:t> staff </a:t>
            </a:r>
            <a:r>
              <a:rPr dirty="0" sz="800" spc="-20">
                <a:latin typeface="Arial"/>
                <a:cs typeface="Arial"/>
              </a:rPr>
              <a:t>should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be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encour- </a:t>
            </a:r>
            <a:r>
              <a:rPr dirty="0" sz="800" spc="-21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aged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take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annual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flu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vaccine.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algn="ctr" marR="105029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latin typeface="Arial"/>
                <a:cs typeface="Arial"/>
              </a:rPr>
              <a:t>Hospital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staff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infect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patients.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/>
              <a:cs typeface="Arial"/>
            </a:endParaRPr>
          </a:p>
          <a:p>
            <a:pPr marL="1196340" marR="5080" indent="-81915">
              <a:lnSpc>
                <a:spcPct val="114199"/>
              </a:lnSpc>
            </a:pP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majority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hospital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staff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have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no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face-to-face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contact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with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patients.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algn="ctr" marL="12065" marR="1062990">
              <a:lnSpc>
                <a:spcPct val="114199"/>
              </a:lnSpc>
              <a:spcBef>
                <a:spcPts val="590"/>
              </a:spcBef>
            </a:pPr>
            <a:r>
              <a:rPr dirty="0" sz="800">
                <a:latin typeface="Arial"/>
                <a:cs typeface="Arial"/>
              </a:rPr>
              <a:t>Hospital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staff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are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45">
                <a:latin typeface="Arial"/>
                <a:cs typeface="Arial"/>
              </a:rPr>
              <a:t>same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building,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breathing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45">
                <a:latin typeface="Arial"/>
                <a:cs typeface="Arial"/>
              </a:rPr>
              <a:t>same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air, </a:t>
            </a:r>
            <a:r>
              <a:rPr dirty="0" sz="800" spc="-20">
                <a:latin typeface="Arial"/>
                <a:cs typeface="Arial"/>
              </a:rPr>
              <a:t>sharing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 fa- </a:t>
            </a:r>
            <a:r>
              <a:rPr dirty="0" sz="800" spc="-2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cilities,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touching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45">
                <a:latin typeface="Arial"/>
                <a:cs typeface="Arial"/>
              </a:rPr>
              <a:t>same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surfaces.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193165" marR="12065" indent="-72390">
              <a:lnSpc>
                <a:spcPct val="114199"/>
              </a:lnSpc>
              <a:spcBef>
                <a:spcPts val="590"/>
              </a:spcBef>
            </a:pPr>
            <a:r>
              <a:rPr dirty="0" sz="800" spc="-10">
                <a:latin typeface="Arial"/>
                <a:cs typeface="Arial"/>
              </a:rPr>
              <a:t>There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are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disinfectant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dispensers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that </a:t>
            </a:r>
            <a:r>
              <a:rPr dirty="0" sz="800" spc="-2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inhibit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spread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infection.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algn="ctr" marL="254000" marR="1304925">
              <a:lnSpc>
                <a:spcPct val="114199"/>
              </a:lnSpc>
            </a:pPr>
            <a:r>
              <a:rPr dirty="0" sz="800">
                <a:latin typeface="Arial"/>
                <a:cs typeface="Arial"/>
              </a:rPr>
              <a:t>Infection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also</a:t>
            </a:r>
            <a:r>
              <a:rPr dirty="0" sz="800" spc="1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spread 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with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coughing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sneezing.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1993"/>
            <a:ext cx="4608195" cy="3204210"/>
          </a:xfrm>
          <a:custGeom>
            <a:avLst/>
            <a:gdLst/>
            <a:ahLst/>
            <a:cxnLst/>
            <a:rect l="l" t="t" r="r" b="b"/>
            <a:pathLst>
              <a:path w="4608195" h="3204210">
                <a:moveTo>
                  <a:pt x="0" y="3204006"/>
                </a:moveTo>
                <a:lnTo>
                  <a:pt x="4608004" y="3204006"/>
                </a:lnTo>
                <a:lnTo>
                  <a:pt x="4608004" y="0"/>
                </a:lnTo>
                <a:lnTo>
                  <a:pt x="0" y="0"/>
                </a:lnTo>
                <a:lnTo>
                  <a:pt x="0" y="3204006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608195" cy="252095"/>
          </a:xfrm>
          <a:custGeom>
            <a:avLst/>
            <a:gdLst/>
            <a:ahLst/>
            <a:cxnLst/>
            <a:rect l="l" t="t" r="r" b="b"/>
            <a:pathLst>
              <a:path w="4608195" h="252095">
                <a:moveTo>
                  <a:pt x="4608004" y="0"/>
                </a:moveTo>
                <a:lnTo>
                  <a:pt x="0" y="0"/>
                </a:lnTo>
                <a:lnTo>
                  <a:pt x="0" y="252006"/>
                </a:lnTo>
                <a:lnTo>
                  <a:pt x="4608004" y="25200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61429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5"/>
              <a:t>Format</a:t>
            </a:r>
            <a:r>
              <a:rPr dirty="0" spc="20"/>
              <a:t> </a:t>
            </a:r>
            <a:r>
              <a:rPr dirty="0" spc="-50"/>
              <a:t>for</a:t>
            </a:r>
            <a:r>
              <a:rPr dirty="0" spc="20"/>
              <a:t> </a:t>
            </a:r>
            <a:r>
              <a:rPr dirty="0" spc="-55"/>
              <a:t>dialogues</a:t>
            </a:r>
            <a:r>
              <a:rPr dirty="0" spc="25"/>
              <a:t> </a:t>
            </a:r>
            <a:r>
              <a:rPr dirty="0" spc="-30"/>
              <a:t>in</a:t>
            </a:r>
            <a:r>
              <a:rPr dirty="0" spc="20"/>
              <a:t> </a:t>
            </a:r>
            <a:r>
              <a:rPr dirty="0" spc="-50"/>
              <a:t>our</a:t>
            </a:r>
            <a:r>
              <a:rPr dirty="0" spc="25"/>
              <a:t> </a:t>
            </a:r>
            <a:r>
              <a:rPr dirty="0" spc="-45"/>
              <a:t>project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22467" y="375168"/>
            <a:ext cx="2963545" cy="2885440"/>
            <a:chOff x="822467" y="375168"/>
            <a:chExt cx="2963545" cy="2885440"/>
          </a:xfrm>
        </p:grpSpPr>
        <p:sp>
          <p:nvSpPr>
            <p:cNvPr id="6" name="object 6"/>
            <p:cNvSpPr/>
            <p:nvPr/>
          </p:nvSpPr>
          <p:spPr>
            <a:xfrm>
              <a:off x="824998" y="377699"/>
              <a:ext cx="2958465" cy="2880360"/>
            </a:xfrm>
            <a:custGeom>
              <a:avLst/>
              <a:gdLst/>
              <a:ahLst/>
              <a:cxnLst/>
              <a:rect l="l" t="t" r="r" b="b"/>
              <a:pathLst>
                <a:path w="2958465" h="2880360">
                  <a:moveTo>
                    <a:pt x="290744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829426"/>
                  </a:lnTo>
                  <a:lnTo>
                    <a:pt x="3977" y="2849126"/>
                  </a:lnTo>
                  <a:lnTo>
                    <a:pt x="14823" y="2865213"/>
                  </a:lnTo>
                  <a:lnTo>
                    <a:pt x="30910" y="2876059"/>
                  </a:lnTo>
                  <a:lnTo>
                    <a:pt x="50610" y="2880036"/>
                  </a:lnTo>
                  <a:lnTo>
                    <a:pt x="2907441" y="2880036"/>
                  </a:lnTo>
                  <a:lnTo>
                    <a:pt x="2927142" y="2876059"/>
                  </a:lnTo>
                  <a:lnTo>
                    <a:pt x="2943229" y="2865213"/>
                  </a:lnTo>
                  <a:lnTo>
                    <a:pt x="2954075" y="2849126"/>
                  </a:lnTo>
                  <a:lnTo>
                    <a:pt x="2958052" y="2829426"/>
                  </a:lnTo>
                  <a:lnTo>
                    <a:pt x="2958052" y="50610"/>
                  </a:lnTo>
                  <a:lnTo>
                    <a:pt x="2954075" y="30910"/>
                  </a:lnTo>
                  <a:lnTo>
                    <a:pt x="2943229" y="14823"/>
                  </a:lnTo>
                  <a:lnTo>
                    <a:pt x="2927142" y="3977"/>
                  </a:lnTo>
                  <a:lnTo>
                    <a:pt x="2907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24998" y="377699"/>
              <a:ext cx="2958465" cy="2880360"/>
            </a:xfrm>
            <a:custGeom>
              <a:avLst/>
              <a:gdLst/>
              <a:ahLst/>
              <a:cxnLst/>
              <a:rect l="l" t="t" r="r" b="b"/>
              <a:pathLst>
                <a:path w="2958465" h="2880360">
                  <a:moveTo>
                    <a:pt x="290744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829426"/>
                  </a:lnTo>
                  <a:lnTo>
                    <a:pt x="3977" y="2849126"/>
                  </a:lnTo>
                  <a:lnTo>
                    <a:pt x="14823" y="2865213"/>
                  </a:lnTo>
                  <a:lnTo>
                    <a:pt x="30910" y="2876059"/>
                  </a:lnTo>
                  <a:lnTo>
                    <a:pt x="50610" y="2880036"/>
                  </a:lnTo>
                  <a:lnTo>
                    <a:pt x="2907441" y="2880036"/>
                  </a:lnTo>
                  <a:lnTo>
                    <a:pt x="2927142" y="2876059"/>
                  </a:lnTo>
                  <a:lnTo>
                    <a:pt x="2943229" y="2865213"/>
                  </a:lnTo>
                  <a:lnTo>
                    <a:pt x="2954075" y="2849126"/>
                  </a:lnTo>
                  <a:lnTo>
                    <a:pt x="2958052" y="2829426"/>
                  </a:lnTo>
                  <a:lnTo>
                    <a:pt x="2958052" y="50610"/>
                  </a:lnTo>
                  <a:lnTo>
                    <a:pt x="2954075" y="30910"/>
                  </a:lnTo>
                  <a:lnTo>
                    <a:pt x="2943229" y="14823"/>
                  </a:lnTo>
                  <a:lnTo>
                    <a:pt x="2927142" y="3977"/>
                  </a:lnTo>
                  <a:lnTo>
                    <a:pt x="2907441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5002" y="512119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40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60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60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FFB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5002" y="512119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40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60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60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5002" y="1484130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60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60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5002" y="1484130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60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60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85002" y="1844134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85002" y="1844134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85002" y="2273729"/>
              <a:ext cx="2238375" cy="168275"/>
            </a:xfrm>
            <a:custGeom>
              <a:avLst/>
              <a:gdLst/>
              <a:ahLst/>
              <a:cxnLst/>
              <a:rect l="l" t="t" r="r" b="b"/>
              <a:pathLst>
                <a:path w="2238375" h="168275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17380"/>
                  </a:lnTo>
                  <a:lnTo>
                    <a:pt x="3977" y="137080"/>
                  </a:lnTo>
                  <a:lnTo>
                    <a:pt x="14823" y="153167"/>
                  </a:lnTo>
                  <a:lnTo>
                    <a:pt x="30910" y="164013"/>
                  </a:lnTo>
                  <a:lnTo>
                    <a:pt x="50610" y="167990"/>
                  </a:lnTo>
                  <a:lnTo>
                    <a:pt x="2187432" y="167990"/>
                  </a:lnTo>
                  <a:lnTo>
                    <a:pt x="2207133" y="164013"/>
                  </a:lnTo>
                  <a:lnTo>
                    <a:pt x="2223220" y="153167"/>
                  </a:lnTo>
                  <a:lnTo>
                    <a:pt x="2234066" y="137080"/>
                  </a:lnTo>
                  <a:lnTo>
                    <a:pt x="2238043" y="117380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85002" y="2273729"/>
              <a:ext cx="2238375" cy="168275"/>
            </a:xfrm>
            <a:custGeom>
              <a:avLst/>
              <a:gdLst/>
              <a:ahLst/>
              <a:cxnLst/>
              <a:rect l="l" t="t" r="r" b="b"/>
              <a:pathLst>
                <a:path w="2238375" h="168275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17380"/>
                  </a:lnTo>
                  <a:lnTo>
                    <a:pt x="3977" y="137080"/>
                  </a:lnTo>
                  <a:lnTo>
                    <a:pt x="14823" y="153167"/>
                  </a:lnTo>
                  <a:lnTo>
                    <a:pt x="30910" y="164013"/>
                  </a:lnTo>
                  <a:lnTo>
                    <a:pt x="50610" y="167990"/>
                  </a:lnTo>
                  <a:lnTo>
                    <a:pt x="2187432" y="167990"/>
                  </a:lnTo>
                  <a:lnTo>
                    <a:pt x="2207133" y="164013"/>
                  </a:lnTo>
                  <a:lnTo>
                    <a:pt x="2223220" y="153167"/>
                  </a:lnTo>
                  <a:lnTo>
                    <a:pt x="2234066" y="137080"/>
                  </a:lnTo>
                  <a:lnTo>
                    <a:pt x="2238043" y="117380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85002" y="2564143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85002" y="2564143"/>
              <a:ext cx="2238375" cy="307340"/>
            </a:xfrm>
            <a:custGeom>
              <a:avLst/>
              <a:gdLst/>
              <a:ahLst/>
              <a:cxnLst/>
              <a:rect l="l" t="t" r="r" b="b"/>
              <a:pathLst>
                <a:path w="2238375" h="307339">
                  <a:moveTo>
                    <a:pt x="2187432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56559"/>
                  </a:lnTo>
                  <a:lnTo>
                    <a:pt x="3977" y="276260"/>
                  </a:lnTo>
                  <a:lnTo>
                    <a:pt x="14823" y="292347"/>
                  </a:lnTo>
                  <a:lnTo>
                    <a:pt x="30910" y="303193"/>
                  </a:lnTo>
                  <a:lnTo>
                    <a:pt x="50610" y="307170"/>
                  </a:lnTo>
                  <a:lnTo>
                    <a:pt x="2187432" y="307170"/>
                  </a:lnTo>
                  <a:lnTo>
                    <a:pt x="2207133" y="303193"/>
                  </a:lnTo>
                  <a:lnTo>
                    <a:pt x="2223220" y="292347"/>
                  </a:lnTo>
                  <a:lnTo>
                    <a:pt x="2234066" y="276260"/>
                  </a:lnTo>
                  <a:lnTo>
                    <a:pt x="2238043" y="256559"/>
                  </a:lnTo>
                  <a:lnTo>
                    <a:pt x="2238043" y="50610"/>
                  </a:lnTo>
                  <a:lnTo>
                    <a:pt x="2234066" y="30910"/>
                  </a:lnTo>
                  <a:lnTo>
                    <a:pt x="2223220" y="14823"/>
                  </a:lnTo>
                  <a:lnTo>
                    <a:pt x="2207133" y="3977"/>
                  </a:lnTo>
                  <a:lnTo>
                    <a:pt x="2187432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20686" y="489814"/>
            <a:ext cx="2567940" cy="2355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43255" marR="636270">
              <a:lnSpc>
                <a:spcPct val="114199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To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improve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your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health,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you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could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join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exercise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class.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algn="ctr" marL="12700" marR="5080" indent="-1270">
              <a:lnSpc>
                <a:spcPct val="114199"/>
              </a:lnSpc>
            </a:pPr>
            <a:r>
              <a:rPr dirty="0" sz="800" spc="-40" b="1">
                <a:latin typeface="Arial"/>
                <a:cs typeface="Arial"/>
              </a:rPr>
              <a:t>For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the</a:t>
            </a:r>
            <a:r>
              <a:rPr dirty="0" sz="800" spc="20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above</a:t>
            </a:r>
            <a:r>
              <a:rPr dirty="0" sz="800" spc="14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argument,</a:t>
            </a:r>
            <a:r>
              <a:rPr dirty="0" sz="800" spc="17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please</a:t>
            </a:r>
            <a:r>
              <a:rPr dirty="0" sz="800" spc="120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select</a:t>
            </a:r>
            <a:r>
              <a:rPr dirty="0" sz="800" spc="15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the</a:t>
            </a:r>
            <a:r>
              <a:rPr dirty="0" sz="800" spc="20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argu- 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ments</a:t>
            </a:r>
            <a:r>
              <a:rPr dirty="0" sz="800" spc="10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below</a:t>
            </a:r>
            <a:r>
              <a:rPr dirty="0" sz="800" spc="105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that</a:t>
            </a:r>
            <a:r>
              <a:rPr dirty="0" sz="800" spc="105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you</a:t>
            </a:r>
            <a:r>
              <a:rPr dirty="0" sz="800" spc="10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see</a:t>
            </a:r>
            <a:r>
              <a:rPr dirty="0" sz="800" spc="-5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as</a:t>
            </a:r>
            <a:r>
              <a:rPr dirty="0" sz="800" spc="-45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being</a:t>
            </a:r>
            <a:r>
              <a:rPr dirty="0" sz="800" spc="10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counterarguments.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algn="ctr" marL="601980" marR="596265">
              <a:lnSpc>
                <a:spcPct val="114199"/>
              </a:lnSpc>
              <a:spcBef>
                <a:spcPts val="5"/>
              </a:spcBef>
            </a:pPr>
            <a:r>
              <a:rPr dirty="0" sz="800" spc="-15">
                <a:latin typeface="Arial"/>
                <a:cs typeface="Arial"/>
              </a:rPr>
              <a:t>When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do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exercise,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get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very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hungry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put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on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weight.</a:t>
            </a:r>
            <a:endParaRPr sz="800">
              <a:latin typeface="Arial"/>
              <a:cs typeface="Arial"/>
            </a:endParaRPr>
          </a:p>
          <a:p>
            <a:pPr algn="ctr" marL="478155" marR="471170">
              <a:lnSpc>
                <a:spcPct val="114199"/>
              </a:lnSpc>
              <a:spcBef>
                <a:spcPts val="640"/>
              </a:spcBef>
            </a:pPr>
            <a:r>
              <a:rPr dirty="0" sz="800" spc="-40">
                <a:latin typeface="Arial"/>
                <a:cs typeface="Arial"/>
              </a:rPr>
              <a:t>Because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am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overweight,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am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em-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barrassed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join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an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exercise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class.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800" spc="-30">
                <a:latin typeface="Arial"/>
                <a:cs typeface="Arial"/>
              </a:rPr>
              <a:t>Exercise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classes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are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boring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/>
              <a:cs typeface="Arial"/>
            </a:endParaRPr>
          </a:p>
          <a:p>
            <a:pPr algn="ctr" marL="450850" marR="443230" indent="-635">
              <a:lnSpc>
                <a:spcPct val="114199"/>
              </a:lnSpc>
            </a:pPr>
            <a:r>
              <a:rPr dirty="0" sz="800" spc="10">
                <a:latin typeface="Arial"/>
                <a:cs typeface="Arial"/>
              </a:rPr>
              <a:t>I </a:t>
            </a:r>
            <a:r>
              <a:rPr dirty="0" sz="800" spc="-20">
                <a:latin typeface="Arial"/>
                <a:cs typeface="Arial"/>
              </a:rPr>
              <a:t>am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unemployed,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so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I </a:t>
            </a:r>
            <a:r>
              <a:rPr dirty="0" sz="800">
                <a:latin typeface="Arial"/>
                <a:cs typeface="Arial"/>
              </a:rPr>
              <a:t>cant af- 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ford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fee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join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an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exercise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class.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257175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Key</a:t>
            </a:r>
            <a:r>
              <a:rPr dirty="0" sz="14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r>
              <a:rPr dirty="0" sz="14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Tahoma"/>
                <a:cs typeface="Tahoma"/>
              </a:rPr>
              <a:t>issues</a:t>
            </a:r>
            <a:r>
              <a:rPr dirty="0" sz="14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14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dirty="0" sz="14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project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304" y="1232849"/>
            <a:ext cx="1374775" cy="205104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10" b="1">
                <a:latin typeface="Arial"/>
                <a:cs typeface="Arial"/>
              </a:rPr>
              <a:t>Domain</a:t>
            </a:r>
            <a:r>
              <a:rPr dirty="0" sz="1400" spc="9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9513" y="1232849"/>
            <a:ext cx="1104265" cy="205104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User</a:t>
            </a:r>
            <a:r>
              <a:rPr dirty="0" sz="1400" spc="8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528" y="2295148"/>
            <a:ext cx="884555" cy="240029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Dialogues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0888" y="945188"/>
            <a:ext cx="1801495" cy="316865"/>
            <a:chOff x="1470888" y="945188"/>
            <a:chExt cx="1801495" cy="316865"/>
          </a:xfrm>
        </p:grpSpPr>
        <p:sp>
          <p:nvSpPr>
            <p:cNvPr id="7" name="object 7"/>
            <p:cNvSpPr/>
            <p:nvPr/>
          </p:nvSpPr>
          <p:spPr>
            <a:xfrm>
              <a:off x="1495847" y="964167"/>
              <a:ext cx="1751964" cy="253365"/>
            </a:xfrm>
            <a:custGeom>
              <a:avLst/>
              <a:gdLst/>
              <a:ahLst/>
              <a:cxnLst/>
              <a:rect l="l" t="t" r="r" b="b"/>
              <a:pathLst>
                <a:path w="1751964" h="253365">
                  <a:moveTo>
                    <a:pt x="0" y="252917"/>
                  </a:moveTo>
                  <a:lnTo>
                    <a:pt x="46110" y="226995"/>
                  </a:lnTo>
                  <a:lnTo>
                    <a:pt x="92218" y="202474"/>
                  </a:lnTo>
                  <a:lnTo>
                    <a:pt x="138323" y="179354"/>
                  </a:lnTo>
                  <a:lnTo>
                    <a:pt x="184426" y="157635"/>
                  </a:lnTo>
                  <a:lnTo>
                    <a:pt x="230526" y="137318"/>
                  </a:lnTo>
                  <a:lnTo>
                    <a:pt x="276623" y="118401"/>
                  </a:lnTo>
                  <a:lnTo>
                    <a:pt x="322719" y="100886"/>
                  </a:lnTo>
                  <a:lnTo>
                    <a:pt x="368812" y="84773"/>
                  </a:lnTo>
                  <a:lnTo>
                    <a:pt x="414904" y="70060"/>
                  </a:lnTo>
                  <a:lnTo>
                    <a:pt x="460994" y="56748"/>
                  </a:lnTo>
                  <a:lnTo>
                    <a:pt x="507082" y="44838"/>
                  </a:lnTo>
                  <a:lnTo>
                    <a:pt x="553169" y="34329"/>
                  </a:lnTo>
                  <a:lnTo>
                    <a:pt x="599255" y="25221"/>
                  </a:lnTo>
                  <a:lnTo>
                    <a:pt x="645340" y="17515"/>
                  </a:lnTo>
                  <a:lnTo>
                    <a:pt x="691424" y="11209"/>
                  </a:lnTo>
                  <a:lnTo>
                    <a:pt x="737507" y="6305"/>
                  </a:lnTo>
                  <a:lnTo>
                    <a:pt x="783590" y="2802"/>
                  </a:lnTo>
                  <a:lnTo>
                    <a:pt x="829673" y="700"/>
                  </a:lnTo>
                  <a:lnTo>
                    <a:pt x="875755" y="0"/>
                  </a:lnTo>
                  <a:lnTo>
                    <a:pt x="921838" y="700"/>
                  </a:lnTo>
                  <a:lnTo>
                    <a:pt x="967920" y="2802"/>
                  </a:lnTo>
                  <a:lnTo>
                    <a:pt x="1014003" y="6305"/>
                  </a:lnTo>
                  <a:lnTo>
                    <a:pt x="1060086" y="11209"/>
                  </a:lnTo>
                  <a:lnTo>
                    <a:pt x="1106171" y="17515"/>
                  </a:lnTo>
                  <a:lnTo>
                    <a:pt x="1152255" y="25221"/>
                  </a:lnTo>
                  <a:lnTo>
                    <a:pt x="1198341" y="34329"/>
                  </a:lnTo>
                  <a:lnTo>
                    <a:pt x="1244428" y="44838"/>
                  </a:lnTo>
                  <a:lnTo>
                    <a:pt x="1290517" y="56748"/>
                  </a:lnTo>
                  <a:lnTo>
                    <a:pt x="1336607" y="70060"/>
                  </a:lnTo>
                  <a:lnTo>
                    <a:pt x="1382698" y="84773"/>
                  </a:lnTo>
                  <a:lnTo>
                    <a:pt x="1428792" y="100886"/>
                  </a:lnTo>
                  <a:lnTo>
                    <a:pt x="1474887" y="118401"/>
                  </a:lnTo>
                  <a:lnTo>
                    <a:pt x="1520985" y="137318"/>
                  </a:lnTo>
                  <a:lnTo>
                    <a:pt x="1567085" y="157635"/>
                  </a:lnTo>
                  <a:lnTo>
                    <a:pt x="1613187" y="179354"/>
                  </a:lnTo>
                  <a:lnTo>
                    <a:pt x="1659292" y="202474"/>
                  </a:lnTo>
                  <a:lnTo>
                    <a:pt x="1705400" y="226995"/>
                  </a:lnTo>
                  <a:lnTo>
                    <a:pt x="1751511" y="252917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888" y="1127501"/>
              <a:ext cx="109061" cy="1342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3257" y="1127501"/>
              <a:ext cx="109061" cy="13423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814820" y="1439856"/>
            <a:ext cx="676910" cy="896619"/>
            <a:chOff x="2814820" y="1439856"/>
            <a:chExt cx="676910" cy="896619"/>
          </a:xfrm>
        </p:grpSpPr>
        <p:sp>
          <p:nvSpPr>
            <p:cNvPr id="11" name="object 11"/>
            <p:cNvSpPr/>
            <p:nvPr/>
          </p:nvSpPr>
          <p:spPr>
            <a:xfrm>
              <a:off x="2840265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0"/>
                  </a:moveTo>
                  <a:lnTo>
                    <a:pt x="574932" y="51477"/>
                  </a:lnTo>
                  <a:lnTo>
                    <a:pt x="567072" y="101636"/>
                  </a:lnTo>
                  <a:lnTo>
                    <a:pt x="557234" y="150469"/>
                  </a:lnTo>
                  <a:lnTo>
                    <a:pt x="545422" y="197971"/>
                  </a:lnTo>
                  <a:lnTo>
                    <a:pt x="531641" y="244136"/>
                  </a:lnTo>
                  <a:lnTo>
                    <a:pt x="515895" y="288958"/>
                  </a:lnTo>
                  <a:lnTo>
                    <a:pt x="498187" y="332432"/>
                  </a:lnTo>
                  <a:lnTo>
                    <a:pt x="478522" y="374552"/>
                  </a:lnTo>
                  <a:lnTo>
                    <a:pt x="456904" y="415311"/>
                  </a:lnTo>
                  <a:lnTo>
                    <a:pt x="433336" y="454705"/>
                  </a:lnTo>
                  <a:lnTo>
                    <a:pt x="407824" y="492727"/>
                  </a:lnTo>
                  <a:lnTo>
                    <a:pt x="380371" y="529371"/>
                  </a:lnTo>
                  <a:lnTo>
                    <a:pt x="350982" y="564632"/>
                  </a:lnTo>
                  <a:lnTo>
                    <a:pt x="319660" y="598505"/>
                  </a:lnTo>
                  <a:lnTo>
                    <a:pt x="286409" y="630982"/>
                  </a:lnTo>
                  <a:lnTo>
                    <a:pt x="251234" y="662059"/>
                  </a:lnTo>
                  <a:lnTo>
                    <a:pt x="214138" y="691729"/>
                  </a:lnTo>
                  <a:lnTo>
                    <a:pt x="175127" y="719988"/>
                  </a:lnTo>
                  <a:lnTo>
                    <a:pt x="134203" y="746828"/>
                  </a:lnTo>
                  <a:lnTo>
                    <a:pt x="91371" y="772244"/>
                  </a:lnTo>
                  <a:lnTo>
                    <a:pt x="46635" y="796231"/>
                  </a:lnTo>
                  <a:lnTo>
                    <a:pt x="0" y="81878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228" y="1439856"/>
              <a:ext cx="149337" cy="917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820" y="2196543"/>
              <a:ext cx="106513" cy="13939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51640" y="1439856"/>
            <a:ext cx="676910" cy="896619"/>
            <a:chOff x="1251640" y="1439856"/>
            <a:chExt cx="676910" cy="896619"/>
          </a:xfrm>
        </p:grpSpPr>
        <p:sp>
          <p:nvSpPr>
            <p:cNvPr id="15" name="object 15"/>
            <p:cNvSpPr/>
            <p:nvPr/>
          </p:nvSpPr>
          <p:spPr>
            <a:xfrm>
              <a:off x="1322129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818783"/>
                  </a:moveTo>
                  <a:lnTo>
                    <a:pt x="534175" y="796231"/>
                  </a:lnTo>
                  <a:lnTo>
                    <a:pt x="489439" y="772244"/>
                  </a:lnTo>
                  <a:lnTo>
                    <a:pt x="446607" y="746828"/>
                  </a:lnTo>
                  <a:lnTo>
                    <a:pt x="405684" y="719988"/>
                  </a:lnTo>
                  <a:lnTo>
                    <a:pt x="366672" y="691729"/>
                  </a:lnTo>
                  <a:lnTo>
                    <a:pt x="329576" y="662059"/>
                  </a:lnTo>
                  <a:lnTo>
                    <a:pt x="294401" y="630982"/>
                  </a:lnTo>
                  <a:lnTo>
                    <a:pt x="261151" y="598505"/>
                  </a:lnTo>
                  <a:lnTo>
                    <a:pt x="229828" y="564632"/>
                  </a:lnTo>
                  <a:lnTo>
                    <a:pt x="200439" y="529371"/>
                  </a:lnTo>
                  <a:lnTo>
                    <a:pt x="172986" y="492727"/>
                  </a:lnTo>
                  <a:lnTo>
                    <a:pt x="147474" y="454705"/>
                  </a:lnTo>
                  <a:lnTo>
                    <a:pt x="123907" y="415311"/>
                  </a:lnTo>
                  <a:lnTo>
                    <a:pt x="102288" y="374552"/>
                  </a:lnTo>
                  <a:lnTo>
                    <a:pt x="82623" y="332432"/>
                  </a:lnTo>
                  <a:lnTo>
                    <a:pt x="64916" y="288958"/>
                  </a:lnTo>
                  <a:lnTo>
                    <a:pt x="49169" y="244136"/>
                  </a:lnTo>
                  <a:lnTo>
                    <a:pt x="35388" y="197971"/>
                  </a:lnTo>
                  <a:lnTo>
                    <a:pt x="23576" y="150469"/>
                  </a:lnTo>
                  <a:lnTo>
                    <a:pt x="13738" y="101636"/>
                  </a:lnTo>
                  <a:lnTo>
                    <a:pt x="5878" y="51477"/>
                  </a:lnTo>
                  <a:lnTo>
                    <a:pt x="0" y="0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872" y="2196543"/>
              <a:ext cx="106513" cy="1393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1640" y="1439856"/>
              <a:ext cx="149337" cy="9171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137541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Domain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modelling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304" y="1232849"/>
            <a:ext cx="1374775" cy="205104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10" b="1">
                <a:latin typeface="Arial"/>
                <a:cs typeface="Arial"/>
              </a:rPr>
              <a:t>Domain</a:t>
            </a:r>
            <a:r>
              <a:rPr dirty="0" sz="1400" spc="9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9513" y="1232849"/>
            <a:ext cx="1104265" cy="20510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User</a:t>
            </a:r>
            <a:r>
              <a:rPr dirty="0" sz="1400" spc="8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528" y="2295148"/>
            <a:ext cx="884555" cy="240029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Dialogues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0888" y="945188"/>
            <a:ext cx="1801495" cy="316865"/>
            <a:chOff x="1470888" y="945188"/>
            <a:chExt cx="1801495" cy="316865"/>
          </a:xfrm>
        </p:grpSpPr>
        <p:sp>
          <p:nvSpPr>
            <p:cNvPr id="7" name="object 7"/>
            <p:cNvSpPr/>
            <p:nvPr/>
          </p:nvSpPr>
          <p:spPr>
            <a:xfrm>
              <a:off x="1495847" y="964167"/>
              <a:ext cx="1751964" cy="253365"/>
            </a:xfrm>
            <a:custGeom>
              <a:avLst/>
              <a:gdLst/>
              <a:ahLst/>
              <a:cxnLst/>
              <a:rect l="l" t="t" r="r" b="b"/>
              <a:pathLst>
                <a:path w="1751964" h="253365">
                  <a:moveTo>
                    <a:pt x="0" y="252917"/>
                  </a:moveTo>
                  <a:lnTo>
                    <a:pt x="46110" y="226995"/>
                  </a:lnTo>
                  <a:lnTo>
                    <a:pt x="92218" y="202474"/>
                  </a:lnTo>
                  <a:lnTo>
                    <a:pt x="138323" y="179354"/>
                  </a:lnTo>
                  <a:lnTo>
                    <a:pt x="184426" y="157635"/>
                  </a:lnTo>
                  <a:lnTo>
                    <a:pt x="230526" y="137318"/>
                  </a:lnTo>
                  <a:lnTo>
                    <a:pt x="276623" y="118401"/>
                  </a:lnTo>
                  <a:lnTo>
                    <a:pt x="322719" y="100886"/>
                  </a:lnTo>
                  <a:lnTo>
                    <a:pt x="368812" y="84773"/>
                  </a:lnTo>
                  <a:lnTo>
                    <a:pt x="414904" y="70060"/>
                  </a:lnTo>
                  <a:lnTo>
                    <a:pt x="460994" y="56748"/>
                  </a:lnTo>
                  <a:lnTo>
                    <a:pt x="507082" y="44838"/>
                  </a:lnTo>
                  <a:lnTo>
                    <a:pt x="553169" y="34329"/>
                  </a:lnTo>
                  <a:lnTo>
                    <a:pt x="599255" y="25221"/>
                  </a:lnTo>
                  <a:lnTo>
                    <a:pt x="645340" y="17515"/>
                  </a:lnTo>
                  <a:lnTo>
                    <a:pt x="691424" y="11209"/>
                  </a:lnTo>
                  <a:lnTo>
                    <a:pt x="737507" y="6305"/>
                  </a:lnTo>
                  <a:lnTo>
                    <a:pt x="783590" y="2802"/>
                  </a:lnTo>
                  <a:lnTo>
                    <a:pt x="829673" y="700"/>
                  </a:lnTo>
                  <a:lnTo>
                    <a:pt x="875755" y="0"/>
                  </a:lnTo>
                  <a:lnTo>
                    <a:pt x="921838" y="700"/>
                  </a:lnTo>
                  <a:lnTo>
                    <a:pt x="967920" y="2802"/>
                  </a:lnTo>
                  <a:lnTo>
                    <a:pt x="1014003" y="6305"/>
                  </a:lnTo>
                  <a:lnTo>
                    <a:pt x="1060086" y="11209"/>
                  </a:lnTo>
                  <a:lnTo>
                    <a:pt x="1106171" y="17515"/>
                  </a:lnTo>
                  <a:lnTo>
                    <a:pt x="1152255" y="25221"/>
                  </a:lnTo>
                  <a:lnTo>
                    <a:pt x="1198341" y="34329"/>
                  </a:lnTo>
                  <a:lnTo>
                    <a:pt x="1244428" y="44838"/>
                  </a:lnTo>
                  <a:lnTo>
                    <a:pt x="1290517" y="56748"/>
                  </a:lnTo>
                  <a:lnTo>
                    <a:pt x="1336607" y="70060"/>
                  </a:lnTo>
                  <a:lnTo>
                    <a:pt x="1382698" y="84773"/>
                  </a:lnTo>
                  <a:lnTo>
                    <a:pt x="1428792" y="100886"/>
                  </a:lnTo>
                  <a:lnTo>
                    <a:pt x="1474887" y="118401"/>
                  </a:lnTo>
                  <a:lnTo>
                    <a:pt x="1520985" y="137318"/>
                  </a:lnTo>
                  <a:lnTo>
                    <a:pt x="1567085" y="157635"/>
                  </a:lnTo>
                  <a:lnTo>
                    <a:pt x="1613187" y="179354"/>
                  </a:lnTo>
                  <a:lnTo>
                    <a:pt x="1659292" y="202474"/>
                  </a:lnTo>
                  <a:lnTo>
                    <a:pt x="1705400" y="226995"/>
                  </a:lnTo>
                  <a:lnTo>
                    <a:pt x="1751511" y="252917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888" y="1127501"/>
              <a:ext cx="109061" cy="1342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3257" y="1127501"/>
              <a:ext cx="109061" cy="13423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814820" y="1439856"/>
            <a:ext cx="676910" cy="896619"/>
            <a:chOff x="2814820" y="1439856"/>
            <a:chExt cx="676910" cy="896619"/>
          </a:xfrm>
        </p:grpSpPr>
        <p:sp>
          <p:nvSpPr>
            <p:cNvPr id="11" name="object 11"/>
            <p:cNvSpPr/>
            <p:nvPr/>
          </p:nvSpPr>
          <p:spPr>
            <a:xfrm>
              <a:off x="2840265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0"/>
                  </a:moveTo>
                  <a:lnTo>
                    <a:pt x="574932" y="51477"/>
                  </a:lnTo>
                  <a:lnTo>
                    <a:pt x="567072" y="101636"/>
                  </a:lnTo>
                  <a:lnTo>
                    <a:pt x="557234" y="150469"/>
                  </a:lnTo>
                  <a:lnTo>
                    <a:pt x="545422" y="197971"/>
                  </a:lnTo>
                  <a:lnTo>
                    <a:pt x="531641" y="244136"/>
                  </a:lnTo>
                  <a:lnTo>
                    <a:pt x="515895" y="288958"/>
                  </a:lnTo>
                  <a:lnTo>
                    <a:pt x="498187" y="332432"/>
                  </a:lnTo>
                  <a:lnTo>
                    <a:pt x="478522" y="374552"/>
                  </a:lnTo>
                  <a:lnTo>
                    <a:pt x="456904" y="415311"/>
                  </a:lnTo>
                  <a:lnTo>
                    <a:pt x="433336" y="454705"/>
                  </a:lnTo>
                  <a:lnTo>
                    <a:pt x="407824" y="492727"/>
                  </a:lnTo>
                  <a:lnTo>
                    <a:pt x="380371" y="529371"/>
                  </a:lnTo>
                  <a:lnTo>
                    <a:pt x="350982" y="564632"/>
                  </a:lnTo>
                  <a:lnTo>
                    <a:pt x="319660" y="598505"/>
                  </a:lnTo>
                  <a:lnTo>
                    <a:pt x="286409" y="630982"/>
                  </a:lnTo>
                  <a:lnTo>
                    <a:pt x="251234" y="662059"/>
                  </a:lnTo>
                  <a:lnTo>
                    <a:pt x="214138" y="691729"/>
                  </a:lnTo>
                  <a:lnTo>
                    <a:pt x="175127" y="719988"/>
                  </a:lnTo>
                  <a:lnTo>
                    <a:pt x="134203" y="746828"/>
                  </a:lnTo>
                  <a:lnTo>
                    <a:pt x="91371" y="772244"/>
                  </a:lnTo>
                  <a:lnTo>
                    <a:pt x="46635" y="796231"/>
                  </a:lnTo>
                  <a:lnTo>
                    <a:pt x="0" y="81878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228" y="1439856"/>
              <a:ext cx="149337" cy="917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820" y="2196543"/>
              <a:ext cx="106513" cy="13939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51640" y="1439856"/>
            <a:ext cx="676910" cy="896619"/>
            <a:chOff x="1251640" y="1439856"/>
            <a:chExt cx="676910" cy="896619"/>
          </a:xfrm>
        </p:grpSpPr>
        <p:sp>
          <p:nvSpPr>
            <p:cNvPr id="15" name="object 15"/>
            <p:cNvSpPr/>
            <p:nvPr/>
          </p:nvSpPr>
          <p:spPr>
            <a:xfrm>
              <a:off x="1322129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818783"/>
                  </a:moveTo>
                  <a:lnTo>
                    <a:pt x="534175" y="796231"/>
                  </a:lnTo>
                  <a:lnTo>
                    <a:pt x="489439" y="772244"/>
                  </a:lnTo>
                  <a:lnTo>
                    <a:pt x="446607" y="746828"/>
                  </a:lnTo>
                  <a:lnTo>
                    <a:pt x="405684" y="719988"/>
                  </a:lnTo>
                  <a:lnTo>
                    <a:pt x="366672" y="691729"/>
                  </a:lnTo>
                  <a:lnTo>
                    <a:pt x="329576" y="662059"/>
                  </a:lnTo>
                  <a:lnTo>
                    <a:pt x="294401" y="630982"/>
                  </a:lnTo>
                  <a:lnTo>
                    <a:pt x="261151" y="598505"/>
                  </a:lnTo>
                  <a:lnTo>
                    <a:pt x="229828" y="564632"/>
                  </a:lnTo>
                  <a:lnTo>
                    <a:pt x="200439" y="529371"/>
                  </a:lnTo>
                  <a:lnTo>
                    <a:pt x="172986" y="492727"/>
                  </a:lnTo>
                  <a:lnTo>
                    <a:pt x="147474" y="454705"/>
                  </a:lnTo>
                  <a:lnTo>
                    <a:pt x="123907" y="415311"/>
                  </a:lnTo>
                  <a:lnTo>
                    <a:pt x="102288" y="374552"/>
                  </a:lnTo>
                  <a:lnTo>
                    <a:pt x="82623" y="332432"/>
                  </a:lnTo>
                  <a:lnTo>
                    <a:pt x="64916" y="288958"/>
                  </a:lnTo>
                  <a:lnTo>
                    <a:pt x="49169" y="244136"/>
                  </a:lnTo>
                  <a:lnTo>
                    <a:pt x="35388" y="197971"/>
                  </a:lnTo>
                  <a:lnTo>
                    <a:pt x="23576" y="150469"/>
                  </a:lnTo>
                  <a:lnTo>
                    <a:pt x="13738" y="101636"/>
                  </a:lnTo>
                  <a:lnTo>
                    <a:pt x="5878" y="51477"/>
                  </a:lnTo>
                  <a:lnTo>
                    <a:pt x="0" y="0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872" y="2196543"/>
              <a:ext cx="106513" cy="1393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1640" y="1439856"/>
              <a:ext cx="149337" cy="9171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37541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Domain</a:t>
            </a:r>
            <a:r>
              <a:rPr dirty="0" spc="-45"/>
              <a:t> </a:t>
            </a:r>
            <a:r>
              <a:rPr dirty="0" spc="-40"/>
              <a:t>modelling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731329"/>
            <a:ext cx="3964304" cy="2015489"/>
            <a:chOff x="322046" y="731329"/>
            <a:chExt cx="3964304" cy="2015489"/>
          </a:xfrm>
        </p:grpSpPr>
        <p:sp>
          <p:nvSpPr>
            <p:cNvPr id="4" name="object 4"/>
            <p:cNvSpPr/>
            <p:nvPr/>
          </p:nvSpPr>
          <p:spPr>
            <a:xfrm>
              <a:off x="322046" y="731329"/>
              <a:ext cx="3964304" cy="149225"/>
            </a:xfrm>
            <a:custGeom>
              <a:avLst/>
              <a:gdLst/>
              <a:ahLst/>
              <a:cxnLst/>
              <a:rect l="l" t="t" r="r" b="b"/>
              <a:pathLst>
                <a:path w="3964304" h="149225">
                  <a:moveTo>
                    <a:pt x="0" y="148666"/>
                  </a:moveTo>
                  <a:lnTo>
                    <a:pt x="3963911" y="148666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48666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879995"/>
              <a:ext cx="3964304" cy="1866264"/>
            </a:xfrm>
            <a:custGeom>
              <a:avLst/>
              <a:gdLst/>
              <a:ahLst/>
              <a:cxnLst/>
              <a:rect l="l" t="t" r="r" b="b"/>
              <a:pathLst>
                <a:path w="3964304" h="1866264">
                  <a:moveTo>
                    <a:pt x="3963911" y="0"/>
                  </a:moveTo>
                  <a:lnTo>
                    <a:pt x="0" y="0"/>
                  </a:lnTo>
                  <a:lnTo>
                    <a:pt x="0" y="1866252"/>
                  </a:lnTo>
                  <a:lnTo>
                    <a:pt x="3963911" y="1866252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7207" y="105713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207" y="124692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07" y="143671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7207" y="163915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682" y="180433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8682" y="192453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207" y="213260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8682" y="229778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8682" y="241799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8682" y="253818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47294" y="721799"/>
            <a:ext cx="3676015" cy="1905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Domain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900">
              <a:latin typeface="Arial"/>
              <a:cs typeface="Arial"/>
            </a:endParaRPr>
          </a:p>
          <a:p>
            <a:pPr marL="289560" marR="600710">
              <a:lnSpc>
                <a:spcPct val="138400"/>
              </a:lnSpc>
              <a:spcBef>
                <a:spcPts val="550"/>
              </a:spcBef>
            </a:pP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domain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model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represented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by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graph.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It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provides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arguments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counterarguments.</a:t>
            </a:r>
            <a:endParaRPr sz="900">
              <a:latin typeface="Arial"/>
              <a:cs typeface="Arial"/>
            </a:endParaRPr>
          </a:p>
          <a:p>
            <a:pPr marL="289560" marR="299720">
              <a:lnSpc>
                <a:spcPts val="1590"/>
              </a:lnSpc>
              <a:spcBef>
                <a:spcPts val="40"/>
              </a:spcBef>
            </a:pP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arguments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used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user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model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dialogue.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Each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obtained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from:</a:t>
            </a:r>
            <a:endParaRPr sz="900">
              <a:latin typeface="Arial"/>
              <a:cs typeface="Arial"/>
            </a:endParaRPr>
          </a:p>
          <a:p>
            <a:pPr marL="566420" marR="695325">
              <a:lnSpc>
                <a:spcPts val="950"/>
              </a:lnSpc>
              <a:spcBef>
                <a:spcPts val="270"/>
              </a:spcBef>
            </a:pP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guidelines,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scientific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literature,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policy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documents,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etc. </a:t>
            </a:r>
            <a:r>
              <a:rPr dirty="0" sz="800" spc="-204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3333B2"/>
                </a:solidFill>
                <a:latin typeface="Arial"/>
                <a:cs typeface="Arial"/>
              </a:rPr>
              <a:t>and/or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online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discussions,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crowdsourced,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etc.</a:t>
            </a:r>
            <a:endParaRPr sz="8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00"/>
              </a:spcBef>
            </a:pPr>
            <a:r>
              <a:rPr dirty="0" sz="900" spc="-45">
                <a:latin typeface="Arial"/>
                <a:cs typeface="Arial"/>
              </a:rPr>
              <a:t>Each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structured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may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contain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elements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including:</a:t>
            </a:r>
            <a:endParaRPr sz="900">
              <a:latin typeface="Arial"/>
              <a:cs typeface="Arial"/>
            </a:endParaRPr>
          </a:p>
          <a:p>
            <a:pPr marL="566420" marR="944880">
              <a:lnSpc>
                <a:spcPts val="950"/>
              </a:lnSpc>
              <a:spcBef>
                <a:spcPts val="405"/>
              </a:spcBef>
            </a:pP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Claim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premises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3333B2"/>
                </a:solidFill>
                <a:latin typeface="Arial"/>
                <a:cs typeface="Arial"/>
              </a:rPr>
              <a:t>as</a:t>
            </a:r>
            <a:r>
              <a:rPr dirty="0" sz="800" spc="-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3333B2"/>
                </a:solidFill>
                <a:latin typeface="Arial"/>
                <a:cs typeface="Arial"/>
              </a:rPr>
              <a:t>a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textual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statement.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Concern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being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raised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or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3333B2"/>
                </a:solidFill>
                <a:latin typeface="Arial"/>
                <a:cs typeface="Arial"/>
              </a:rPr>
              <a:t>addressed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by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argument.</a:t>
            </a:r>
            <a:endParaRPr sz="800">
              <a:latin typeface="Arial"/>
              <a:cs typeface="Arial"/>
            </a:endParaRPr>
          </a:p>
          <a:p>
            <a:pPr marL="566420">
              <a:lnSpc>
                <a:spcPts val="915"/>
              </a:lnSpc>
            </a:pP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Context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type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when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applicable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(e.g.</a:t>
            </a:r>
            <a:r>
              <a:rPr dirty="0" sz="800" spc="1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over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65,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living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in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London,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etc)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37541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Domain</a:t>
            </a:r>
            <a:r>
              <a:rPr dirty="0" spc="-45"/>
              <a:t> </a:t>
            </a:r>
            <a:r>
              <a:rPr dirty="0" spc="-40"/>
              <a:t>modelling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740" y="2663260"/>
            <a:ext cx="715010" cy="443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6350">
              <a:lnSpc>
                <a:spcPct val="152200"/>
              </a:lnSpc>
              <a:spcBef>
                <a:spcPts val="100"/>
              </a:spcBef>
            </a:pPr>
            <a:r>
              <a:rPr dirty="0" sz="600" spc="-20" b="1">
                <a:solidFill>
                  <a:srgbClr val="FF0000"/>
                </a:solidFill>
                <a:latin typeface="Arial"/>
                <a:cs typeface="Arial"/>
              </a:rPr>
              <a:t>Arrow </a:t>
            </a:r>
            <a:r>
              <a:rPr dirty="0" sz="600" spc="-30" b="1">
                <a:solidFill>
                  <a:srgbClr val="FF0000"/>
                </a:solidFill>
                <a:latin typeface="Arial"/>
                <a:cs typeface="Arial"/>
              </a:rPr>
              <a:t>denotes</a:t>
            </a:r>
            <a:r>
              <a:rPr dirty="0" sz="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35" b="1">
                <a:solidFill>
                  <a:srgbClr val="FF0000"/>
                </a:solidFill>
                <a:latin typeface="Arial"/>
                <a:cs typeface="Arial"/>
              </a:rPr>
              <a:t>one </a:t>
            </a:r>
            <a:r>
              <a:rPr dirty="0" sz="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FF0000"/>
                </a:solidFill>
                <a:latin typeface="Arial"/>
                <a:cs typeface="Arial"/>
              </a:rPr>
              <a:t>argument </a:t>
            </a:r>
            <a:r>
              <a:rPr dirty="0" sz="600" spc="-15" b="1">
                <a:solidFill>
                  <a:srgbClr val="FF0000"/>
                </a:solidFill>
                <a:latin typeface="Arial"/>
                <a:cs typeface="Arial"/>
              </a:rPr>
              <a:t>attacking </a:t>
            </a:r>
            <a:r>
              <a:rPr dirty="0" sz="600" spc="-1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FF0000"/>
                </a:solidFill>
                <a:latin typeface="Arial"/>
                <a:cs typeface="Arial"/>
              </a:rPr>
              <a:t>another</a:t>
            </a:r>
            <a:r>
              <a:rPr dirty="0" sz="600" spc="11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20" b="1">
                <a:solidFill>
                  <a:srgbClr val="FF0000"/>
                </a:solidFill>
                <a:latin typeface="Arial"/>
                <a:cs typeface="Arial"/>
              </a:rPr>
              <a:t>argument.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052" y="1556496"/>
            <a:ext cx="1158240" cy="567690"/>
          </a:xfrm>
          <a:prstGeom prst="rect">
            <a:avLst/>
          </a:prstGeom>
          <a:solidFill>
            <a:srgbClr val="FFF799"/>
          </a:solidFill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algn="just" marL="199390">
              <a:lnSpc>
                <a:spcPct val="100000"/>
              </a:lnSpc>
              <a:spcBef>
                <a:spcPts val="155"/>
              </a:spcBef>
            </a:pPr>
            <a:r>
              <a:rPr dirty="0" sz="600" spc="25">
                <a:latin typeface="Arial"/>
                <a:cs typeface="Arial"/>
              </a:rPr>
              <a:t>(A1)</a:t>
            </a:r>
            <a:r>
              <a:rPr dirty="0" sz="600" spc="114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Since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45" b="1">
                <a:latin typeface="Arial"/>
                <a:cs typeface="Arial"/>
              </a:rPr>
              <a:t>you</a:t>
            </a:r>
            <a:r>
              <a:rPr dirty="0" sz="600" spc="114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don’t</a:t>
            </a:r>
            <a:endParaRPr sz="600">
              <a:latin typeface="Arial"/>
              <a:cs typeface="Arial"/>
            </a:endParaRPr>
          </a:p>
          <a:p>
            <a:pPr algn="just" marL="175260" marR="167640" indent="1270">
              <a:lnSpc>
                <a:spcPct val="152200"/>
              </a:lnSpc>
            </a:pPr>
            <a:r>
              <a:rPr dirty="0" sz="600" spc="-35" b="1">
                <a:latin typeface="Arial"/>
                <a:cs typeface="Arial"/>
              </a:rPr>
              <a:t>do</a:t>
            </a:r>
            <a:r>
              <a:rPr dirty="0" sz="600" spc="-30" b="1">
                <a:latin typeface="Arial"/>
                <a:cs typeface="Arial"/>
              </a:rPr>
              <a:t> much</a:t>
            </a:r>
            <a:r>
              <a:rPr dirty="0" sz="600" spc="-2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exercise,</a:t>
            </a:r>
            <a:r>
              <a:rPr dirty="0" sz="600" spc="-25" b="1">
                <a:latin typeface="Arial"/>
                <a:cs typeface="Arial"/>
              </a:rPr>
              <a:t> </a:t>
            </a:r>
            <a:r>
              <a:rPr dirty="0" sz="600" spc="-45" b="1">
                <a:latin typeface="Arial"/>
                <a:cs typeface="Arial"/>
              </a:rPr>
              <a:t>you </a:t>
            </a:r>
            <a:r>
              <a:rPr dirty="0" sz="600" spc="-155" b="1">
                <a:latin typeface="Arial"/>
                <a:cs typeface="Arial"/>
              </a:rPr>
              <a:t> </a:t>
            </a:r>
            <a:r>
              <a:rPr dirty="0" sz="600" spc="-40" b="1">
                <a:latin typeface="Arial"/>
                <a:cs typeface="Arial"/>
              </a:rPr>
              <a:t>should</a:t>
            </a:r>
            <a:r>
              <a:rPr dirty="0" sz="600" spc="-35" b="1">
                <a:latin typeface="Arial"/>
                <a:cs typeface="Arial"/>
              </a:rPr>
              <a:t> </a:t>
            </a:r>
            <a:r>
              <a:rPr dirty="0" sz="600" spc="-15" b="1">
                <a:latin typeface="Arial"/>
                <a:cs typeface="Arial"/>
              </a:rPr>
              <a:t>participate </a:t>
            </a:r>
            <a:r>
              <a:rPr dirty="0" sz="600" spc="-25" b="1">
                <a:latin typeface="Arial"/>
                <a:cs typeface="Arial"/>
              </a:rPr>
              <a:t>in</a:t>
            </a:r>
            <a:r>
              <a:rPr dirty="0" sz="600" spc="-20" b="1">
                <a:latin typeface="Arial"/>
                <a:cs typeface="Arial"/>
              </a:rPr>
              <a:t> a 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regular</a:t>
            </a:r>
            <a:r>
              <a:rPr dirty="0" sz="600" spc="11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exercise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-40" b="1">
                <a:latin typeface="Arial"/>
                <a:cs typeface="Arial"/>
              </a:rPr>
              <a:t>class.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5070" y="546072"/>
            <a:ext cx="1158240" cy="428625"/>
          </a:xfrm>
          <a:prstGeom prst="rect">
            <a:avLst/>
          </a:prstGeom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600" spc="25" b="1">
                <a:latin typeface="Arial"/>
                <a:cs typeface="Arial"/>
              </a:rPr>
              <a:t>(B1)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When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30" b="1">
                <a:latin typeface="Arial"/>
                <a:cs typeface="Arial"/>
              </a:rPr>
              <a:t>I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do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exercise,</a:t>
            </a:r>
            <a:endParaRPr sz="600">
              <a:latin typeface="Arial"/>
              <a:cs typeface="Arial"/>
            </a:endParaRPr>
          </a:p>
          <a:p>
            <a:pPr algn="ctr" marL="200025" marR="192405">
              <a:lnSpc>
                <a:spcPct val="152200"/>
              </a:lnSpc>
            </a:pPr>
            <a:r>
              <a:rPr dirty="0" sz="600" spc="30" b="1">
                <a:latin typeface="Arial"/>
                <a:cs typeface="Arial"/>
              </a:rPr>
              <a:t>I  </a:t>
            </a:r>
            <a:r>
              <a:rPr dirty="0" sz="600" spc="-10" b="1">
                <a:latin typeface="Arial"/>
                <a:cs typeface="Arial"/>
              </a:rPr>
              <a:t>get</a:t>
            </a:r>
            <a:r>
              <a:rPr dirty="0" sz="600" spc="14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very</a:t>
            </a:r>
            <a:r>
              <a:rPr dirty="0" sz="600" spc="10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hungry </a:t>
            </a:r>
            <a:r>
              <a:rPr dirty="0" sz="600" spc="-2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and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30" b="1">
                <a:latin typeface="Arial"/>
                <a:cs typeface="Arial"/>
              </a:rPr>
              <a:t>I</a:t>
            </a:r>
            <a:r>
              <a:rPr dirty="0" sz="600" spc="114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put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on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-15" b="1">
                <a:latin typeface="Arial"/>
                <a:cs typeface="Arial"/>
              </a:rPr>
              <a:t>weight.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5070" y="1266081"/>
            <a:ext cx="1158240" cy="428625"/>
          </a:xfrm>
          <a:prstGeom prst="rect">
            <a:avLst/>
          </a:prstGeom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600" spc="25" b="1">
                <a:latin typeface="Arial"/>
                <a:cs typeface="Arial"/>
              </a:rPr>
              <a:t>(B2)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Because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30" b="1">
                <a:latin typeface="Arial"/>
                <a:cs typeface="Arial"/>
              </a:rPr>
              <a:t>I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am</a:t>
            </a:r>
            <a:endParaRPr sz="600">
              <a:latin typeface="Arial"/>
              <a:cs typeface="Arial"/>
            </a:endParaRPr>
          </a:p>
          <a:p>
            <a:pPr algn="ctr" marL="42545" marR="35560">
              <a:lnSpc>
                <a:spcPct val="152200"/>
              </a:lnSpc>
            </a:pPr>
            <a:r>
              <a:rPr dirty="0" sz="600" spc="-20" b="1">
                <a:latin typeface="Arial"/>
                <a:cs typeface="Arial"/>
              </a:rPr>
              <a:t>overweight,</a:t>
            </a:r>
            <a:r>
              <a:rPr dirty="0" sz="600" spc="110" b="1">
                <a:latin typeface="Arial"/>
                <a:cs typeface="Arial"/>
              </a:rPr>
              <a:t> </a:t>
            </a:r>
            <a:r>
              <a:rPr dirty="0" sz="600" spc="30" b="1">
                <a:latin typeface="Arial"/>
                <a:cs typeface="Arial"/>
              </a:rPr>
              <a:t>I</a:t>
            </a:r>
            <a:r>
              <a:rPr dirty="0" sz="600" spc="11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am</a:t>
            </a:r>
            <a:r>
              <a:rPr dirty="0" sz="600" spc="11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embarrassed </a:t>
            </a:r>
            <a:r>
              <a:rPr dirty="0" sz="600" spc="-150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to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join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an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exercise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40" b="1">
                <a:latin typeface="Arial"/>
                <a:cs typeface="Arial"/>
              </a:rPr>
              <a:t>class.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5070" y="2055680"/>
            <a:ext cx="1158240" cy="288925"/>
          </a:xfrm>
          <a:prstGeom prst="rect">
            <a:avLst/>
          </a:prstGeom>
          <a:solidFill>
            <a:srgbClr val="FFF799"/>
          </a:solidFill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208915">
              <a:lnSpc>
                <a:spcPct val="100000"/>
              </a:lnSpc>
              <a:spcBef>
                <a:spcPts val="155"/>
              </a:spcBef>
            </a:pPr>
            <a:r>
              <a:rPr dirty="0" sz="600" spc="25" b="1">
                <a:latin typeface="Arial"/>
                <a:cs typeface="Arial"/>
              </a:rPr>
              <a:t>(B3)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Doing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an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exer-</a:t>
            </a:r>
            <a:endParaRPr sz="60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  <a:spcBef>
                <a:spcPts val="375"/>
              </a:spcBef>
            </a:pPr>
            <a:r>
              <a:rPr dirty="0" sz="600" spc="-45" b="1">
                <a:latin typeface="Arial"/>
                <a:cs typeface="Arial"/>
              </a:rPr>
              <a:t>cise</a:t>
            </a:r>
            <a:r>
              <a:rPr dirty="0" sz="600" spc="114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class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is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boring.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5070" y="2706099"/>
            <a:ext cx="1158240" cy="428625"/>
          </a:xfrm>
          <a:prstGeom prst="rect">
            <a:avLst/>
          </a:prstGeom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55"/>
              </a:spcBef>
            </a:pPr>
            <a:r>
              <a:rPr dirty="0" sz="600" spc="25" b="1">
                <a:latin typeface="Arial"/>
                <a:cs typeface="Arial"/>
              </a:rPr>
              <a:t>(B4)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30" b="1">
                <a:latin typeface="Arial"/>
                <a:cs typeface="Arial"/>
              </a:rPr>
              <a:t>I</a:t>
            </a:r>
            <a:r>
              <a:rPr dirty="0" sz="600" spc="13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am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unemployed,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and</a:t>
            </a:r>
            <a:endParaRPr sz="600">
              <a:latin typeface="Arial"/>
              <a:cs typeface="Arial"/>
            </a:endParaRPr>
          </a:p>
          <a:p>
            <a:pPr marL="133350" marR="114300" indent="-11430">
              <a:lnSpc>
                <a:spcPct val="152200"/>
              </a:lnSpc>
            </a:pPr>
            <a:r>
              <a:rPr dirty="0" sz="600" spc="-60" b="1">
                <a:latin typeface="Arial"/>
                <a:cs typeface="Arial"/>
              </a:rPr>
              <a:t>so</a:t>
            </a:r>
            <a:r>
              <a:rPr dirty="0" sz="600" spc="20" b="1">
                <a:latin typeface="Arial"/>
                <a:cs typeface="Arial"/>
              </a:rPr>
              <a:t> </a:t>
            </a:r>
            <a:r>
              <a:rPr dirty="0" sz="600" spc="30" b="1">
                <a:latin typeface="Arial"/>
                <a:cs typeface="Arial"/>
              </a:rPr>
              <a:t>I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can’t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afford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5" b="1">
                <a:latin typeface="Arial"/>
                <a:cs typeface="Arial"/>
              </a:rPr>
              <a:t>that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fee </a:t>
            </a:r>
            <a:r>
              <a:rPr dirty="0" sz="600" spc="-155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to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join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an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exercise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-40" b="1">
                <a:latin typeface="Arial"/>
                <a:cs typeface="Arial"/>
              </a:rPr>
              <a:t>class.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5088" y="414273"/>
            <a:ext cx="1158240" cy="692150"/>
          </a:xfrm>
          <a:prstGeom prst="rect">
            <a:avLst/>
          </a:prstGeom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600" spc="15">
                <a:latin typeface="Arial"/>
                <a:cs typeface="Arial"/>
              </a:rPr>
              <a:t>(</a:t>
            </a:r>
            <a:r>
              <a:rPr dirty="0" sz="600" spc="15" b="1">
                <a:latin typeface="Arial"/>
                <a:cs typeface="Arial"/>
              </a:rPr>
              <a:t>C1)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You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can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combine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the</a:t>
            </a:r>
            <a:endParaRPr sz="600">
              <a:latin typeface="Arial"/>
              <a:cs typeface="Arial"/>
            </a:endParaRPr>
          </a:p>
          <a:p>
            <a:pPr algn="ctr" marL="64135" marR="57150">
              <a:lnSpc>
                <a:spcPct val="152200"/>
              </a:lnSpc>
            </a:pPr>
            <a:r>
              <a:rPr dirty="0" sz="600" spc="-35" b="1">
                <a:latin typeface="Arial"/>
                <a:cs typeface="Arial"/>
              </a:rPr>
              <a:t>exercise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class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with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a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healthy </a:t>
            </a:r>
            <a:r>
              <a:rPr dirty="0" sz="600" spc="-155" b="1">
                <a:latin typeface="Arial"/>
                <a:cs typeface="Arial"/>
              </a:rPr>
              <a:t> </a:t>
            </a:r>
            <a:r>
              <a:rPr dirty="0" sz="600" spc="-15" b="1">
                <a:latin typeface="Arial"/>
                <a:cs typeface="Arial"/>
              </a:rPr>
              <a:t>eating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class</a:t>
            </a:r>
            <a:r>
              <a:rPr dirty="0" sz="600" spc="-45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where</a:t>
            </a:r>
            <a:r>
              <a:rPr dirty="0" sz="600" spc="-20" b="1">
                <a:latin typeface="Arial"/>
                <a:cs typeface="Arial"/>
              </a:rPr>
              <a:t> </a:t>
            </a:r>
            <a:r>
              <a:rPr dirty="0" sz="600" spc="-45" b="1">
                <a:latin typeface="Arial"/>
                <a:cs typeface="Arial"/>
              </a:rPr>
              <a:t>you</a:t>
            </a:r>
            <a:r>
              <a:rPr dirty="0" sz="600" spc="-4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can </a:t>
            </a:r>
            <a:r>
              <a:rPr dirty="0" sz="600" spc="-30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learn</a:t>
            </a:r>
            <a:r>
              <a:rPr dirty="0" sz="600" spc="-20" b="1">
                <a:latin typeface="Arial"/>
                <a:cs typeface="Arial"/>
              </a:rPr>
              <a:t> </a:t>
            </a:r>
            <a:r>
              <a:rPr dirty="0" sz="600" spc="-15" b="1">
                <a:latin typeface="Arial"/>
                <a:cs typeface="Arial"/>
              </a:rPr>
              <a:t>about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excellent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recipes </a:t>
            </a:r>
            <a:r>
              <a:rPr dirty="0" sz="600" spc="-155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for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food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-5" b="1">
                <a:latin typeface="Arial"/>
                <a:cs typeface="Arial"/>
              </a:rPr>
              <a:t>after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exercise.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5088" y="1266081"/>
            <a:ext cx="1158240" cy="428625"/>
          </a:xfrm>
          <a:prstGeom prst="rect">
            <a:avLst/>
          </a:prstGeom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55"/>
              </a:spcBef>
            </a:pPr>
            <a:r>
              <a:rPr dirty="0" sz="600" spc="20" b="1">
                <a:latin typeface="Arial"/>
                <a:cs typeface="Arial"/>
              </a:rPr>
              <a:t>(C2)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You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can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join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an</a:t>
            </a:r>
            <a:endParaRPr sz="600">
              <a:latin typeface="Arial"/>
              <a:cs typeface="Arial"/>
            </a:endParaRPr>
          </a:p>
          <a:p>
            <a:pPr marL="193040" marR="185420" indent="13335">
              <a:lnSpc>
                <a:spcPct val="152200"/>
              </a:lnSpc>
            </a:pPr>
            <a:r>
              <a:rPr dirty="0" sz="600" spc="-35" b="1">
                <a:latin typeface="Arial"/>
                <a:cs typeface="Arial"/>
              </a:rPr>
              <a:t>exercise</a:t>
            </a:r>
            <a:r>
              <a:rPr dirty="0" sz="600" spc="-30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class</a:t>
            </a:r>
            <a:r>
              <a:rPr dirty="0" sz="600" spc="-45" b="1">
                <a:latin typeface="Arial"/>
                <a:cs typeface="Arial"/>
              </a:rPr>
              <a:t> </a:t>
            </a:r>
            <a:r>
              <a:rPr dirty="0" sz="600" spc="5" b="1">
                <a:latin typeface="Arial"/>
                <a:cs typeface="Arial"/>
              </a:rPr>
              <a:t>that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is </a:t>
            </a:r>
            <a:r>
              <a:rPr dirty="0" sz="600" spc="-155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for</a:t>
            </a:r>
            <a:r>
              <a:rPr dirty="0" sz="600" spc="114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overweight</a:t>
            </a:r>
            <a:r>
              <a:rPr dirty="0" sz="600" spc="114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people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5088" y="1916500"/>
            <a:ext cx="1158240" cy="567690"/>
          </a:xfrm>
          <a:prstGeom prst="rect">
            <a:avLst/>
          </a:prstGeom>
          <a:solidFill>
            <a:srgbClr val="FFF799"/>
          </a:solidFill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algn="just" marL="59690">
              <a:lnSpc>
                <a:spcPct val="100000"/>
              </a:lnSpc>
              <a:spcBef>
                <a:spcPts val="155"/>
              </a:spcBef>
            </a:pPr>
            <a:r>
              <a:rPr dirty="0" sz="600" spc="20" b="1">
                <a:latin typeface="Arial"/>
                <a:cs typeface="Arial"/>
              </a:rPr>
              <a:t>(C3)</a:t>
            </a:r>
            <a:r>
              <a:rPr dirty="0" sz="600" spc="13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You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can</a:t>
            </a:r>
            <a:r>
              <a:rPr dirty="0" sz="600" spc="5" b="1">
                <a:latin typeface="Arial"/>
                <a:cs typeface="Arial"/>
              </a:rPr>
              <a:t> </a:t>
            </a:r>
            <a:r>
              <a:rPr dirty="0" sz="600" spc="-5" b="1">
                <a:latin typeface="Arial"/>
                <a:cs typeface="Arial"/>
              </a:rPr>
              <a:t>try</a:t>
            </a:r>
            <a:r>
              <a:rPr dirty="0" sz="600" spc="13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an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15" b="1">
                <a:latin typeface="Arial"/>
                <a:cs typeface="Arial"/>
              </a:rPr>
              <a:t>activity</a:t>
            </a:r>
            <a:endParaRPr sz="600">
              <a:latin typeface="Arial"/>
              <a:cs typeface="Arial"/>
            </a:endParaRPr>
          </a:p>
          <a:p>
            <a:pPr algn="just" marL="164465" marR="147320" indent="-9525">
              <a:lnSpc>
                <a:spcPct val="152200"/>
              </a:lnSpc>
            </a:pPr>
            <a:r>
              <a:rPr dirty="0" sz="600" spc="-50" b="1">
                <a:latin typeface="Arial"/>
                <a:cs typeface="Arial"/>
              </a:rPr>
              <a:t>such</a:t>
            </a:r>
            <a:r>
              <a:rPr dirty="0" sz="600" spc="-45" b="1">
                <a:latin typeface="Arial"/>
                <a:cs typeface="Arial"/>
              </a:rPr>
              <a:t> </a:t>
            </a:r>
            <a:r>
              <a:rPr dirty="0" sz="600" spc="-55" b="1">
                <a:latin typeface="Arial"/>
                <a:cs typeface="Arial"/>
              </a:rPr>
              <a:t>as</a:t>
            </a:r>
            <a:r>
              <a:rPr dirty="0" sz="600" spc="-5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indoor</a:t>
            </a:r>
            <a:r>
              <a:rPr dirty="0" sz="600" spc="-2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climbing </a:t>
            </a:r>
            <a:r>
              <a:rPr dirty="0" sz="600" spc="-25" b="1">
                <a:latin typeface="Arial"/>
                <a:cs typeface="Arial"/>
              </a:rPr>
              <a:t> </a:t>
            </a:r>
            <a:r>
              <a:rPr dirty="0" sz="600" spc="5" b="1">
                <a:latin typeface="Arial"/>
                <a:cs typeface="Arial"/>
              </a:rPr>
              <a:t>that </a:t>
            </a:r>
            <a:r>
              <a:rPr dirty="0" sz="600" spc="-50" b="1">
                <a:latin typeface="Arial"/>
                <a:cs typeface="Arial"/>
              </a:rPr>
              <a:t>is</a:t>
            </a:r>
            <a:r>
              <a:rPr dirty="0" sz="600" spc="-45" b="1">
                <a:latin typeface="Arial"/>
                <a:cs typeface="Arial"/>
              </a:rPr>
              <a:t> </a:t>
            </a:r>
            <a:r>
              <a:rPr dirty="0" sz="600" spc="-15" b="1">
                <a:latin typeface="Arial"/>
                <a:cs typeface="Arial"/>
              </a:rPr>
              <a:t>quite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-40" b="1">
                <a:latin typeface="Arial"/>
                <a:cs typeface="Arial"/>
              </a:rPr>
              <a:t>absorbing </a:t>
            </a:r>
            <a:r>
              <a:rPr dirty="0" sz="600" spc="-3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and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very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good</a:t>
            </a:r>
            <a:r>
              <a:rPr dirty="0" sz="600" spc="-15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exercise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5088" y="2706099"/>
            <a:ext cx="1158240" cy="428625"/>
          </a:xfrm>
          <a:prstGeom prst="rect">
            <a:avLst/>
          </a:prstGeom>
          <a:ln w="1012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55"/>
              </a:spcBef>
            </a:pPr>
            <a:r>
              <a:rPr dirty="0" sz="600" spc="20" b="1">
                <a:latin typeface="Arial"/>
                <a:cs typeface="Arial"/>
              </a:rPr>
              <a:t>(C4)</a:t>
            </a:r>
            <a:r>
              <a:rPr dirty="0" sz="600" spc="125" b="1">
                <a:latin typeface="Arial"/>
                <a:cs typeface="Arial"/>
              </a:rPr>
              <a:t> </a:t>
            </a:r>
            <a:r>
              <a:rPr dirty="0" sz="600" b="1">
                <a:latin typeface="Arial"/>
                <a:cs typeface="Arial"/>
              </a:rPr>
              <a:t>The</a:t>
            </a:r>
            <a:r>
              <a:rPr dirty="0" sz="600" spc="130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local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leisure</a:t>
            </a:r>
            <a:r>
              <a:rPr dirty="0" sz="600" spc="-5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centre</a:t>
            </a:r>
            <a:endParaRPr sz="600">
              <a:latin typeface="Arial"/>
              <a:cs typeface="Arial"/>
            </a:endParaRPr>
          </a:p>
          <a:p>
            <a:pPr algn="ctr" marL="126364" marR="118745">
              <a:lnSpc>
                <a:spcPct val="152200"/>
              </a:lnSpc>
            </a:pPr>
            <a:r>
              <a:rPr dirty="0" sz="600" spc="-40" b="1">
                <a:latin typeface="Arial"/>
                <a:cs typeface="Arial"/>
              </a:rPr>
              <a:t>runs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a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free</a:t>
            </a:r>
            <a:r>
              <a:rPr dirty="0" sz="600" spc="12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exercise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-50" b="1">
                <a:latin typeface="Arial"/>
                <a:cs typeface="Arial"/>
              </a:rPr>
              <a:t>class </a:t>
            </a:r>
            <a:r>
              <a:rPr dirty="0" sz="600" spc="-155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for</a:t>
            </a:r>
            <a:r>
              <a:rPr dirty="0" sz="600" spc="-10" b="1">
                <a:latin typeface="Arial"/>
                <a:cs typeface="Arial"/>
              </a:rPr>
              <a:t> </a:t>
            </a:r>
            <a:r>
              <a:rPr dirty="0" sz="600" spc="-35" b="1">
                <a:latin typeface="Arial"/>
                <a:cs typeface="Arial"/>
              </a:rPr>
              <a:t>unemployed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30" b="1">
                <a:latin typeface="Arial"/>
                <a:cs typeface="Arial"/>
              </a:rPr>
              <a:t>people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80820" y="755048"/>
            <a:ext cx="824865" cy="796925"/>
            <a:chOff x="980820" y="755048"/>
            <a:chExt cx="824865" cy="796925"/>
          </a:xfrm>
        </p:grpSpPr>
        <p:sp>
          <p:nvSpPr>
            <p:cNvPr id="14" name="object 14"/>
            <p:cNvSpPr/>
            <p:nvPr/>
          </p:nvSpPr>
          <p:spPr>
            <a:xfrm>
              <a:off x="1002787" y="760109"/>
              <a:ext cx="797560" cy="734695"/>
            </a:xfrm>
            <a:custGeom>
              <a:avLst/>
              <a:gdLst/>
              <a:ahLst/>
              <a:cxnLst/>
              <a:rect l="l" t="t" r="r" b="b"/>
              <a:pathLst>
                <a:path w="797560" h="734694">
                  <a:moveTo>
                    <a:pt x="797221" y="0"/>
                  </a:moveTo>
                  <a:lnTo>
                    <a:pt x="744333" y="14377"/>
                  </a:lnTo>
                  <a:lnTo>
                    <a:pt x="693186" y="30266"/>
                  </a:lnTo>
                  <a:lnTo>
                    <a:pt x="643776" y="47655"/>
                  </a:lnTo>
                  <a:lnTo>
                    <a:pt x="596098" y="66528"/>
                  </a:lnTo>
                  <a:lnTo>
                    <a:pt x="550149" y="86872"/>
                  </a:lnTo>
                  <a:lnTo>
                    <a:pt x="505924" y="108672"/>
                  </a:lnTo>
                  <a:lnTo>
                    <a:pt x="463419" y="131916"/>
                  </a:lnTo>
                  <a:lnTo>
                    <a:pt x="422630" y="156588"/>
                  </a:lnTo>
                  <a:lnTo>
                    <a:pt x="383552" y="182675"/>
                  </a:lnTo>
                  <a:lnTo>
                    <a:pt x="346183" y="210164"/>
                  </a:lnTo>
                  <a:lnTo>
                    <a:pt x="310517" y="239039"/>
                  </a:lnTo>
                  <a:lnTo>
                    <a:pt x="276550" y="269288"/>
                  </a:lnTo>
                  <a:lnTo>
                    <a:pt x="244279" y="300896"/>
                  </a:lnTo>
                  <a:lnTo>
                    <a:pt x="213699" y="333849"/>
                  </a:lnTo>
                  <a:lnTo>
                    <a:pt x="184806" y="368133"/>
                  </a:lnTo>
                  <a:lnTo>
                    <a:pt x="157596" y="403735"/>
                  </a:lnTo>
                  <a:lnTo>
                    <a:pt x="132064" y="440641"/>
                  </a:lnTo>
                  <a:lnTo>
                    <a:pt x="108207" y="478836"/>
                  </a:lnTo>
                  <a:lnTo>
                    <a:pt x="86021" y="518306"/>
                  </a:lnTo>
                  <a:lnTo>
                    <a:pt x="65500" y="559038"/>
                  </a:lnTo>
                  <a:lnTo>
                    <a:pt x="46642" y="601018"/>
                  </a:lnTo>
                  <a:lnTo>
                    <a:pt x="29442" y="644232"/>
                  </a:lnTo>
                  <a:lnTo>
                    <a:pt x="13896" y="688665"/>
                  </a:lnTo>
                  <a:lnTo>
                    <a:pt x="0" y="734304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0820" y="1481362"/>
              <a:ext cx="47625" cy="70485"/>
            </a:xfrm>
            <a:custGeom>
              <a:avLst/>
              <a:gdLst/>
              <a:ahLst/>
              <a:cxnLst/>
              <a:rect l="l" t="t" r="r" b="b"/>
              <a:pathLst>
                <a:path w="47625" h="70484">
                  <a:moveTo>
                    <a:pt x="47517" y="13433"/>
                  </a:moveTo>
                  <a:lnTo>
                    <a:pt x="0" y="0"/>
                  </a:lnTo>
                  <a:lnTo>
                    <a:pt x="3550" y="17787"/>
                  </a:lnTo>
                  <a:lnTo>
                    <a:pt x="5669" y="36667"/>
                  </a:lnTo>
                  <a:lnTo>
                    <a:pt x="6416" y="54732"/>
                  </a:lnTo>
                  <a:lnTo>
                    <a:pt x="5847" y="70072"/>
                  </a:lnTo>
                  <a:lnTo>
                    <a:pt x="13395" y="56705"/>
                  </a:lnTo>
                  <a:lnTo>
                    <a:pt x="23488" y="41705"/>
                  </a:lnTo>
                  <a:lnTo>
                    <a:pt x="35179" y="26729"/>
                  </a:lnTo>
                  <a:lnTo>
                    <a:pt x="47517" y="134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10744" y="1416806"/>
              <a:ext cx="589280" cy="99695"/>
            </a:xfrm>
            <a:custGeom>
              <a:avLst/>
              <a:gdLst/>
              <a:ahLst/>
              <a:cxnLst/>
              <a:rect l="l" t="t" r="r" b="b"/>
              <a:pathLst>
                <a:path w="589280" h="99694">
                  <a:moveTo>
                    <a:pt x="589265" y="63312"/>
                  </a:moveTo>
                  <a:lnTo>
                    <a:pt x="536738" y="42336"/>
                  </a:lnTo>
                  <a:lnTo>
                    <a:pt x="485124" y="25650"/>
                  </a:lnTo>
                  <a:lnTo>
                    <a:pt x="434500" y="13164"/>
                  </a:lnTo>
                  <a:lnTo>
                    <a:pt x="384946" y="4787"/>
                  </a:lnTo>
                  <a:lnTo>
                    <a:pt x="336539" y="429"/>
                  </a:lnTo>
                  <a:lnTo>
                    <a:pt x="289357" y="0"/>
                  </a:lnTo>
                  <a:lnTo>
                    <a:pt x="243480" y="3408"/>
                  </a:lnTo>
                  <a:lnTo>
                    <a:pt x="198986" y="10563"/>
                  </a:lnTo>
                  <a:lnTo>
                    <a:pt x="155953" y="21376"/>
                  </a:lnTo>
                  <a:lnTo>
                    <a:pt x="114459" y="35754"/>
                  </a:lnTo>
                  <a:lnTo>
                    <a:pt x="74583" y="53609"/>
                  </a:lnTo>
                  <a:lnTo>
                    <a:pt x="36404" y="74849"/>
                  </a:lnTo>
                  <a:lnTo>
                    <a:pt x="0" y="99385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62917" y="1492347"/>
              <a:ext cx="67945" cy="59690"/>
            </a:xfrm>
            <a:custGeom>
              <a:avLst/>
              <a:gdLst/>
              <a:ahLst/>
              <a:cxnLst/>
              <a:rect l="l" t="t" r="r" b="b"/>
              <a:pathLst>
                <a:path w="67944" h="59690">
                  <a:moveTo>
                    <a:pt x="67825" y="39855"/>
                  </a:moveTo>
                  <a:lnTo>
                    <a:pt x="38455" y="0"/>
                  </a:lnTo>
                  <a:lnTo>
                    <a:pt x="30330" y="16269"/>
                  </a:lnTo>
                  <a:lnTo>
                    <a:pt x="20399" y="32524"/>
                  </a:lnTo>
                  <a:lnTo>
                    <a:pt x="9883" y="47288"/>
                  </a:lnTo>
                  <a:lnTo>
                    <a:pt x="0" y="59087"/>
                  </a:lnTo>
                  <a:lnTo>
                    <a:pt x="14196" y="53142"/>
                  </a:lnTo>
                  <a:lnTo>
                    <a:pt x="31413" y="47469"/>
                  </a:lnTo>
                  <a:lnTo>
                    <a:pt x="49879" y="42798"/>
                  </a:lnTo>
                  <a:lnTo>
                    <a:pt x="67825" y="398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980820" y="2128811"/>
            <a:ext cx="824865" cy="796925"/>
            <a:chOff x="980820" y="2128811"/>
            <a:chExt cx="824865" cy="796925"/>
          </a:xfrm>
        </p:grpSpPr>
        <p:sp>
          <p:nvSpPr>
            <p:cNvPr id="19" name="object 19"/>
            <p:cNvSpPr/>
            <p:nvPr/>
          </p:nvSpPr>
          <p:spPr>
            <a:xfrm>
              <a:off x="1210744" y="2164055"/>
              <a:ext cx="589280" cy="99695"/>
            </a:xfrm>
            <a:custGeom>
              <a:avLst/>
              <a:gdLst/>
              <a:ahLst/>
              <a:cxnLst/>
              <a:rect l="l" t="t" r="r" b="b"/>
              <a:pathLst>
                <a:path w="589280" h="99694">
                  <a:moveTo>
                    <a:pt x="589265" y="36072"/>
                  </a:moveTo>
                  <a:lnTo>
                    <a:pt x="536738" y="57048"/>
                  </a:lnTo>
                  <a:lnTo>
                    <a:pt x="485124" y="73734"/>
                  </a:lnTo>
                  <a:lnTo>
                    <a:pt x="434500" y="86220"/>
                  </a:lnTo>
                  <a:lnTo>
                    <a:pt x="384946" y="94597"/>
                  </a:lnTo>
                  <a:lnTo>
                    <a:pt x="336539" y="98955"/>
                  </a:lnTo>
                  <a:lnTo>
                    <a:pt x="289357" y="99385"/>
                  </a:lnTo>
                  <a:lnTo>
                    <a:pt x="243480" y="95977"/>
                  </a:lnTo>
                  <a:lnTo>
                    <a:pt x="198986" y="88821"/>
                  </a:lnTo>
                  <a:lnTo>
                    <a:pt x="155953" y="78009"/>
                  </a:lnTo>
                  <a:lnTo>
                    <a:pt x="114459" y="63630"/>
                  </a:lnTo>
                  <a:lnTo>
                    <a:pt x="74583" y="45775"/>
                  </a:lnTo>
                  <a:lnTo>
                    <a:pt x="36404" y="24535"/>
                  </a:lnTo>
                  <a:lnTo>
                    <a:pt x="0" y="0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62917" y="2128811"/>
              <a:ext cx="67945" cy="59690"/>
            </a:xfrm>
            <a:custGeom>
              <a:avLst/>
              <a:gdLst/>
              <a:ahLst/>
              <a:cxnLst/>
              <a:rect l="l" t="t" r="r" b="b"/>
              <a:pathLst>
                <a:path w="67944" h="59689">
                  <a:moveTo>
                    <a:pt x="38455" y="59087"/>
                  </a:moveTo>
                  <a:lnTo>
                    <a:pt x="67825" y="19232"/>
                  </a:lnTo>
                  <a:lnTo>
                    <a:pt x="49879" y="16289"/>
                  </a:lnTo>
                  <a:lnTo>
                    <a:pt x="31413" y="11617"/>
                  </a:lnTo>
                  <a:lnTo>
                    <a:pt x="14196" y="5945"/>
                  </a:lnTo>
                  <a:lnTo>
                    <a:pt x="0" y="0"/>
                  </a:lnTo>
                  <a:lnTo>
                    <a:pt x="9883" y="11799"/>
                  </a:lnTo>
                  <a:lnTo>
                    <a:pt x="20399" y="26563"/>
                  </a:lnTo>
                  <a:lnTo>
                    <a:pt x="30330" y="42817"/>
                  </a:lnTo>
                  <a:lnTo>
                    <a:pt x="38455" y="590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02787" y="2185831"/>
              <a:ext cx="797560" cy="734695"/>
            </a:xfrm>
            <a:custGeom>
              <a:avLst/>
              <a:gdLst/>
              <a:ahLst/>
              <a:cxnLst/>
              <a:rect l="l" t="t" r="r" b="b"/>
              <a:pathLst>
                <a:path w="797560" h="734694">
                  <a:moveTo>
                    <a:pt x="797221" y="734304"/>
                  </a:moveTo>
                  <a:lnTo>
                    <a:pt x="744333" y="719927"/>
                  </a:lnTo>
                  <a:lnTo>
                    <a:pt x="693186" y="704037"/>
                  </a:lnTo>
                  <a:lnTo>
                    <a:pt x="643776" y="686649"/>
                  </a:lnTo>
                  <a:lnTo>
                    <a:pt x="596098" y="667776"/>
                  </a:lnTo>
                  <a:lnTo>
                    <a:pt x="550149" y="647432"/>
                  </a:lnTo>
                  <a:lnTo>
                    <a:pt x="505924" y="625632"/>
                  </a:lnTo>
                  <a:lnTo>
                    <a:pt x="463419" y="602388"/>
                  </a:lnTo>
                  <a:lnTo>
                    <a:pt x="422630" y="577716"/>
                  </a:lnTo>
                  <a:lnTo>
                    <a:pt x="383552" y="551629"/>
                  </a:lnTo>
                  <a:lnTo>
                    <a:pt x="346183" y="524140"/>
                  </a:lnTo>
                  <a:lnTo>
                    <a:pt x="310517" y="495265"/>
                  </a:lnTo>
                  <a:lnTo>
                    <a:pt x="276550" y="465016"/>
                  </a:lnTo>
                  <a:lnTo>
                    <a:pt x="244279" y="433408"/>
                  </a:lnTo>
                  <a:lnTo>
                    <a:pt x="213699" y="400455"/>
                  </a:lnTo>
                  <a:lnTo>
                    <a:pt x="184806" y="366171"/>
                  </a:lnTo>
                  <a:lnTo>
                    <a:pt x="157596" y="330569"/>
                  </a:lnTo>
                  <a:lnTo>
                    <a:pt x="132064" y="293663"/>
                  </a:lnTo>
                  <a:lnTo>
                    <a:pt x="108207" y="255468"/>
                  </a:lnTo>
                  <a:lnTo>
                    <a:pt x="86021" y="215998"/>
                  </a:lnTo>
                  <a:lnTo>
                    <a:pt x="65500" y="175266"/>
                  </a:lnTo>
                  <a:lnTo>
                    <a:pt x="46642" y="133286"/>
                  </a:lnTo>
                  <a:lnTo>
                    <a:pt x="29442" y="90072"/>
                  </a:lnTo>
                  <a:lnTo>
                    <a:pt x="13896" y="45639"/>
                  </a:lnTo>
                  <a:lnTo>
                    <a:pt x="0" y="0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80820" y="2128811"/>
              <a:ext cx="47625" cy="70485"/>
            </a:xfrm>
            <a:custGeom>
              <a:avLst/>
              <a:gdLst/>
              <a:ahLst/>
              <a:cxnLst/>
              <a:rect l="l" t="t" r="r" b="b"/>
              <a:pathLst>
                <a:path w="47625" h="70485">
                  <a:moveTo>
                    <a:pt x="0" y="70072"/>
                  </a:moveTo>
                  <a:lnTo>
                    <a:pt x="47517" y="56639"/>
                  </a:lnTo>
                  <a:lnTo>
                    <a:pt x="35179" y="43343"/>
                  </a:lnTo>
                  <a:lnTo>
                    <a:pt x="23488" y="28367"/>
                  </a:lnTo>
                  <a:lnTo>
                    <a:pt x="13395" y="13367"/>
                  </a:lnTo>
                  <a:lnTo>
                    <a:pt x="5847" y="0"/>
                  </a:lnTo>
                  <a:lnTo>
                    <a:pt x="6416" y="15340"/>
                  </a:lnTo>
                  <a:lnTo>
                    <a:pt x="5669" y="33405"/>
                  </a:lnTo>
                  <a:lnTo>
                    <a:pt x="3550" y="52285"/>
                  </a:lnTo>
                  <a:lnTo>
                    <a:pt x="0" y="700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2968160" y="735437"/>
            <a:ext cx="272415" cy="49530"/>
            <a:chOff x="2968160" y="735437"/>
            <a:chExt cx="272415" cy="49530"/>
          </a:xfrm>
        </p:grpSpPr>
        <p:sp>
          <p:nvSpPr>
            <p:cNvPr id="24" name="object 24"/>
            <p:cNvSpPr/>
            <p:nvPr/>
          </p:nvSpPr>
          <p:spPr>
            <a:xfrm>
              <a:off x="3027374" y="760109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 h="0">
                  <a:moveTo>
                    <a:pt x="212652" y="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968160" y="735437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29">
                  <a:moveTo>
                    <a:pt x="65792" y="49344"/>
                  </a:moveTo>
                  <a:lnTo>
                    <a:pt x="65792" y="0"/>
                  </a:lnTo>
                  <a:lnTo>
                    <a:pt x="49653" y="8249"/>
                  </a:lnTo>
                  <a:lnTo>
                    <a:pt x="32074" y="15420"/>
                  </a:lnTo>
                  <a:lnTo>
                    <a:pt x="14906" y="21048"/>
                  </a:lnTo>
                  <a:lnTo>
                    <a:pt x="0" y="24672"/>
                  </a:lnTo>
                  <a:lnTo>
                    <a:pt x="14906" y="28295"/>
                  </a:lnTo>
                  <a:lnTo>
                    <a:pt x="32074" y="33924"/>
                  </a:lnTo>
                  <a:lnTo>
                    <a:pt x="49653" y="41094"/>
                  </a:lnTo>
                  <a:lnTo>
                    <a:pt x="65792" y="493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2968160" y="1455446"/>
            <a:ext cx="272415" cy="49530"/>
            <a:chOff x="2968160" y="1455446"/>
            <a:chExt cx="272415" cy="49530"/>
          </a:xfrm>
        </p:grpSpPr>
        <p:sp>
          <p:nvSpPr>
            <p:cNvPr id="27" name="object 27"/>
            <p:cNvSpPr/>
            <p:nvPr/>
          </p:nvSpPr>
          <p:spPr>
            <a:xfrm>
              <a:off x="3027374" y="1480118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 h="0">
                  <a:moveTo>
                    <a:pt x="212652" y="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968160" y="145544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65792" y="49344"/>
                  </a:moveTo>
                  <a:lnTo>
                    <a:pt x="65792" y="0"/>
                  </a:lnTo>
                  <a:lnTo>
                    <a:pt x="49653" y="8249"/>
                  </a:lnTo>
                  <a:lnTo>
                    <a:pt x="32074" y="15420"/>
                  </a:lnTo>
                  <a:lnTo>
                    <a:pt x="14906" y="21048"/>
                  </a:lnTo>
                  <a:lnTo>
                    <a:pt x="0" y="24672"/>
                  </a:lnTo>
                  <a:lnTo>
                    <a:pt x="14906" y="28295"/>
                  </a:lnTo>
                  <a:lnTo>
                    <a:pt x="32074" y="33924"/>
                  </a:lnTo>
                  <a:lnTo>
                    <a:pt x="49653" y="41094"/>
                  </a:lnTo>
                  <a:lnTo>
                    <a:pt x="65792" y="493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2968160" y="2175455"/>
            <a:ext cx="272415" cy="49530"/>
            <a:chOff x="2968160" y="2175455"/>
            <a:chExt cx="272415" cy="49530"/>
          </a:xfrm>
        </p:grpSpPr>
        <p:sp>
          <p:nvSpPr>
            <p:cNvPr id="30" name="object 30"/>
            <p:cNvSpPr/>
            <p:nvPr/>
          </p:nvSpPr>
          <p:spPr>
            <a:xfrm>
              <a:off x="3027374" y="2200127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 h="0">
                  <a:moveTo>
                    <a:pt x="212652" y="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968160" y="2175455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65792" y="49344"/>
                  </a:moveTo>
                  <a:lnTo>
                    <a:pt x="65792" y="0"/>
                  </a:lnTo>
                  <a:lnTo>
                    <a:pt x="49653" y="8249"/>
                  </a:lnTo>
                  <a:lnTo>
                    <a:pt x="32074" y="15420"/>
                  </a:lnTo>
                  <a:lnTo>
                    <a:pt x="14906" y="21048"/>
                  </a:lnTo>
                  <a:lnTo>
                    <a:pt x="0" y="24672"/>
                  </a:lnTo>
                  <a:lnTo>
                    <a:pt x="14906" y="28295"/>
                  </a:lnTo>
                  <a:lnTo>
                    <a:pt x="32074" y="33924"/>
                  </a:lnTo>
                  <a:lnTo>
                    <a:pt x="49653" y="41094"/>
                  </a:lnTo>
                  <a:lnTo>
                    <a:pt x="65792" y="493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2968160" y="2895464"/>
            <a:ext cx="272415" cy="49530"/>
            <a:chOff x="2968160" y="2895464"/>
            <a:chExt cx="272415" cy="49530"/>
          </a:xfrm>
        </p:grpSpPr>
        <p:sp>
          <p:nvSpPr>
            <p:cNvPr id="33" name="object 33"/>
            <p:cNvSpPr/>
            <p:nvPr/>
          </p:nvSpPr>
          <p:spPr>
            <a:xfrm>
              <a:off x="3027374" y="2920136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 h="0">
                  <a:moveTo>
                    <a:pt x="212652" y="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968160" y="2895464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65792" y="49344"/>
                  </a:moveTo>
                  <a:lnTo>
                    <a:pt x="65792" y="0"/>
                  </a:lnTo>
                  <a:lnTo>
                    <a:pt x="49653" y="8249"/>
                  </a:lnTo>
                  <a:lnTo>
                    <a:pt x="32074" y="15420"/>
                  </a:lnTo>
                  <a:lnTo>
                    <a:pt x="14906" y="21048"/>
                  </a:lnTo>
                  <a:lnTo>
                    <a:pt x="0" y="24672"/>
                  </a:lnTo>
                  <a:lnTo>
                    <a:pt x="14906" y="28295"/>
                  </a:lnTo>
                  <a:lnTo>
                    <a:pt x="32074" y="33924"/>
                  </a:lnTo>
                  <a:lnTo>
                    <a:pt x="49653" y="41094"/>
                  </a:lnTo>
                  <a:lnTo>
                    <a:pt x="65792" y="493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37541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Domain</a:t>
            </a:r>
            <a:r>
              <a:rPr dirty="0" spc="-45"/>
              <a:t> </a:t>
            </a:r>
            <a:r>
              <a:rPr dirty="0" spc="-40"/>
              <a:t>modelling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885" y="636261"/>
            <a:ext cx="651127" cy="7012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2882" y="636357"/>
            <a:ext cx="802468" cy="7199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4241" y="584309"/>
            <a:ext cx="1199921" cy="7719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22046" y="1606143"/>
            <a:ext cx="3964304" cy="1395095"/>
            <a:chOff x="322046" y="1606143"/>
            <a:chExt cx="3964304" cy="1395095"/>
          </a:xfrm>
        </p:grpSpPr>
        <p:sp>
          <p:nvSpPr>
            <p:cNvPr id="7" name="object 7"/>
            <p:cNvSpPr/>
            <p:nvPr/>
          </p:nvSpPr>
          <p:spPr>
            <a:xfrm>
              <a:off x="322046" y="1606143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4">
                  <a:moveTo>
                    <a:pt x="0" y="170815"/>
                  </a:moveTo>
                  <a:lnTo>
                    <a:pt x="3963911" y="170815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5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2046" y="1776958"/>
              <a:ext cx="3964304" cy="1224280"/>
            </a:xfrm>
            <a:custGeom>
              <a:avLst/>
              <a:gdLst/>
              <a:ahLst/>
              <a:cxnLst/>
              <a:rect l="l" t="t" r="r" b="b"/>
              <a:pathLst>
                <a:path w="3964304" h="1224280">
                  <a:moveTo>
                    <a:pt x="3963911" y="0"/>
                  </a:moveTo>
                  <a:lnTo>
                    <a:pt x="0" y="0"/>
                  </a:lnTo>
                  <a:lnTo>
                    <a:pt x="0" y="1224140"/>
                  </a:lnTo>
                  <a:lnTo>
                    <a:pt x="3963911" y="1224140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17207" y="195409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7207" y="21438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207" y="23336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207" y="26626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7294" y="1596613"/>
            <a:ext cx="3775710" cy="1291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gathering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38400"/>
              </a:lnSpc>
              <a:spcBef>
                <a:spcPts val="720"/>
              </a:spcBef>
            </a:pPr>
            <a:r>
              <a:rPr dirty="0" sz="900" spc="-30">
                <a:latin typeface="Arial"/>
                <a:cs typeface="Arial"/>
              </a:rPr>
              <a:t>Healthcare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literature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tends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focus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reasons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changing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behaviour.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75">
                <a:latin typeface="Arial"/>
                <a:cs typeface="Arial"/>
              </a:rPr>
              <a:t>Less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documented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reasons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changing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behaviour.</a:t>
            </a:r>
            <a:endParaRPr sz="900">
              <a:latin typeface="Arial"/>
              <a:cs typeface="Arial"/>
            </a:endParaRPr>
          </a:p>
          <a:p>
            <a:pPr marL="289560" marR="184785">
              <a:lnSpc>
                <a:spcPct val="101499"/>
              </a:lnSpc>
              <a:spcBef>
                <a:spcPts val="400"/>
              </a:spcBef>
            </a:pPr>
            <a:r>
              <a:rPr dirty="0" sz="900" spc="-25">
                <a:latin typeface="Arial"/>
                <a:cs typeface="Arial"/>
              </a:rPr>
              <a:t>Yet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have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meaningful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dialogue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users,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systems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70">
                <a:latin typeface="Arial"/>
                <a:cs typeface="Arial"/>
              </a:rPr>
              <a:t>needs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handle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counterarguments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user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might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have.</a:t>
            </a:r>
            <a:endParaRPr sz="900">
              <a:latin typeface="Arial"/>
              <a:cs typeface="Arial"/>
            </a:endParaRPr>
          </a:p>
          <a:p>
            <a:pPr marL="289560" marR="262255">
              <a:lnSpc>
                <a:spcPct val="101499"/>
              </a:lnSpc>
              <a:spcBef>
                <a:spcPts val="400"/>
              </a:spcBef>
            </a:pPr>
            <a:r>
              <a:rPr dirty="0" sz="900" spc="-30">
                <a:latin typeface="Arial"/>
                <a:cs typeface="Arial"/>
              </a:rPr>
              <a:t>Depending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domain,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75">
                <a:latin typeface="Arial"/>
                <a:cs typeface="Arial"/>
              </a:rPr>
              <a:t>we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75">
                <a:latin typeface="Arial"/>
                <a:cs typeface="Arial"/>
              </a:rPr>
              <a:t>use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mixture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extracted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crowdsourced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arguments.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7294" y="3020954"/>
            <a:ext cx="3821429" cy="294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Lisa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Chalaguine,</a:t>
            </a:r>
            <a:r>
              <a:rPr dirty="0" sz="600" spc="-15">
                <a:latin typeface="Arial"/>
                <a:cs typeface="Arial"/>
              </a:rPr>
              <a:t> Emmanuel</a:t>
            </a:r>
            <a:r>
              <a:rPr dirty="0" sz="600" spc="-10">
                <a:latin typeface="Arial"/>
                <a:cs typeface="Arial"/>
              </a:rPr>
              <a:t> Hadoux,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Fiona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Hamilton, </a:t>
            </a:r>
            <a:r>
              <a:rPr dirty="0" sz="600" spc="-5">
                <a:latin typeface="Arial"/>
                <a:cs typeface="Arial"/>
              </a:rPr>
              <a:t>Andrew </a:t>
            </a:r>
            <a:r>
              <a:rPr dirty="0" sz="600" spc="-15">
                <a:latin typeface="Arial"/>
                <a:cs typeface="Arial"/>
              </a:rPr>
              <a:t>Hayward,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 Hunter, </a:t>
            </a:r>
            <a:r>
              <a:rPr dirty="0" sz="600" spc="-10">
                <a:latin typeface="Arial"/>
                <a:cs typeface="Arial"/>
              </a:rPr>
              <a:t>Sylwia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Polberg,</a:t>
            </a:r>
            <a:r>
              <a:rPr dirty="0" sz="600" spc="1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 </a:t>
            </a:r>
            <a:r>
              <a:rPr dirty="0" sz="600" spc="-10">
                <a:latin typeface="Arial"/>
                <a:cs typeface="Arial"/>
              </a:rPr>
              <a:t> Henry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W.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W.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Potts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(2018)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Domain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Modelling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Computational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Persuasion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Behaviour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Change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Healthcare,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ArXiv,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1802.10054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557904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Computational</a:t>
            </a:r>
            <a:r>
              <a:rPr dirty="0" spc="15"/>
              <a:t> </a:t>
            </a:r>
            <a:r>
              <a:rPr dirty="0" spc="-60"/>
              <a:t>persuasion</a:t>
            </a:r>
            <a:r>
              <a:rPr dirty="0" spc="25"/>
              <a:t> </a:t>
            </a:r>
            <a:r>
              <a:rPr dirty="0" spc="-50"/>
              <a:t>for</a:t>
            </a:r>
            <a:r>
              <a:rPr dirty="0" spc="25"/>
              <a:t> </a:t>
            </a:r>
            <a:r>
              <a:rPr dirty="0" spc="-50"/>
              <a:t>behaviour</a:t>
            </a:r>
            <a:r>
              <a:rPr dirty="0" spc="25"/>
              <a:t> </a:t>
            </a:r>
            <a:r>
              <a:rPr dirty="0" spc="-70"/>
              <a:t>change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445858"/>
            <a:ext cx="3964304" cy="1720850"/>
            <a:chOff x="322046" y="445858"/>
            <a:chExt cx="3964304" cy="1720850"/>
          </a:xfrm>
        </p:grpSpPr>
        <p:sp>
          <p:nvSpPr>
            <p:cNvPr id="4" name="object 4"/>
            <p:cNvSpPr/>
            <p:nvPr/>
          </p:nvSpPr>
          <p:spPr>
            <a:xfrm>
              <a:off x="322046" y="445858"/>
              <a:ext cx="3964304" cy="183515"/>
            </a:xfrm>
            <a:custGeom>
              <a:avLst/>
              <a:gdLst/>
              <a:ahLst/>
              <a:cxnLst/>
              <a:rect l="l" t="t" r="r" b="b"/>
              <a:pathLst>
                <a:path w="3964304" h="183515">
                  <a:moveTo>
                    <a:pt x="0" y="183464"/>
                  </a:moveTo>
                  <a:lnTo>
                    <a:pt x="3963911" y="18346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83464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629323"/>
              <a:ext cx="3964304" cy="1537335"/>
            </a:xfrm>
            <a:custGeom>
              <a:avLst/>
              <a:gdLst/>
              <a:ahLst/>
              <a:cxnLst/>
              <a:rect l="l" t="t" r="r" b="b"/>
              <a:pathLst>
                <a:path w="3964304" h="1537335">
                  <a:moveTo>
                    <a:pt x="3963911" y="0"/>
                  </a:moveTo>
                  <a:lnTo>
                    <a:pt x="0" y="0"/>
                  </a:lnTo>
                  <a:lnTo>
                    <a:pt x="0" y="1537284"/>
                  </a:lnTo>
                  <a:lnTo>
                    <a:pt x="3963911" y="1537284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7207" y="81911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8682" y="98430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8682" y="110449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8682" y="122469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682" y="134489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207" y="15529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8682" y="171814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8682" y="183835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8682" y="195854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7294" y="442653"/>
            <a:ext cx="3579495" cy="1605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Computational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(2016–2020)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dirty="0" sz="900" spc="-60">
                <a:latin typeface="Arial"/>
                <a:cs typeface="Arial"/>
              </a:rPr>
              <a:t>Researchers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project</a:t>
            </a:r>
            <a:endParaRPr sz="900">
              <a:latin typeface="Arial"/>
              <a:cs typeface="Arial"/>
            </a:endParaRPr>
          </a:p>
          <a:p>
            <a:pPr marL="566420">
              <a:lnSpc>
                <a:spcPts val="955"/>
              </a:lnSpc>
              <a:spcBef>
                <a:spcPts val="365"/>
              </a:spcBef>
            </a:pP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Anthony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Hunter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(UCL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Computer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Science)</a:t>
            </a:r>
            <a:endParaRPr sz="800">
              <a:latin typeface="Arial"/>
              <a:cs typeface="Arial"/>
            </a:endParaRPr>
          </a:p>
          <a:p>
            <a:pPr marL="566420" marR="5080">
              <a:lnSpc>
                <a:spcPts val="950"/>
              </a:lnSpc>
              <a:spcBef>
                <a:spcPts val="35"/>
              </a:spcBef>
            </a:pP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Emmanuel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Hadoux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(UCL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Computer 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Science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3333B2"/>
                </a:solidFill>
                <a:latin typeface="Arial"/>
                <a:cs typeface="Arial"/>
              </a:rPr>
              <a:t>—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now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Scribe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Labs)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Sylwia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Polberg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(UCL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Computer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Science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3333B2"/>
                </a:solidFill>
                <a:latin typeface="Arial"/>
                <a:cs typeface="Arial"/>
              </a:rPr>
              <a:t>—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now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Cardiff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University) </a:t>
            </a:r>
            <a:r>
              <a:rPr dirty="0" sz="800" spc="-2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Lisa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Chalaguine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(UCL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Computer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Science)</a:t>
            </a:r>
            <a:endParaRPr sz="8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95"/>
              </a:spcBef>
            </a:pPr>
            <a:r>
              <a:rPr dirty="0" sz="900" spc="-30">
                <a:latin typeface="Arial"/>
                <a:cs typeface="Arial"/>
              </a:rPr>
              <a:t>Collaborators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behaviour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change</a:t>
            </a:r>
            <a:endParaRPr sz="900">
              <a:latin typeface="Arial"/>
              <a:cs typeface="Arial"/>
            </a:endParaRPr>
          </a:p>
          <a:p>
            <a:pPr marL="566420">
              <a:lnSpc>
                <a:spcPts val="955"/>
              </a:lnSpc>
              <a:spcBef>
                <a:spcPts val="365"/>
              </a:spcBef>
            </a:pP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Fiona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Hamilton</a:t>
            </a:r>
            <a:r>
              <a:rPr dirty="0" sz="800" spc="4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(UCL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eHealth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3333B2"/>
                </a:solidFill>
                <a:latin typeface="Arial"/>
                <a:cs typeface="Arial"/>
              </a:rPr>
              <a:t>Unit)</a:t>
            </a:r>
            <a:endParaRPr sz="800">
              <a:latin typeface="Arial"/>
              <a:cs typeface="Arial"/>
            </a:endParaRPr>
          </a:p>
          <a:p>
            <a:pPr marL="566420" marR="528320">
              <a:lnSpc>
                <a:spcPts val="950"/>
              </a:lnSpc>
              <a:spcBef>
                <a:spcPts val="35"/>
              </a:spcBef>
            </a:pP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Henry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Potts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(UCL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Institute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Health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Informatics)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Andrew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Hayward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(UCL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Institute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Health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Informatics)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374" y="2511082"/>
            <a:ext cx="1185847" cy="54001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5626" y="2532713"/>
            <a:ext cx="950373" cy="316791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37541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Domain</a:t>
            </a:r>
            <a:r>
              <a:rPr dirty="0" spc="-45"/>
              <a:t> </a:t>
            </a:r>
            <a:r>
              <a:rPr dirty="0" spc="-40"/>
              <a:t>modelling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478955"/>
            <a:ext cx="3964304" cy="2378710"/>
            <a:chOff x="322046" y="478955"/>
            <a:chExt cx="3964304" cy="2378710"/>
          </a:xfrm>
        </p:grpSpPr>
        <p:sp>
          <p:nvSpPr>
            <p:cNvPr id="4" name="object 4"/>
            <p:cNvSpPr/>
            <p:nvPr/>
          </p:nvSpPr>
          <p:spPr>
            <a:xfrm>
              <a:off x="322046" y="478955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4"/>
                  </a:moveTo>
                  <a:lnTo>
                    <a:pt x="3963911" y="17081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4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649770"/>
              <a:ext cx="3964304" cy="2207895"/>
            </a:xfrm>
            <a:custGeom>
              <a:avLst/>
              <a:gdLst/>
              <a:ahLst/>
              <a:cxnLst/>
              <a:rect l="l" t="t" r="r" b="b"/>
              <a:pathLst>
                <a:path w="3964304" h="2207895">
                  <a:moveTo>
                    <a:pt x="3963911" y="0"/>
                  </a:moveTo>
                  <a:lnTo>
                    <a:pt x="0" y="0"/>
                  </a:lnTo>
                  <a:lnTo>
                    <a:pt x="0" y="2207869"/>
                  </a:lnTo>
                  <a:lnTo>
                    <a:pt x="3963911" y="2207869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7207" y="82689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207" y="153544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07" y="227244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47294" y="469412"/>
            <a:ext cx="3914140" cy="2212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arguments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user’s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perspective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behavour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289560" marR="581025">
              <a:lnSpc>
                <a:spcPct val="101499"/>
              </a:lnSpc>
              <a:spcBef>
                <a:spcPts val="5"/>
              </a:spcBef>
            </a:pPr>
            <a:r>
              <a:rPr dirty="0" sz="900" spc="-70" b="1">
                <a:latin typeface="Arial"/>
                <a:cs typeface="Arial"/>
              </a:rPr>
              <a:t>Causes</a:t>
            </a:r>
            <a:r>
              <a:rPr dirty="0" sz="900" spc="80" b="1">
                <a:latin typeface="Arial"/>
                <a:cs typeface="Arial"/>
              </a:rPr>
              <a:t> </a:t>
            </a:r>
            <a:r>
              <a:rPr dirty="0" sz="900" spc="-30" b="1">
                <a:latin typeface="Arial"/>
                <a:cs typeface="Arial"/>
              </a:rPr>
              <a:t>of</a:t>
            </a:r>
            <a:r>
              <a:rPr dirty="0" sz="900" spc="8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the</a:t>
            </a:r>
            <a:r>
              <a:rPr dirty="0" sz="900" spc="85" b="1">
                <a:latin typeface="Arial"/>
                <a:cs typeface="Arial"/>
              </a:rPr>
              <a:t> </a:t>
            </a:r>
            <a:r>
              <a:rPr dirty="0" sz="900" spc="-35" b="1">
                <a:latin typeface="Arial"/>
                <a:cs typeface="Arial"/>
              </a:rPr>
              <a:t>healthcare</a:t>
            </a:r>
            <a:r>
              <a:rPr dirty="0" sz="900" spc="80" b="1">
                <a:latin typeface="Arial"/>
                <a:cs typeface="Arial"/>
              </a:rPr>
              <a:t> </a:t>
            </a:r>
            <a:r>
              <a:rPr dirty="0" sz="900" spc="-40" b="1">
                <a:latin typeface="Arial"/>
                <a:cs typeface="Arial"/>
              </a:rPr>
              <a:t>problem</a:t>
            </a:r>
            <a:r>
              <a:rPr dirty="0" sz="900" spc="-40">
                <a:latin typeface="Arial"/>
                <a:cs typeface="Arial"/>
              </a:rPr>
              <a:t>:  </a:t>
            </a:r>
            <a:r>
              <a:rPr dirty="0" sz="900" spc="-20">
                <a:latin typeface="Arial"/>
                <a:cs typeface="Arial"/>
              </a:rPr>
              <a:t>Whether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agent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takes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responsibility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or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regards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cause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external.</a:t>
            </a:r>
            <a:endParaRPr sz="900">
              <a:latin typeface="Arial"/>
              <a:cs typeface="Arial"/>
            </a:endParaRPr>
          </a:p>
          <a:p>
            <a:pPr marL="566420" marR="5080">
              <a:lnSpc>
                <a:spcPct val="101499"/>
              </a:lnSpc>
              <a:spcBef>
                <a:spcPts val="295"/>
              </a:spcBef>
            </a:pPr>
            <a:r>
              <a:rPr dirty="0" sz="900" spc="5" i="1">
                <a:solidFill>
                  <a:srgbClr val="3333B2"/>
                </a:solidFill>
                <a:latin typeface="Arial"/>
                <a:cs typeface="Arial"/>
              </a:rPr>
              <a:t>I</a:t>
            </a:r>
            <a:r>
              <a:rPr dirty="0" sz="900" spc="23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3333B2"/>
                </a:solidFill>
                <a:latin typeface="Arial"/>
                <a:cs typeface="Arial"/>
              </a:rPr>
              <a:t>am</a:t>
            </a:r>
            <a:r>
              <a:rPr dirty="0" sz="900" spc="3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3333B2"/>
                </a:solidFill>
                <a:latin typeface="Arial"/>
                <a:cs typeface="Arial"/>
              </a:rPr>
              <a:t>overweight</a:t>
            </a:r>
            <a:r>
              <a:rPr dirty="0" sz="900" spc="1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 i="1">
                <a:solidFill>
                  <a:srgbClr val="3333B2"/>
                </a:solidFill>
                <a:latin typeface="Arial"/>
                <a:cs typeface="Arial"/>
              </a:rPr>
              <a:t>because</a:t>
            </a:r>
            <a:r>
              <a:rPr dirty="0" sz="900" spc="5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3333B2"/>
                </a:solidFill>
                <a:latin typeface="Arial"/>
                <a:cs typeface="Arial"/>
              </a:rPr>
              <a:t>drinks</a:t>
            </a:r>
            <a:r>
              <a:rPr dirty="0" sz="900" spc="1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 i="1">
                <a:solidFill>
                  <a:srgbClr val="3333B2"/>
                </a:solidFill>
                <a:latin typeface="Arial"/>
                <a:cs typeface="Arial"/>
              </a:rPr>
              <a:t>companies</a:t>
            </a:r>
            <a:r>
              <a:rPr dirty="0" sz="900" spc="3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0" i="1">
                <a:solidFill>
                  <a:srgbClr val="3333B2"/>
                </a:solidFill>
                <a:latin typeface="Arial"/>
                <a:cs typeface="Arial"/>
              </a:rPr>
              <a:t>make</a:t>
            </a:r>
            <a:r>
              <a:rPr dirty="0" sz="900" spc="4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3333B2"/>
                </a:solidFill>
                <a:latin typeface="Arial"/>
                <a:cs typeface="Arial"/>
              </a:rPr>
              <a:t>soft</a:t>
            </a:r>
            <a:r>
              <a:rPr dirty="0" sz="90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3333B2"/>
                </a:solidFill>
                <a:latin typeface="Arial"/>
                <a:cs typeface="Arial"/>
              </a:rPr>
              <a:t>drinks</a:t>
            </a:r>
            <a:r>
              <a:rPr dirty="0" sz="900" spc="1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3333B2"/>
                </a:solidFill>
                <a:latin typeface="Arial"/>
                <a:cs typeface="Arial"/>
              </a:rPr>
              <a:t>too </a:t>
            </a:r>
            <a:r>
              <a:rPr dirty="0" sz="900" spc="-23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 i="1">
                <a:solidFill>
                  <a:srgbClr val="3333B2"/>
                </a:solidFill>
                <a:latin typeface="Arial"/>
                <a:cs typeface="Arial"/>
              </a:rPr>
              <a:t>calorific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Arial"/>
              <a:cs typeface="Arial"/>
            </a:endParaRPr>
          </a:p>
          <a:p>
            <a:pPr marL="289560" marR="562610">
              <a:lnSpc>
                <a:spcPct val="101499"/>
              </a:lnSpc>
            </a:pPr>
            <a:r>
              <a:rPr dirty="0" sz="900" spc="-65" b="1">
                <a:latin typeface="Arial"/>
                <a:cs typeface="Arial"/>
              </a:rPr>
              <a:t>Risks</a:t>
            </a:r>
            <a:r>
              <a:rPr dirty="0" sz="900" spc="75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from</a:t>
            </a:r>
            <a:r>
              <a:rPr dirty="0" sz="900" spc="8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the</a:t>
            </a:r>
            <a:r>
              <a:rPr dirty="0" sz="900" spc="75" b="1">
                <a:latin typeface="Arial"/>
                <a:cs typeface="Arial"/>
              </a:rPr>
              <a:t> </a:t>
            </a:r>
            <a:r>
              <a:rPr dirty="0" sz="900" spc="-35" b="1">
                <a:latin typeface="Arial"/>
                <a:cs typeface="Arial"/>
              </a:rPr>
              <a:t>healthcare</a:t>
            </a:r>
            <a:r>
              <a:rPr dirty="0" sz="900" spc="80" b="1">
                <a:latin typeface="Arial"/>
                <a:cs typeface="Arial"/>
              </a:rPr>
              <a:t> </a:t>
            </a:r>
            <a:r>
              <a:rPr dirty="0" sz="900" spc="-35" b="1">
                <a:latin typeface="Arial"/>
                <a:cs typeface="Arial"/>
              </a:rPr>
              <a:t>problem</a:t>
            </a:r>
            <a:r>
              <a:rPr dirty="0" sz="900" spc="-35">
                <a:latin typeface="Arial"/>
                <a:cs typeface="Arial"/>
              </a:rPr>
              <a:t>: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Whether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agent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reasonable/biased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perception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their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own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risk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problem.</a:t>
            </a:r>
            <a:endParaRPr sz="900">
              <a:latin typeface="Arial"/>
              <a:cs typeface="Arial"/>
            </a:endParaRPr>
          </a:p>
          <a:p>
            <a:pPr marL="566420" marR="5715">
              <a:lnSpc>
                <a:spcPct val="101499"/>
              </a:lnSpc>
              <a:spcBef>
                <a:spcPts val="350"/>
              </a:spcBef>
            </a:pPr>
            <a:r>
              <a:rPr dirty="0" sz="900" spc="-5" i="1">
                <a:solidFill>
                  <a:srgbClr val="3333B2"/>
                </a:solidFill>
                <a:latin typeface="Arial"/>
                <a:cs typeface="Arial"/>
              </a:rPr>
              <a:t>Drinking</a:t>
            </a:r>
            <a:r>
              <a:rPr dirty="0" sz="900" spc="9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 i="1">
                <a:solidFill>
                  <a:srgbClr val="3333B2"/>
                </a:solidFill>
                <a:latin typeface="Arial"/>
                <a:cs typeface="Arial"/>
              </a:rPr>
              <a:t>a</a:t>
            </a:r>
            <a:r>
              <a:rPr dirty="0" sz="900" spc="10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3333B2"/>
                </a:solidFill>
                <a:latin typeface="Arial"/>
                <a:cs typeface="Arial"/>
              </a:rPr>
              <a:t>large</a:t>
            </a:r>
            <a:r>
              <a:rPr dirty="0" sz="900" spc="9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3333B2"/>
                </a:solidFill>
                <a:latin typeface="Arial"/>
                <a:cs typeface="Arial"/>
              </a:rPr>
              <a:t>quantity</a:t>
            </a:r>
            <a:r>
              <a:rPr dirty="0" sz="900" spc="10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10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3333B2"/>
                </a:solidFill>
                <a:latin typeface="Arial"/>
                <a:cs typeface="Arial"/>
              </a:rPr>
              <a:t>alcohol</a:t>
            </a:r>
            <a:r>
              <a:rPr dirty="0" sz="900" spc="9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10" i="1">
                <a:solidFill>
                  <a:srgbClr val="3333B2"/>
                </a:solidFill>
                <a:latin typeface="Arial"/>
                <a:cs typeface="Arial"/>
              </a:rPr>
              <a:t>at</a:t>
            </a:r>
            <a:r>
              <a:rPr dirty="0" sz="900" spc="10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 i="1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900" spc="10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 i="1">
                <a:solidFill>
                  <a:srgbClr val="3333B2"/>
                </a:solidFill>
                <a:latin typeface="Arial"/>
                <a:cs typeface="Arial"/>
              </a:rPr>
              <a:t>weekend</a:t>
            </a:r>
            <a:r>
              <a:rPr dirty="0" sz="900" spc="9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3333B2"/>
                </a:solidFill>
                <a:latin typeface="Arial"/>
                <a:cs typeface="Arial"/>
              </a:rPr>
              <a:t>is</a:t>
            </a:r>
            <a:r>
              <a:rPr dirty="0" sz="900" spc="10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3333B2"/>
                </a:solidFill>
                <a:latin typeface="Arial"/>
                <a:cs typeface="Arial"/>
              </a:rPr>
              <a:t>ok</a:t>
            </a:r>
            <a:r>
              <a:rPr dirty="0" sz="900" spc="10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 i="1">
                <a:solidFill>
                  <a:srgbClr val="3333B2"/>
                </a:solidFill>
                <a:latin typeface="Arial"/>
                <a:cs typeface="Arial"/>
              </a:rPr>
              <a:t>because</a:t>
            </a:r>
            <a:r>
              <a:rPr dirty="0" sz="900" spc="9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3333B2"/>
                </a:solidFill>
                <a:latin typeface="Arial"/>
                <a:cs typeface="Arial"/>
              </a:rPr>
              <a:t>I </a:t>
            </a:r>
            <a:r>
              <a:rPr dirty="0" sz="900" spc="-23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3333B2"/>
                </a:solidFill>
                <a:latin typeface="Arial"/>
                <a:cs typeface="Arial"/>
              </a:rPr>
              <a:t>do</a:t>
            </a:r>
            <a:r>
              <a:rPr dirty="0" sz="900" spc="5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3333B2"/>
                </a:solidFill>
                <a:latin typeface="Arial"/>
                <a:cs typeface="Arial"/>
              </a:rPr>
              <a:t>not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3333B2"/>
                </a:solidFill>
                <a:latin typeface="Arial"/>
                <a:cs typeface="Arial"/>
              </a:rPr>
              <a:t>drink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 i="1">
                <a:solidFill>
                  <a:srgbClr val="3333B2"/>
                </a:solidFill>
                <a:latin typeface="Arial"/>
                <a:cs typeface="Arial"/>
              </a:rPr>
              <a:t>during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 i="1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0" i="1">
                <a:solidFill>
                  <a:srgbClr val="3333B2"/>
                </a:solidFill>
                <a:latin typeface="Arial"/>
                <a:cs typeface="Arial"/>
              </a:rPr>
              <a:t>week.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Arial"/>
              <a:cs typeface="Arial"/>
            </a:endParaRPr>
          </a:p>
          <a:p>
            <a:pPr algn="ctr" marL="289560" marR="154305" indent="-36195">
              <a:lnSpc>
                <a:spcPct val="101499"/>
              </a:lnSpc>
            </a:pPr>
            <a:r>
              <a:rPr dirty="0" sz="900" spc="-60" b="1">
                <a:latin typeface="Arial"/>
                <a:cs typeface="Arial"/>
              </a:rPr>
              <a:t>Costs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spc="-30" b="1">
                <a:latin typeface="Arial"/>
                <a:cs typeface="Arial"/>
              </a:rPr>
              <a:t>of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resolving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the </a:t>
            </a:r>
            <a:r>
              <a:rPr dirty="0" sz="900" spc="-35" b="1">
                <a:latin typeface="Arial"/>
                <a:cs typeface="Arial"/>
              </a:rPr>
              <a:t>healthcare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35" b="1">
                <a:latin typeface="Arial"/>
                <a:cs typeface="Arial"/>
              </a:rPr>
              <a:t>problem</a:t>
            </a:r>
            <a:r>
              <a:rPr dirty="0" sz="900" spc="-35">
                <a:latin typeface="Arial"/>
                <a:cs typeface="Arial"/>
              </a:rPr>
              <a:t>: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Whether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agent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-60">
                <a:latin typeface="Arial"/>
                <a:cs typeface="Arial"/>
              </a:rPr>
              <a:t> a 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reasonable/biased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perception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cost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attempting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resolve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problem.</a:t>
            </a:r>
            <a:endParaRPr sz="900">
              <a:latin typeface="Arial"/>
              <a:cs typeface="Arial"/>
            </a:endParaRPr>
          </a:p>
          <a:p>
            <a:pPr algn="ctr" marL="113664">
              <a:lnSpc>
                <a:spcPct val="100000"/>
              </a:lnSpc>
              <a:spcBef>
                <a:spcPts val="365"/>
              </a:spcBef>
            </a:pPr>
            <a:r>
              <a:rPr dirty="0" sz="900" spc="5" i="1">
                <a:solidFill>
                  <a:srgbClr val="3333B2"/>
                </a:solidFill>
                <a:latin typeface="Arial"/>
                <a:cs typeface="Arial"/>
              </a:rPr>
              <a:t>I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3333B2"/>
                </a:solidFill>
                <a:latin typeface="Arial"/>
                <a:cs typeface="Arial"/>
              </a:rPr>
              <a:t>can’t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5" i="1">
                <a:solidFill>
                  <a:srgbClr val="3333B2"/>
                </a:solidFill>
                <a:latin typeface="Arial"/>
                <a:cs typeface="Arial"/>
              </a:rPr>
              <a:t>lose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3333B2"/>
                </a:solidFill>
                <a:latin typeface="Arial"/>
                <a:cs typeface="Arial"/>
              </a:rPr>
              <a:t>weight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 i="1">
                <a:solidFill>
                  <a:srgbClr val="3333B2"/>
                </a:solidFill>
                <a:latin typeface="Arial"/>
                <a:cs typeface="Arial"/>
              </a:rPr>
              <a:t>because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3333B2"/>
                </a:solidFill>
                <a:latin typeface="Arial"/>
                <a:cs typeface="Arial"/>
              </a:rPr>
              <a:t>I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3333B2"/>
                </a:solidFill>
                <a:latin typeface="Arial"/>
                <a:cs typeface="Arial"/>
              </a:rPr>
              <a:t>can’t</a:t>
            </a:r>
            <a:r>
              <a:rPr dirty="0" sz="900" spc="6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3333B2"/>
                </a:solidFill>
                <a:latin typeface="Arial"/>
                <a:cs typeface="Arial"/>
              </a:rPr>
              <a:t>afford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20" i="1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 i="1">
                <a:solidFill>
                  <a:srgbClr val="3333B2"/>
                </a:solidFill>
                <a:latin typeface="Arial"/>
                <a:cs typeface="Arial"/>
              </a:rPr>
              <a:t>go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20" i="1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 i="1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3333B2"/>
                </a:solidFill>
                <a:latin typeface="Arial"/>
                <a:cs typeface="Arial"/>
              </a:rPr>
              <a:t>gym.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7294" y="2970827"/>
            <a:ext cx="3780790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Lisa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Chalaguine,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Fiona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Hamilton,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Henry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W.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W.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Potts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(2018)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Harvesting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Using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Chatbots,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COMMA18,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149–160.</a:t>
            </a:r>
            <a:r>
              <a:rPr dirty="0" sz="600" spc="114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IOS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Press.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427355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Domain</a:t>
            </a:r>
            <a:r>
              <a:rPr dirty="0" spc="30"/>
              <a:t> </a:t>
            </a:r>
            <a:r>
              <a:rPr dirty="0" spc="-50"/>
              <a:t>modelling:</a:t>
            </a:r>
            <a:r>
              <a:rPr dirty="0" spc="195"/>
              <a:t> </a:t>
            </a:r>
            <a:r>
              <a:rPr dirty="0" spc="-40"/>
              <a:t>Behaviour</a:t>
            </a:r>
            <a:r>
              <a:rPr dirty="0" spc="35"/>
              <a:t> </a:t>
            </a:r>
            <a:r>
              <a:rPr dirty="0" spc="-70"/>
              <a:t>change</a:t>
            </a:r>
            <a:r>
              <a:rPr dirty="0" spc="35"/>
              <a:t> </a:t>
            </a:r>
            <a:r>
              <a:rPr dirty="0" spc="-60"/>
              <a:t>argument</a:t>
            </a:r>
            <a:r>
              <a:rPr dirty="0" spc="30"/>
              <a:t> </a:t>
            </a:r>
            <a:r>
              <a:rPr dirty="0" spc="-40"/>
              <a:t>ontology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1753" y="458307"/>
            <a:ext cx="654685" cy="240029"/>
          </a:xfrm>
          <a:prstGeom prst="rect">
            <a:avLst/>
          </a:prstGeom>
          <a:solidFill>
            <a:srgbClr val="FFF200"/>
          </a:solidFill>
          <a:ln w="3770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132080" marR="124460" indent="46355">
              <a:lnSpc>
                <a:spcPct val="105800"/>
              </a:lnSpc>
              <a:spcBef>
                <a:spcPts val="5"/>
              </a:spcBef>
            </a:pPr>
            <a:r>
              <a:rPr dirty="0" sz="650" spc="-70" b="1">
                <a:latin typeface="Arial"/>
                <a:cs typeface="Arial"/>
              </a:rPr>
              <a:t>Caus</a:t>
            </a:r>
            <a:r>
              <a:rPr dirty="0" sz="650" spc="-60" b="1">
                <a:latin typeface="Arial"/>
                <a:cs typeface="Arial"/>
              </a:rPr>
              <a:t>e</a:t>
            </a:r>
            <a:r>
              <a:rPr dirty="0" sz="650" spc="25" b="1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of 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65">
                <a:latin typeface="Arial"/>
                <a:cs typeface="Arial"/>
              </a:rPr>
              <a:t>p</a:t>
            </a:r>
            <a:r>
              <a:rPr dirty="0" sz="650" spc="-45">
                <a:latin typeface="Arial"/>
                <a:cs typeface="Arial"/>
              </a:rPr>
              <a:t>roblem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753" y="1000596"/>
            <a:ext cx="654685" cy="240029"/>
          </a:xfrm>
          <a:prstGeom prst="rect">
            <a:avLst/>
          </a:prstGeom>
          <a:solidFill>
            <a:srgbClr val="FFF200"/>
          </a:solidFill>
          <a:ln w="3770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132080" marR="124460" indent="33020">
              <a:lnSpc>
                <a:spcPct val="105800"/>
              </a:lnSpc>
              <a:spcBef>
                <a:spcPts val="5"/>
              </a:spcBef>
            </a:pPr>
            <a:r>
              <a:rPr dirty="0" sz="650" spc="-60" b="1">
                <a:latin typeface="Arial"/>
                <a:cs typeface="Arial"/>
              </a:rPr>
              <a:t>Risk</a:t>
            </a:r>
            <a:r>
              <a:rPr dirty="0" sz="650" spc="25" b="1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from 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65">
                <a:latin typeface="Arial"/>
                <a:cs typeface="Arial"/>
              </a:rPr>
              <a:t>p</a:t>
            </a:r>
            <a:r>
              <a:rPr dirty="0" sz="650" spc="-45">
                <a:latin typeface="Arial"/>
                <a:cs typeface="Arial"/>
              </a:rPr>
              <a:t>roblem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9848" y="1488567"/>
            <a:ext cx="658495" cy="348615"/>
            <a:chOff x="529848" y="1488567"/>
            <a:chExt cx="658495" cy="348615"/>
          </a:xfrm>
        </p:grpSpPr>
        <p:sp>
          <p:nvSpPr>
            <p:cNvPr id="6" name="object 6"/>
            <p:cNvSpPr/>
            <p:nvPr/>
          </p:nvSpPr>
          <p:spPr>
            <a:xfrm>
              <a:off x="531753" y="1490472"/>
              <a:ext cx="654685" cy="344805"/>
            </a:xfrm>
            <a:custGeom>
              <a:avLst/>
              <a:gdLst/>
              <a:ahLst/>
              <a:cxnLst/>
              <a:rect l="l" t="t" r="r" b="b"/>
              <a:pathLst>
                <a:path w="654685" h="344805">
                  <a:moveTo>
                    <a:pt x="654319" y="0"/>
                  </a:moveTo>
                  <a:lnTo>
                    <a:pt x="0" y="0"/>
                  </a:lnTo>
                  <a:lnTo>
                    <a:pt x="0" y="344648"/>
                  </a:lnTo>
                  <a:lnTo>
                    <a:pt x="654319" y="344648"/>
                  </a:lnTo>
                  <a:lnTo>
                    <a:pt x="654319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1753" y="1490472"/>
              <a:ext cx="654685" cy="344805"/>
            </a:xfrm>
            <a:custGeom>
              <a:avLst/>
              <a:gdLst/>
              <a:ahLst/>
              <a:cxnLst/>
              <a:rect l="l" t="t" r="r" b="b"/>
              <a:pathLst>
                <a:path w="654685" h="344805">
                  <a:moveTo>
                    <a:pt x="0" y="344648"/>
                  </a:moveTo>
                  <a:lnTo>
                    <a:pt x="654319" y="344648"/>
                  </a:lnTo>
                  <a:lnTo>
                    <a:pt x="654319" y="0"/>
                  </a:lnTo>
                  <a:lnTo>
                    <a:pt x="0" y="0"/>
                  </a:lnTo>
                  <a:lnTo>
                    <a:pt x="0" y="344648"/>
                  </a:lnTo>
                  <a:close/>
                </a:path>
              </a:pathLst>
            </a:custGeom>
            <a:ln w="3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1753" y="1490472"/>
            <a:ext cx="654685" cy="34480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84785" marR="104139" indent="-73660">
              <a:lnSpc>
                <a:spcPct val="105800"/>
              </a:lnSpc>
              <a:spcBef>
                <a:spcPts val="5"/>
              </a:spcBef>
            </a:pPr>
            <a:r>
              <a:rPr dirty="0" sz="650" spc="-35" b="1">
                <a:latin typeface="Arial"/>
                <a:cs typeface="Arial"/>
              </a:rPr>
              <a:t>Benefit</a:t>
            </a:r>
            <a:r>
              <a:rPr dirty="0" sz="650" spc="20" b="1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from  </a:t>
            </a:r>
            <a:r>
              <a:rPr dirty="0" sz="650" spc="-45">
                <a:latin typeface="Arial"/>
                <a:cs typeface="Arial"/>
              </a:rPr>
              <a:t>resolving</a:t>
            </a:r>
            <a:endParaRPr sz="650">
              <a:latin typeface="Arial"/>
              <a:cs typeface="Arial"/>
            </a:endParaRPr>
          </a:p>
          <a:p>
            <a:pPr marL="132080">
              <a:lnSpc>
                <a:spcPct val="100000"/>
              </a:lnSpc>
              <a:spcBef>
                <a:spcPts val="45"/>
              </a:spcBef>
            </a:pP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problem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753" y="2032761"/>
            <a:ext cx="654685" cy="344805"/>
          </a:xfrm>
          <a:prstGeom prst="rect">
            <a:avLst/>
          </a:prstGeom>
          <a:solidFill>
            <a:srgbClr val="FFF200"/>
          </a:solidFill>
          <a:ln w="3735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algn="just" marL="128270" marR="120650" indent="8890">
              <a:lnSpc>
                <a:spcPct val="105800"/>
              </a:lnSpc>
              <a:spcBef>
                <a:spcPts val="5"/>
              </a:spcBef>
            </a:pPr>
            <a:r>
              <a:rPr dirty="0" sz="650" spc="-25" b="1">
                <a:latin typeface="Arial"/>
                <a:cs typeface="Arial"/>
              </a:rPr>
              <a:t>Motivation  </a:t>
            </a:r>
            <a:r>
              <a:rPr dirty="0" sz="650" spc="-20">
                <a:latin typeface="Arial"/>
                <a:cs typeface="Arial"/>
              </a:rPr>
              <a:t>f</a:t>
            </a:r>
            <a:r>
              <a:rPr dirty="0" sz="650" spc="-55">
                <a:latin typeface="Arial"/>
                <a:cs typeface="Arial"/>
              </a:rPr>
              <a:t>o</a:t>
            </a:r>
            <a:r>
              <a:rPr dirty="0" sz="650" spc="-10">
                <a:latin typeface="Arial"/>
                <a:cs typeface="Arial"/>
              </a:rPr>
              <a:t>r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resolving 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65">
                <a:latin typeface="Arial"/>
                <a:cs typeface="Arial"/>
              </a:rPr>
              <a:t>p</a:t>
            </a:r>
            <a:r>
              <a:rPr dirty="0" sz="650" spc="-45">
                <a:latin typeface="Arial"/>
                <a:cs typeface="Arial"/>
              </a:rPr>
              <a:t>roblem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753" y="2575050"/>
            <a:ext cx="654685" cy="344805"/>
          </a:xfrm>
          <a:prstGeom prst="rect">
            <a:avLst/>
          </a:prstGeom>
          <a:solidFill>
            <a:srgbClr val="FFF200"/>
          </a:solidFill>
          <a:ln w="3735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128270" marR="91440" indent="-29845">
              <a:lnSpc>
                <a:spcPct val="105800"/>
              </a:lnSpc>
              <a:spcBef>
                <a:spcPts val="5"/>
              </a:spcBef>
            </a:pPr>
            <a:r>
              <a:rPr dirty="0" sz="650" spc="-40" b="1">
                <a:latin typeface="Arial"/>
                <a:cs typeface="Arial"/>
              </a:rPr>
              <a:t>Commitment  </a:t>
            </a:r>
            <a:r>
              <a:rPr dirty="0" sz="650" spc="-25">
                <a:latin typeface="Arial"/>
                <a:cs typeface="Arial"/>
              </a:rPr>
              <a:t>for</a:t>
            </a:r>
            <a:r>
              <a:rPr dirty="0" sz="650" spc="-5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resolving 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 spc="-15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problem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53461" y="1601732"/>
            <a:ext cx="537845" cy="122555"/>
            <a:chOff x="1553461" y="1601732"/>
            <a:chExt cx="537845" cy="122555"/>
          </a:xfrm>
        </p:grpSpPr>
        <p:sp>
          <p:nvSpPr>
            <p:cNvPr id="12" name="object 12"/>
            <p:cNvSpPr/>
            <p:nvPr/>
          </p:nvSpPr>
          <p:spPr>
            <a:xfrm>
              <a:off x="1555366" y="1603637"/>
              <a:ext cx="534035" cy="118745"/>
            </a:xfrm>
            <a:custGeom>
              <a:avLst/>
              <a:gdLst/>
              <a:ahLst/>
              <a:cxnLst/>
              <a:rect l="l" t="t" r="r" b="b"/>
              <a:pathLst>
                <a:path w="534035" h="118744">
                  <a:moveTo>
                    <a:pt x="533894" y="0"/>
                  </a:moveTo>
                  <a:lnTo>
                    <a:pt x="0" y="0"/>
                  </a:lnTo>
                  <a:lnTo>
                    <a:pt x="0" y="118319"/>
                  </a:lnTo>
                  <a:lnTo>
                    <a:pt x="533894" y="118319"/>
                  </a:lnTo>
                  <a:lnTo>
                    <a:pt x="533894" y="0"/>
                  </a:lnTo>
                  <a:close/>
                </a:path>
              </a:pathLst>
            </a:custGeom>
            <a:solidFill>
              <a:srgbClr val="F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55366" y="1603637"/>
              <a:ext cx="534035" cy="118745"/>
            </a:xfrm>
            <a:custGeom>
              <a:avLst/>
              <a:gdLst/>
              <a:ahLst/>
              <a:cxnLst/>
              <a:rect l="l" t="t" r="r" b="b"/>
              <a:pathLst>
                <a:path w="534035" h="118744">
                  <a:moveTo>
                    <a:pt x="0" y="118319"/>
                  </a:moveTo>
                  <a:lnTo>
                    <a:pt x="533894" y="118319"/>
                  </a:lnTo>
                  <a:lnTo>
                    <a:pt x="533894" y="0"/>
                  </a:lnTo>
                  <a:lnTo>
                    <a:pt x="0" y="0"/>
                  </a:lnTo>
                  <a:lnTo>
                    <a:pt x="0" y="118319"/>
                  </a:lnTo>
                  <a:close/>
                </a:path>
              </a:pathLst>
            </a:custGeom>
            <a:ln w="37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555366" y="1603637"/>
            <a:ext cx="534035" cy="11874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50"/>
              </a:spcBef>
            </a:pPr>
            <a:r>
              <a:rPr dirty="0" sz="650" spc="-25" b="1">
                <a:latin typeface="Arial"/>
                <a:cs typeface="Arial"/>
              </a:rPr>
              <a:t>PROBLEM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6854" y="414232"/>
            <a:ext cx="654685" cy="328295"/>
          </a:xfrm>
          <a:prstGeom prst="rect">
            <a:avLst/>
          </a:prstGeom>
          <a:solidFill>
            <a:srgbClr val="FFF200"/>
          </a:solidFill>
          <a:ln w="3741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algn="ctr" marL="42545" marR="34925">
              <a:lnSpc>
                <a:spcPct val="105800"/>
              </a:lnSpc>
              <a:spcBef>
                <a:spcPts val="5"/>
              </a:spcBef>
            </a:pPr>
            <a:r>
              <a:rPr dirty="0" sz="650" spc="-55" b="1">
                <a:latin typeface="Arial"/>
                <a:cs typeface="Arial"/>
              </a:rPr>
              <a:t>Communi</a:t>
            </a:r>
            <a:r>
              <a:rPr dirty="0" sz="650" spc="-45" b="1">
                <a:latin typeface="Arial"/>
                <a:cs typeface="Arial"/>
              </a:rPr>
              <a:t>t</a:t>
            </a:r>
            <a:r>
              <a:rPr dirty="0" sz="650" spc="-65" b="1">
                <a:latin typeface="Arial"/>
                <a:cs typeface="Arial"/>
              </a:rPr>
              <a:t>y</a:t>
            </a:r>
            <a:r>
              <a:rPr dirty="0" sz="650" spc="25" b="1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view  </a:t>
            </a:r>
            <a:r>
              <a:rPr dirty="0" sz="650" spc="-25">
                <a:latin typeface="Arial"/>
                <a:cs typeface="Arial"/>
              </a:rPr>
              <a:t>of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problem 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55">
                <a:latin typeface="Arial"/>
                <a:cs typeface="Arial"/>
              </a:rPr>
              <a:t>and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15">
                <a:latin typeface="Arial"/>
                <a:cs typeface="Arial"/>
              </a:rPr>
              <a:t>its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resolution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6854" y="893388"/>
            <a:ext cx="654685" cy="454659"/>
          </a:xfrm>
          <a:prstGeom prst="rect">
            <a:avLst/>
          </a:prstGeom>
          <a:solidFill>
            <a:srgbClr val="FFF200"/>
          </a:solidFill>
          <a:ln w="3694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algn="just" marL="132080" marR="124460" indent="3175">
              <a:lnSpc>
                <a:spcPct val="105800"/>
              </a:lnSpc>
              <a:spcBef>
                <a:spcPts val="5"/>
              </a:spcBef>
            </a:pPr>
            <a:r>
              <a:rPr dirty="0" sz="650" spc="-50" b="1">
                <a:latin typeface="Arial"/>
                <a:cs typeface="Arial"/>
              </a:rPr>
              <a:t>A</a:t>
            </a:r>
            <a:r>
              <a:rPr dirty="0" sz="650" spc="20" b="1">
                <a:latin typeface="Arial"/>
                <a:cs typeface="Arial"/>
              </a:rPr>
              <a:t>t</a:t>
            </a:r>
            <a:r>
              <a:rPr dirty="0" sz="650" spc="-30" b="1">
                <a:latin typeface="Arial"/>
                <a:cs typeface="Arial"/>
              </a:rPr>
              <a:t>titude</a:t>
            </a:r>
            <a:r>
              <a:rPr dirty="0" sz="650" spc="25" b="1">
                <a:latin typeface="Arial"/>
                <a:cs typeface="Arial"/>
              </a:rPr>
              <a:t> </a:t>
            </a:r>
            <a:r>
              <a:rPr dirty="0" sz="650" spc="-5">
                <a:latin typeface="Arial"/>
                <a:cs typeface="Arial"/>
              </a:rPr>
              <a:t>to  </a:t>
            </a:r>
            <a:r>
              <a:rPr dirty="0" sz="650" spc="-45">
                <a:latin typeface="Arial"/>
                <a:cs typeface="Arial"/>
              </a:rPr>
              <a:t>considering 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65">
                <a:latin typeface="Arial"/>
                <a:cs typeface="Arial"/>
              </a:rPr>
              <a:t>p</a:t>
            </a:r>
            <a:r>
              <a:rPr dirty="0" sz="650" spc="-45">
                <a:latin typeface="Arial"/>
                <a:cs typeface="Arial"/>
              </a:rPr>
              <a:t>roblem</a:t>
            </a:r>
            <a:endParaRPr sz="650">
              <a:latin typeface="Arial"/>
              <a:cs typeface="Arial"/>
            </a:endParaRPr>
          </a:p>
          <a:p>
            <a:pPr algn="just" marL="75565">
              <a:lnSpc>
                <a:spcPct val="100000"/>
              </a:lnSpc>
              <a:spcBef>
                <a:spcPts val="45"/>
              </a:spcBef>
            </a:pPr>
            <a:r>
              <a:rPr dirty="0" sz="650" spc="-20">
                <a:latin typeface="Arial"/>
                <a:cs typeface="Arial"/>
              </a:rPr>
              <a:t>and/or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solution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76854" y="2030379"/>
            <a:ext cx="654685" cy="349885"/>
          </a:xfrm>
          <a:prstGeom prst="rect">
            <a:avLst/>
          </a:prstGeom>
          <a:solidFill>
            <a:srgbClr val="FFF200"/>
          </a:solidFill>
          <a:ln w="3733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algn="ctr" marL="75565" marR="67945" indent="-635">
              <a:lnSpc>
                <a:spcPct val="105800"/>
              </a:lnSpc>
              <a:spcBef>
                <a:spcPts val="5"/>
              </a:spcBef>
            </a:pPr>
            <a:r>
              <a:rPr dirty="0" sz="650" spc="-15" b="1">
                <a:latin typeface="Arial"/>
                <a:cs typeface="Arial"/>
              </a:rPr>
              <a:t>Myth </a:t>
            </a:r>
            <a:r>
              <a:rPr dirty="0" sz="650" spc="-45">
                <a:latin typeface="Arial"/>
                <a:cs typeface="Arial"/>
              </a:rPr>
              <a:t>concern- </a:t>
            </a:r>
            <a:r>
              <a:rPr dirty="0" sz="650" spc="-17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ing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problem 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and/</a:t>
            </a:r>
            <a:r>
              <a:rPr dirty="0" sz="650" spc="-40">
                <a:latin typeface="Arial"/>
                <a:cs typeface="Arial"/>
              </a:rPr>
              <a:t>o</a:t>
            </a:r>
            <a:r>
              <a:rPr dirty="0" sz="650" spc="-10">
                <a:latin typeface="Arial"/>
                <a:cs typeface="Arial"/>
              </a:rPr>
              <a:t>r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solution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6854" y="2572668"/>
            <a:ext cx="654685" cy="349885"/>
          </a:xfrm>
          <a:prstGeom prst="rect">
            <a:avLst/>
          </a:prstGeom>
          <a:solidFill>
            <a:srgbClr val="FFF200"/>
          </a:solidFill>
          <a:ln w="3733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50"/>
              </a:spcBef>
            </a:pPr>
            <a:r>
              <a:rPr dirty="0" sz="650" spc="-55" b="1">
                <a:latin typeface="Arial"/>
                <a:cs typeface="Arial"/>
              </a:rPr>
              <a:t>Background</a:t>
            </a:r>
            <a:endParaRPr sz="650">
              <a:latin typeface="Arial"/>
              <a:cs typeface="Arial"/>
            </a:endParaRPr>
          </a:p>
          <a:p>
            <a:pPr marL="75565" marR="67945" indent="73660">
              <a:lnSpc>
                <a:spcPct val="105800"/>
              </a:lnSpc>
            </a:pPr>
            <a:r>
              <a:rPr dirty="0" sz="650" spc="-10">
                <a:latin typeface="Arial"/>
                <a:cs typeface="Arial"/>
              </a:rPr>
              <a:t>to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problem 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and/</a:t>
            </a:r>
            <a:r>
              <a:rPr dirty="0" sz="650" spc="-40">
                <a:latin typeface="Arial"/>
                <a:cs typeface="Arial"/>
              </a:rPr>
              <a:t>o</a:t>
            </a:r>
            <a:r>
              <a:rPr dirty="0" sz="650" spc="-10">
                <a:latin typeface="Arial"/>
                <a:cs typeface="Arial"/>
              </a:rPr>
              <a:t>r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solution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16862" y="1601732"/>
            <a:ext cx="537845" cy="122555"/>
            <a:chOff x="2516862" y="1601732"/>
            <a:chExt cx="537845" cy="122555"/>
          </a:xfrm>
        </p:grpSpPr>
        <p:sp>
          <p:nvSpPr>
            <p:cNvPr id="20" name="object 20"/>
            <p:cNvSpPr/>
            <p:nvPr/>
          </p:nvSpPr>
          <p:spPr>
            <a:xfrm>
              <a:off x="2518767" y="1603637"/>
              <a:ext cx="534035" cy="118745"/>
            </a:xfrm>
            <a:custGeom>
              <a:avLst/>
              <a:gdLst/>
              <a:ahLst/>
              <a:cxnLst/>
              <a:rect l="l" t="t" r="r" b="b"/>
              <a:pathLst>
                <a:path w="534035" h="118744">
                  <a:moveTo>
                    <a:pt x="533894" y="0"/>
                  </a:moveTo>
                  <a:lnTo>
                    <a:pt x="0" y="0"/>
                  </a:lnTo>
                  <a:lnTo>
                    <a:pt x="0" y="118319"/>
                  </a:lnTo>
                  <a:lnTo>
                    <a:pt x="533894" y="118319"/>
                  </a:lnTo>
                  <a:lnTo>
                    <a:pt x="533894" y="0"/>
                  </a:lnTo>
                  <a:close/>
                </a:path>
              </a:pathLst>
            </a:custGeom>
            <a:solidFill>
              <a:srgbClr val="7FF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518767" y="1603637"/>
              <a:ext cx="534035" cy="118745"/>
            </a:xfrm>
            <a:custGeom>
              <a:avLst/>
              <a:gdLst/>
              <a:ahLst/>
              <a:cxnLst/>
              <a:rect l="l" t="t" r="r" b="b"/>
              <a:pathLst>
                <a:path w="534035" h="118744">
                  <a:moveTo>
                    <a:pt x="0" y="118319"/>
                  </a:moveTo>
                  <a:lnTo>
                    <a:pt x="533894" y="118319"/>
                  </a:lnTo>
                  <a:lnTo>
                    <a:pt x="533894" y="0"/>
                  </a:lnTo>
                  <a:lnTo>
                    <a:pt x="0" y="0"/>
                  </a:lnTo>
                  <a:lnTo>
                    <a:pt x="0" y="118319"/>
                  </a:lnTo>
                  <a:close/>
                </a:path>
              </a:pathLst>
            </a:custGeom>
            <a:ln w="37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518767" y="1603637"/>
            <a:ext cx="534035" cy="11874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50"/>
              </a:spcBef>
            </a:pPr>
            <a:r>
              <a:rPr dirty="0" sz="650" spc="-15" b="1">
                <a:latin typeface="Arial"/>
                <a:cs typeface="Arial"/>
              </a:rPr>
              <a:t>SOLUTION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1955" y="405894"/>
            <a:ext cx="654685" cy="344805"/>
          </a:xfrm>
          <a:prstGeom prst="rect">
            <a:avLst/>
          </a:prstGeom>
          <a:solidFill>
            <a:srgbClr val="FFF200"/>
          </a:solidFill>
          <a:ln w="3735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algn="just" marL="128270" marR="109855" indent="-10795">
              <a:lnSpc>
                <a:spcPct val="105800"/>
              </a:lnSpc>
              <a:spcBef>
                <a:spcPts val="5"/>
              </a:spcBef>
            </a:pPr>
            <a:r>
              <a:rPr dirty="0" sz="650" spc="-55" b="1">
                <a:latin typeface="Arial"/>
                <a:cs typeface="Arial"/>
              </a:rPr>
              <a:t>Op</a:t>
            </a:r>
            <a:r>
              <a:rPr dirty="0" sz="650" spc="-35" b="1">
                <a:latin typeface="Arial"/>
                <a:cs typeface="Arial"/>
              </a:rPr>
              <a:t>p</a:t>
            </a:r>
            <a:r>
              <a:rPr dirty="0" sz="650" spc="-90" b="1">
                <a:latin typeface="Arial"/>
                <a:cs typeface="Arial"/>
              </a:rPr>
              <a:t>o</a:t>
            </a:r>
            <a:r>
              <a:rPr dirty="0" sz="650" spc="-25" b="1">
                <a:latin typeface="Arial"/>
                <a:cs typeface="Arial"/>
              </a:rPr>
              <a:t>rtuni</a:t>
            </a:r>
            <a:r>
              <a:rPr dirty="0" sz="650" spc="-40" b="1">
                <a:latin typeface="Arial"/>
                <a:cs typeface="Arial"/>
              </a:rPr>
              <a:t>t</a:t>
            </a:r>
            <a:r>
              <a:rPr dirty="0" sz="650" spc="-45" b="1">
                <a:latin typeface="Arial"/>
                <a:cs typeface="Arial"/>
              </a:rPr>
              <a:t>y  </a:t>
            </a:r>
            <a:r>
              <a:rPr dirty="0" sz="650" spc="-25">
                <a:latin typeface="Arial"/>
                <a:cs typeface="Arial"/>
              </a:rPr>
              <a:t>for </a:t>
            </a:r>
            <a:r>
              <a:rPr dirty="0" sz="650" spc="-45">
                <a:latin typeface="Arial"/>
                <a:cs typeface="Arial"/>
              </a:rPr>
              <a:t>resolving </a:t>
            </a:r>
            <a:r>
              <a:rPr dirty="0" sz="650" spc="-17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65">
                <a:latin typeface="Arial"/>
                <a:cs typeface="Arial"/>
              </a:rPr>
              <a:t>p</a:t>
            </a:r>
            <a:r>
              <a:rPr dirty="0" sz="650" spc="-45">
                <a:latin typeface="Arial"/>
                <a:cs typeface="Arial"/>
              </a:rPr>
              <a:t>roblem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21955" y="948183"/>
            <a:ext cx="654685" cy="344805"/>
          </a:xfrm>
          <a:prstGeom prst="rect">
            <a:avLst/>
          </a:prstGeom>
          <a:solidFill>
            <a:srgbClr val="FFF200"/>
          </a:solidFill>
          <a:ln w="3735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128270" marR="55244" indent="-66040">
              <a:lnSpc>
                <a:spcPct val="105800"/>
              </a:lnSpc>
              <a:spcBef>
                <a:spcPts val="5"/>
              </a:spcBef>
            </a:pPr>
            <a:r>
              <a:rPr dirty="0" sz="650" spc="-65" b="1">
                <a:latin typeface="Arial"/>
                <a:cs typeface="Arial"/>
              </a:rPr>
              <a:t>Cos</a:t>
            </a:r>
            <a:r>
              <a:rPr dirty="0" sz="650" spc="-30" b="1">
                <a:latin typeface="Arial"/>
                <a:cs typeface="Arial"/>
              </a:rPr>
              <a:t>t</a:t>
            </a:r>
            <a:r>
              <a:rPr dirty="0" sz="650" spc="25" b="1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of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75">
                <a:latin typeface="Arial"/>
                <a:cs typeface="Arial"/>
              </a:rPr>
              <a:t>so</a:t>
            </a:r>
            <a:r>
              <a:rPr dirty="0" sz="650" spc="-15">
                <a:latin typeface="Arial"/>
                <a:cs typeface="Arial"/>
              </a:rPr>
              <a:t>lution  </a:t>
            </a:r>
            <a:r>
              <a:rPr dirty="0" sz="650" spc="-25">
                <a:latin typeface="Arial"/>
                <a:cs typeface="Arial"/>
              </a:rPr>
              <a:t>for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resolving 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problem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20050" y="1540980"/>
            <a:ext cx="658495" cy="243840"/>
            <a:chOff x="3420050" y="1540980"/>
            <a:chExt cx="658495" cy="243840"/>
          </a:xfrm>
        </p:grpSpPr>
        <p:sp>
          <p:nvSpPr>
            <p:cNvPr id="26" name="object 26"/>
            <p:cNvSpPr/>
            <p:nvPr/>
          </p:nvSpPr>
          <p:spPr>
            <a:xfrm>
              <a:off x="3421955" y="1542885"/>
              <a:ext cx="654685" cy="240029"/>
            </a:xfrm>
            <a:custGeom>
              <a:avLst/>
              <a:gdLst/>
              <a:ahLst/>
              <a:cxnLst/>
              <a:rect l="l" t="t" r="r" b="b"/>
              <a:pathLst>
                <a:path w="654685" h="240030">
                  <a:moveTo>
                    <a:pt x="654319" y="0"/>
                  </a:moveTo>
                  <a:lnTo>
                    <a:pt x="0" y="0"/>
                  </a:lnTo>
                  <a:lnTo>
                    <a:pt x="0" y="239822"/>
                  </a:lnTo>
                  <a:lnTo>
                    <a:pt x="654319" y="239822"/>
                  </a:lnTo>
                  <a:lnTo>
                    <a:pt x="654319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421955" y="1542885"/>
              <a:ext cx="654685" cy="240029"/>
            </a:xfrm>
            <a:custGeom>
              <a:avLst/>
              <a:gdLst/>
              <a:ahLst/>
              <a:cxnLst/>
              <a:rect l="l" t="t" r="r" b="b"/>
              <a:pathLst>
                <a:path w="654685" h="240030">
                  <a:moveTo>
                    <a:pt x="0" y="239822"/>
                  </a:moveTo>
                  <a:lnTo>
                    <a:pt x="654319" y="239822"/>
                  </a:lnTo>
                  <a:lnTo>
                    <a:pt x="654319" y="0"/>
                  </a:lnTo>
                  <a:lnTo>
                    <a:pt x="0" y="0"/>
                  </a:lnTo>
                  <a:lnTo>
                    <a:pt x="0" y="239822"/>
                  </a:lnTo>
                  <a:close/>
                </a:path>
              </a:pathLst>
            </a:custGeom>
            <a:ln w="37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421955" y="1542885"/>
            <a:ext cx="654685" cy="240029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50800" marR="42545" indent="78105">
              <a:lnSpc>
                <a:spcPct val="105800"/>
              </a:lnSpc>
              <a:spcBef>
                <a:spcPts val="5"/>
              </a:spcBef>
            </a:pPr>
            <a:r>
              <a:rPr dirty="0" sz="650" spc="-50" b="1">
                <a:latin typeface="Arial"/>
                <a:cs typeface="Arial"/>
              </a:rPr>
              <a:t>Obstacle</a:t>
            </a:r>
            <a:r>
              <a:rPr dirty="0" sz="650" spc="-45" b="1">
                <a:latin typeface="Arial"/>
                <a:cs typeface="Arial"/>
              </a:rPr>
              <a:t> </a:t>
            </a:r>
            <a:r>
              <a:rPr dirty="0" sz="650" spc="-10">
                <a:latin typeface="Arial"/>
                <a:cs typeface="Arial"/>
              </a:rPr>
              <a:t>to </a:t>
            </a:r>
            <a:r>
              <a:rPr dirty="0" sz="650" spc="-5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applying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solution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21955" y="1980348"/>
            <a:ext cx="654685" cy="449580"/>
          </a:xfrm>
          <a:prstGeom prst="rect">
            <a:avLst/>
          </a:prstGeom>
          <a:solidFill>
            <a:srgbClr val="FFF200"/>
          </a:solidFill>
          <a:ln w="3696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algn="ctr" marL="110489" marR="102870" indent="-635">
              <a:lnSpc>
                <a:spcPct val="105800"/>
              </a:lnSpc>
              <a:spcBef>
                <a:spcPts val="5"/>
              </a:spcBef>
            </a:pPr>
            <a:r>
              <a:rPr dirty="0" sz="650" spc="-40" b="1">
                <a:latin typeface="Arial"/>
                <a:cs typeface="Arial"/>
              </a:rPr>
              <a:t>Side-effect </a:t>
            </a:r>
            <a:r>
              <a:rPr dirty="0" sz="650" spc="-35" b="1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from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solution  </a:t>
            </a:r>
            <a:r>
              <a:rPr dirty="0" sz="650" spc="-25">
                <a:latin typeface="Arial"/>
                <a:cs typeface="Arial"/>
              </a:rPr>
              <a:t>for</a:t>
            </a:r>
            <a:r>
              <a:rPr dirty="0" sz="650" spc="-5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resolving 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the</a:t>
            </a:r>
            <a:r>
              <a:rPr dirty="0" sz="650" spc="-10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problem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1955" y="2627464"/>
            <a:ext cx="654685" cy="240029"/>
          </a:xfrm>
          <a:prstGeom prst="rect">
            <a:avLst/>
          </a:prstGeom>
          <a:solidFill>
            <a:srgbClr val="FFF200"/>
          </a:solidFill>
          <a:ln w="3770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50800" marR="42545" indent="69215">
              <a:lnSpc>
                <a:spcPct val="105800"/>
              </a:lnSpc>
              <a:spcBef>
                <a:spcPts val="5"/>
              </a:spcBef>
            </a:pPr>
            <a:r>
              <a:rPr dirty="0" sz="650" spc="-50" b="1">
                <a:latin typeface="Arial"/>
                <a:cs typeface="Arial"/>
              </a:rPr>
              <a:t>Capaci</a:t>
            </a:r>
            <a:r>
              <a:rPr dirty="0" sz="650" spc="-50" b="1">
                <a:latin typeface="Arial"/>
                <a:cs typeface="Arial"/>
              </a:rPr>
              <a:t>t</a:t>
            </a:r>
            <a:r>
              <a:rPr dirty="0" sz="650" spc="-65" b="1">
                <a:latin typeface="Arial"/>
                <a:cs typeface="Arial"/>
              </a:rPr>
              <a:t>y</a:t>
            </a:r>
            <a:r>
              <a:rPr dirty="0" sz="650" spc="25" b="1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f</a:t>
            </a:r>
            <a:r>
              <a:rPr dirty="0" sz="650" spc="-55">
                <a:latin typeface="Arial"/>
                <a:cs typeface="Arial"/>
              </a:rPr>
              <a:t>o</a:t>
            </a:r>
            <a:r>
              <a:rPr dirty="0" sz="650" spc="-10">
                <a:latin typeface="Arial"/>
                <a:cs typeface="Arial"/>
              </a:rPr>
              <a:t>r  </a:t>
            </a:r>
            <a:r>
              <a:rPr dirty="0" sz="650" spc="-40">
                <a:latin typeface="Arial"/>
                <a:cs typeface="Arial"/>
              </a:rPr>
              <a:t>applying</a:t>
            </a:r>
            <a:r>
              <a:rPr dirty="0" sz="650" spc="2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solution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85995" y="576498"/>
            <a:ext cx="791210" cy="2172970"/>
            <a:chOff x="1185995" y="576498"/>
            <a:chExt cx="791210" cy="2172970"/>
          </a:xfrm>
        </p:grpSpPr>
        <p:sp>
          <p:nvSpPr>
            <p:cNvPr id="32" name="object 32"/>
            <p:cNvSpPr/>
            <p:nvPr/>
          </p:nvSpPr>
          <p:spPr>
            <a:xfrm>
              <a:off x="1187766" y="578218"/>
              <a:ext cx="365125" cy="1080770"/>
            </a:xfrm>
            <a:custGeom>
              <a:avLst/>
              <a:gdLst/>
              <a:ahLst/>
              <a:cxnLst/>
              <a:rect l="l" t="t" r="r" b="b"/>
              <a:pathLst>
                <a:path w="365125" h="1080770">
                  <a:moveTo>
                    <a:pt x="0" y="0"/>
                  </a:moveTo>
                  <a:lnTo>
                    <a:pt x="364520" y="1080467"/>
                  </a:lnTo>
                </a:path>
              </a:pathLst>
            </a:custGeom>
            <a:ln w="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35966" y="1642529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25404" y="0"/>
                  </a:moveTo>
                  <a:lnTo>
                    <a:pt x="20942" y="2930"/>
                  </a:lnTo>
                  <a:lnTo>
                    <a:pt x="17114" y="15816"/>
                  </a:lnTo>
                  <a:lnTo>
                    <a:pt x="17225" y="18837"/>
                  </a:lnTo>
                  <a:lnTo>
                    <a:pt x="15526" y="16495"/>
                  </a:lnTo>
                  <a:lnTo>
                    <a:pt x="5064" y="9719"/>
                  </a:lnTo>
                  <a:lnTo>
                    <a:pt x="0" y="108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87766" y="1120507"/>
              <a:ext cx="363855" cy="539115"/>
            </a:xfrm>
            <a:custGeom>
              <a:avLst/>
              <a:gdLst/>
              <a:ahLst/>
              <a:cxnLst/>
              <a:rect l="l" t="t" r="r" b="b"/>
              <a:pathLst>
                <a:path w="363855" h="539114">
                  <a:moveTo>
                    <a:pt x="0" y="0"/>
                  </a:moveTo>
                  <a:lnTo>
                    <a:pt x="363541" y="538782"/>
                  </a:lnTo>
                </a:path>
              </a:pathLst>
            </a:custGeom>
            <a:ln w="3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34299" y="1640876"/>
              <a:ext cx="22225" cy="20955"/>
            </a:xfrm>
            <a:custGeom>
              <a:avLst/>
              <a:gdLst/>
              <a:ahLst/>
              <a:cxnLst/>
              <a:rect l="l" t="t" r="r" b="b"/>
              <a:pathLst>
                <a:path w="22225" h="20955">
                  <a:moveTo>
                    <a:pt x="21669" y="0"/>
                  </a:moveTo>
                  <a:lnTo>
                    <a:pt x="18121" y="4237"/>
                  </a:lnTo>
                  <a:lnTo>
                    <a:pt x="17684" y="17835"/>
                  </a:lnTo>
                  <a:lnTo>
                    <a:pt x="18550" y="20701"/>
                  </a:lnTo>
                  <a:lnTo>
                    <a:pt x="16330" y="18993"/>
                  </a:lnTo>
                  <a:lnTo>
                    <a:pt x="4577" y="15819"/>
                  </a:lnTo>
                  <a:lnTo>
                    <a:pt x="0" y="185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187766" y="1662796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4" h="0">
                  <a:moveTo>
                    <a:pt x="0" y="0"/>
                  </a:moveTo>
                  <a:lnTo>
                    <a:pt x="362013" y="0"/>
                  </a:lnTo>
                </a:path>
              </a:pathLst>
            </a:custGeom>
            <a:ln w="3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39622" y="1647549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0" y="0"/>
                  </a:moveTo>
                  <a:lnTo>
                    <a:pt x="846" y="5717"/>
                  </a:lnTo>
                  <a:lnTo>
                    <a:pt x="10157" y="14294"/>
                  </a:lnTo>
                  <a:lnTo>
                    <a:pt x="12696" y="15247"/>
                  </a:lnTo>
                  <a:lnTo>
                    <a:pt x="10157" y="16199"/>
                  </a:lnTo>
                  <a:lnTo>
                    <a:pt x="846" y="24776"/>
                  </a:lnTo>
                  <a:lnTo>
                    <a:pt x="0" y="304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187766" y="1666303"/>
              <a:ext cx="363855" cy="539115"/>
            </a:xfrm>
            <a:custGeom>
              <a:avLst/>
              <a:gdLst/>
              <a:ahLst/>
              <a:cxnLst/>
              <a:rect l="l" t="t" r="r" b="b"/>
              <a:pathLst>
                <a:path w="363855" h="539114">
                  <a:moveTo>
                    <a:pt x="0" y="538782"/>
                  </a:moveTo>
                  <a:lnTo>
                    <a:pt x="363541" y="0"/>
                  </a:lnTo>
                </a:path>
              </a:pathLst>
            </a:custGeom>
            <a:ln w="3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534299" y="1664017"/>
              <a:ext cx="22225" cy="20955"/>
            </a:xfrm>
            <a:custGeom>
              <a:avLst/>
              <a:gdLst/>
              <a:ahLst/>
              <a:cxnLst/>
              <a:rect l="l" t="t" r="r" b="b"/>
              <a:pathLst>
                <a:path w="22225" h="20955">
                  <a:moveTo>
                    <a:pt x="0" y="2169"/>
                  </a:moveTo>
                  <a:lnTo>
                    <a:pt x="4577" y="4881"/>
                  </a:lnTo>
                  <a:lnTo>
                    <a:pt x="16330" y="1707"/>
                  </a:lnTo>
                  <a:lnTo>
                    <a:pt x="18550" y="0"/>
                  </a:lnTo>
                  <a:lnTo>
                    <a:pt x="17684" y="2865"/>
                  </a:lnTo>
                  <a:lnTo>
                    <a:pt x="18121" y="16463"/>
                  </a:lnTo>
                  <a:lnTo>
                    <a:pt x="21669" y="207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187766" y="1666908"/>
              <a:ext cx="365125" cy="1080770"/>
            </a:xfrm>
            <a:custGeom>
              <a:avLst/>
              <a:gdLst/>
              <a:ahLst/>
              <a:cxnLst/>
              <a:rect l="l" t="t" r="r" b="b"/>
              <a:pathLst>
                <a:path w="365125" h="1080770">
                  <a:moveTo>
                    <a:pt x="0" y="1080467"/>
                  </a:moveTo>
                  <a:lnTo>
                    <a:pt x="364520" y="0"/>
                  </a:lnTo>
                </a:path>
              </a:pathLst>
            </a:custGeom>
            <a:ln w="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535966" y="1664227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0" y="7974"/>
                  </a:moveTo>
                  <a:lnTo>
                    <a:pt x="5064" y="9117"/>
                  </a:lnTo>
                  <a:lnTo>
                    <a:pt x="15526" y="2341"/>
                  </a:lnTo>
                  <a:lnTo>
                    <a:pt x="17225" y="0"/>
                  </a:lnTo>
                  <a:lnTo>
                    <a:pt x="17114" y="3020"/>
                  </a:lnTo>
                  <a:lnTo>
                    <a:pt x="20942" y="15906"/>
                  </a:lnTo>
                  <a:lnTo>
                    <a:pt x="25404" y="188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54259" y="578218"/>
              <a:ext cx="220979" cy="1019810"/>
            </a:xfrm>
            <a:custGeom>
              <a:avLst/>
              <a:gdLst/>
              <a:ahLst/>
              <a:cxnLst/>
              <a:rect l="l" t="t" r="r" b="b"/>
              <a:pathLst>
                <a:path w="220980" h="1019810">
                  <a:moveTo>
                    <a:pt x="220902" y="0"/>
                  </a:moveTo>
                  <a:lnTo>
                    <a:pt x="190711" y="42799"/>
                  </a:lnTo>
                  <a:lnTo>
                    <a:pt x="162752" y="85826"/>
                  </a:lnTo>
                  <a:lnTo>
                    <a:pt x="137020" y="129096"/>
                  </a:lnTo>
                  <a:lnTo>
                    <a:pt x="113513" y="172626"/>
                  </a:lnTo>
                  <a:lnTo>
                    <a:pt x="92227" y="216433"/>
                  </a:lnTo>
                  <a:lnTo>
                    <a:pt x="73158" y="260533"/>
                  </a:lnTo>
                  <a:lnTo>
                    <a:pt x="56303" y="304942"/>
                  </a:lnTo>
                  <a:lnTo>
                    <a:pt x="41658" y="349677"/>
                  </a:lnTo>
                  <a:lnTo>
                    <a:pt x="29219" y="394755"/>
                  </a:lnTo>
                  <a:lnTo>
                    <a:pt x="18984" y="440191"/>
                  </a:lnTo>
                  <a:lnTo>
                    <a:pt x="10947" y="486003"/>
                  </a:lnTo>
                  <a:lnTo>
                    <a:pt x="5107" y="532206"/>
                  </a:lnTo>
                  <a:lnTo>
                    <a:pt x="1459" y="578817"/>
                  </a:lnTo>
                  <a:lnTo>
                    <a:pt x="0" y="625853"/>
                  </a:lnTo>
                  <a:lnTo>
                    <a:pt x="725" y="673330"/>
                  </a:lnTo>
                  <a:lnTo>
                    <a:pt x="3633" y="721265"/>
                  </a:lnTo>
                  <a:lnTo>
                    <a:pt x="8718" y="769673"/>
                  </a:lnTo>
                  <a:lnTo>
                    <a:pt x="15978" y="818572"/>
                  </a:lnTo>
                  <a:lnTo>
                    <a:pt x="25409" y="867978"/>
                  </a:lnTo>
                  <a:lnTo>
                    <a:pt x="37008" y="917907"/>
                  </a:lnTo>
                  <a:lnTo>
                    <a:pt x="50770" y="968376"/>
                  </a:lnTo>
                  <a:lnTo>
                    <a:pt x="66692" y="1019401"/>
                  </a:lnTo>
                </a:path>
              </a:pathLst>
            </a:custGeom>
            <a:ln w="3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04696" y="1581561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25404" y="0"/>
                  </a:moveTo>
                  <a:lnTo>
                    <a:pt x="20937" y="2894"/>
                  </a:lnTo>
                  <a:lnTo>
                    <a:pt x="17049" y="15725"/>
                  </a:lnTo>
                  <a:lnTo>
                    <a:pt x="17144" y="18739"/>
                  </a:lnTo>
                  <a:lnTo>
                    <a:pt x="15461" y="16392"/>
                  </a:lnTo>
                  <a:lnTo>
                    <a:pt x="5059" y="9561"/>
                  </a:lnTo>
                  <a:lnTo>
                    <a:pt x="0" y="106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812664" y="1120507"/>
              <a:ext cx="162560" cy="477520"/>
            </a:xfrm>
            <a:custGeom>
              <a:avLst/>
              <a:gdLst/>
              <a:ahLst/>
              <a:cxnLst/>
              <a:rect l="l" t="t" r="r" b="b"/>
              <a:pathLst>
                <a:path w="162560" h="477519">
                  <a:moveTo>
                    <a:pt x="162497" y="0"/>
                  </a:moveTo>
                  <a:lnTo>
                    <a:pt x="127727" y="35912"/>
                  </a:lnTo>
                  <a:lnTo>
                    <a:pt x="97193" y="73168"/>
                  </a:lnTo>
                  <a:lnTo>
                    <a:pt x="70870" y="111817"/>
                  </a:lnTo>
                  <a:lnTo>
                    <a:pt x="48735" y="151907"/>
                  </a:lnTo>
                  <a:lnTo>
                    <a:pt x="30762" y="193486"/>
                  </a:lnTo>
                  <a:lnTo>
                    <a:pt x="16926" y="236601"/>
                  </a:lnTo>
                  <a:lnTo>
                    <a:pt x="7204" y="281301"/>
                  </a:lnTo>
                  <a:lnTo>
                    <a:pt x="1570" y="327634"/>
                  </a:lnTo>
                  <a:lnTo>
                    <a:pt x="0" y="375647"/>
                  </a:lnTo>
                  <a:lnTo>
                    <a:pt x="2468" y="425390"/>
                  </a:lnTo>
                  <a:lnTo>
                    <a:pt x="8952" y="476909"/>
                  </a:lnTo>
                </a:path>
              </a:pathLst>
            </a:custGeom>
            <a:ln w="3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806465" y="1583429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658" y="0"/>
                  </a:moveTo>
                  <a:lnTo>
                    <a:pt x="21811" y="1962"/>
                  </a:lnTo>
                  <a:lnTo>
                    <a:pt x="15983" y="13816"/>
                  </a:lnTo>
                  <a:lnTo>
                    <a:pt x="15605" y="16801"/>
                  </a:lnTo>
                  <a:lnTo>
                    <a:pt x="14317" y="14158"/>
                  </a:lnTo>
                  <a:lnTo>
                    <a:pt x="5150" y="5379"/>
                  </a:lnTo>
                  <a:lnTo>
                    <a:pt x="0" y="54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812664" y="1728176"/>
              <a:ext cx="162560" cy="477520"/>
            </a:xfrm>
            <a:custGeom>
              <a:avLst/>
              <a:gdLst/>
              <a:ahLst/>
              <a:cxnLst/>
              <a:rect l="l" t="t" r="r" b="b"/>
              <a:pathLst>
                <a:path w="162560" h="477519">
                  <a:moveTo>
                    <a:pt x="162497" y="476909"/>
                  </a:moveTo>
                  <a:lnTo>
                    <a:pt x="127727" y="440997"/>
                  </a:lnTo>
                  <a:lnTo>
                    <a:pt x="97193" y="403740"/>
                  </a:lnTo>
                  <a:lnTo>
                    <a:pt x="70870" y="365091"/>
                  </a:lnTo>
                  <a:lnTo>
                    <a:pt x="48735" y="325001"/>
                  </a:lnTo>
                  <a:lnTo>
                    <a:pt x="30762" y="283423"/>
                  </a:lnTo>
                  <a:lnTo>
                    <a:pt x="16926" y="240308"/>
                  </a:lnTo>
                  <a:lnTo>
                    <a:pt x="7204" y="195608"/>
                  </a:lnTo>
                  <a:lnTo>
                    <a:pt x="1570" y="149275"/>
                  </a:lnTo>
                  <a:lnTo>
                    <a:pt x="0" y="101261"/>
                  </a:lnTo>
                  <a:lnTo>
                    <a:pt x="2468" y="51519"/>
                  </a:lnTo>
                  <a:lnTo>
                    <a:pt x="8952" y="0"/>
                  </a:lnTo>
                </a:path>
              </a:pathLst>
            </a:custGeom>
            <a:ln w="3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806465" y="1725363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0" y="11334"/>
                  </a:moveTo>
                  <a:lnTo>
                    <a:pt x="5150" y="11421"/>
                  </a:lnTo>
                  <a:lnTo>
                    <a:pt x="14317" y="2642"/>
                  </a:lnTo>
                  <a:lnTo>
                    <a:pt x="15605" y="0"/>
                  </a:lnTo>
                  <a:lnTo>
                    <a:pt x="15983" y="2984"/>
                  </a:lnTo>
                  <a:lnTo>
                    <a:pt x="21811" y="14838"/>
                  </a:lnTo>
                  <a:lnTo>
                    <a:pt x="26658" y="168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754259" y="1727973"/>
              <a:ext cx="220979" cy="1019810"/>
            </a:xfrm>
            <a:custGeom>
              <a:avLst/>
              <a:gdLst/>
              <a:ahLst/>
              <a:cxnLst/>
              <a:rect l="l" t="t" r="r" b="b"/>
              <a:pathLst>
                <a:path w="220980" h="1019810">
                  <a:moveTo>
                    <a:pt x="220902" y="1019401"/>
                  </a:moveTo>
                  <a:lnTo>
                    <a:pt x="190711" y="976601"/>
                  </a:lnTo>
                  <a:lnTo>
                    <a:pt x="162752" y="933575"/>
                  </a:lnTo>
                  <a:lnTo>
                    <a:pt x="137020" y="890305"/>
                  </a:lnTo>
                  <a:lnTo>
                    <a:pt x="113513" y="846774"/>
                  </a:lnTo>
                  <a:lnTo>
                    <a:pt x="92227" y="802967"/>
                  </a:lnTo>
                  <a:lnTo>
                    <a:pt x="73158" y="758868"/>
                  </a:lnTo>
                  <a:lnTo>
                    <a:pt x="56303" y="714458"/>
                  </a:lnTo>
                  <a:lnTo>
                    <a:pt x="41658" y="669723"/>
                  </a:lnTo>
                  <a:lnTo>
                    <a:pt x="29219" y="624646"/>
                  </a:lnTo>
                  <a:lnTo>
                    <a:pt x="18984" y="579209"/>
                  </a:lnTo>
                  <a:lnTo>
                    <a:pt x="10947" y="533398"/>
                  </a:lnTo>
                  <a:lnTo>
                    <a:pt x="5107" y="487195"/>
                  </a:lnTo>
                  <a:lnTo>
                    <a:pt x="1459" y="440583"/>
                  </a:lnTo>
                  <a:lnTo>
                    <a:pt x="0" y="393547"/>
                  </a:lnTo>
                  <a:lnTo>
                    <a:pt x="725" y="346070"/>
                  </a:lnTo>
                  <a:lnTo>
                    <a:pt x="3633" y="298136"/>
                  </a:lnTo>
                  <a:lnTo>
                    <a:pt x="8718" y="249727"/>
                  </a:lnTo>
                  <a:lnTo>
                    <a:pt x="15978" y="200828"/>
                  </a:lnTo>
                  <a:lnTo>
                    <a:pt x="25409" y="151423"/>
                  </a:lnTo>
                  <a:lnTo>
                    <a:pt x="37008" y="101493"/>
                  </a:lnTo>
                  <a:lnTo>
                    <a:pt x="50770" y="51025"/>
                  </a:lnTo>
                  <a:lnTo>
                    <a:pt x="66692" y="0"/>
                  </a:lnTo>
                </a:path>
              </a:pathLst>
            </a:custGeom>
            <a:ln w="3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804696" y="1725293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0" y="8071"/>
                  </a:moveTo>
                  <a:lnTo>
                    <a:pt x="5059" y="9178"/>
                  </a:lnTo>
                  <a:lnTo>
                    <a:pt x="15461" y="2347"/>
                  </a:lnTo>
                  <a:lnTo>
                    <a:pt x="17144" y="0"/>
                  </a:lnTo>
                  <a:lnTo>
                    <a:pt x="17049" y="3014"/>
                  </a:lnTo>
                  <a:lnTo>
                    <a:pt x="20937" y="15845"/>
                  </a:lnTo>
                  <a:lnTo>
                    <a:pt x="25404" y="187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2631147" y="576498"/>
            <a:ext cx="791210" cy="2172970"/>
            <a:chOff x="2631147" y="576498"/>
            <a:chExt cx="791210" cy="2172970"/>
          </a:xfrm>
        </p:grpSpPr>
        <p:sp>
          <p:nvSpPr>
            <p:cNvPr id="51" name="object 51"/>
            <p:cNvSpPr/>
            <p:nvPr/>
          </p:nvSpPr>
          <p:spPr>
            <a:xfrm>
              <a:off x="3055742" y="578218"/>
              <a:ext cx="365125" cy="1080770"/>
            </a:xfrm>
            <a:custGeom>
              <a:avLst/>
              <a:gdLst/>
              <a:ahLst/>
              <a:cxnLst/>
              <a:rect l="l" t="t" r="r" b="b"/>
              <a:pathLst>
                <a:path w="365125" h="1080770">
                  <a:moveTo>
                    <a:pt x="364520" y="0"/>
                  </a:moveTo>
                  <a:lnTo>
                    <a:pt x="0" y="1080467"/>
                  </a:lnTo>
                </a:path>
              </a:pathLst>
            </a:custGeom>
            <a:ln w="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046658" y="1642529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25404" y="10862"/>
                  </a:moveTo>
                  <a:lnTo>
                    <a:pt x="20339" y="9719"/>
                  </a:lnTo>
                  <a:lnTo>
                    <a:pt x="9877" y="16495"/>
                  </a:lnTo>
                  <a:lnTo>
                    <a:pt x="8179" y="18837"/>
                  </a:lnTo>
                  <a:lnTo>
                    <a:pt x="8289" y="15816"/>
                  </a:lnTo>
                  <a:lnTo>
                    <a:pt x="4461" y="293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056721" y="1120507"/>
              <a:ext cx="363855" cy="539115"/>
            </a:xfrm>
            <a:custGeom>
              <a:avLst/>
              <a:gdLst/>
              <a:ahLst/>
              <a:cxnLst/>
              <a:rect l="l" t="t" r="r" b="b"/>
              <a:pathLst>
                <a:path w="363854" h="539114">
                  <a:moveTo>
                    <a:pt x="363541" y="0"/>
                  </a:moveTo>
                  <a:lnTo>
                    <a:pt x="0" y="538782"/>
                  </a:lnTo>
                </a:path>
              </a:pathLst>
            </a:custGeom>
            <a:ln w="3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052059" y="1640876"/>
              <a:ext cx="22225" cy="20955"/>
            </a:xfrm>
            <a:custGeom>
              <a:avLst/>
              <a:gdLst/>
              <a:ahLst/>
              <a:cxnLst/>
              <a:rect l="l" t="t" r="r" b="b"/>
              <a:pathLst>
                <a:path w="22225" h="20955">
                  <a:moveTo>
                    <a:pt x="21669" y="18531"/>
                  </a:moveTo>
                  <a:lnTo>
                    <a:pt x="17092" y="15819"/>
                  </a:lnTo>
                  <a:lnTo>
                    <a:pt x="5339" y="18993"/>
                  </a:lnTo>
                  <a:lnTo>
                    <a:pt x="3118" y="20701"/>
                  </a:lnTo>
                  <a:lnTo>
                    <a:pt x="3984" y="17835"/>
                  </a:lnTo>
                  <a:lnTo>
                    <a:pt x="3548" y="423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058249" y="1662796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 h="0">
                  <a:moveTo>
                    <a:pt x="362013" y="0"/>
                  </a:moveTo>
                  <a:lnTo>
                    <a:pt x="0" y="0"/>
                  </a:lnTo>
                </a:path>
              </a:pathLst>
            </a:custGeom>
            <a:ln w="3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055709" y="1647549"/>
              <a:ext cx="12700" cy="31115"/>
            </a:xfrm>
            <a:custGeom>
              <a:avLst/>
              <a:gdLst/>
              <a:ahLst/>
              <a:cxnLst/>
              <a:rect l="l" t="t" r="r" b="b"/>
              <a:pathLst>
                <a:path w="12700" h="31114">
                  <a:moveTo>
                    <a:pt x="12696" y="30494"/>
                  </a:moveTo>
                  <a:lnTo>
                    <a:pt x="11850" y="24776"/>
                  </a:lnTo>
                  <a:lnTo>
                    <a:pt x="2539" y="16199"/>
                  </a:lnTo>
                  <a:lnTo>
                    <a:pt x="0" y="15247"/>
                  </a:lnTo>
                  <a:lnTo>
                    <a:pt x="2539" y="14294"/>
                  </a:lnTo>
                  <a:lnTo>
                    <a:pt x="11850" y="5717"/>
                  </a:lnTo>
                  <a:lnTo>
                    <a:pt x="126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056721" y="1666303"/>
              <a:ext cx="363855" cy="539115"/>
            </a:xfrm>
            <a:custGeom>
              <a:avLst/>
              <a:gdLst/>
              <a:ahLst/>
              <a:cxnLst/>
              <a:rect l="l" t="t" r="r" b="b"/>
              <a:pathLst>
                <a:path w="363854" h="539114">
                  <a:moveTo>
                    <a:pt x="363541" y="538782"/>
                  </a:moveTo>
                  <a:lnTo>
                    <a:pt x="0" y="0"/>
                  </a:lnTo>
                </a:path>
              </a:pathLst>
            </a:custGeom>
            <a:ln w="3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052059" y="1664017"/>
              <a:ext cx="22225" cy="20955"/>
            </a:xfrm>
            <a:custGeom>
              <a:avLst/>
              <a:gdLst/>
              <a:ahLst/>
              <a:cxnLst/>
              <a:rect l="l" t="t" r="r" b="b"/>
              <a:pathLst>
                <a:path w="22225" h="20955">
                  <a:moveTo>
                    <a:pt x="0" y="20701"/>
                  </a:moveTo>
                  <a:lnTo>
                    <a:pt x="3548" y="16463"/>
                  </a:lnTo>
                  <a:lnTo>
                    <a:pt x="3984" y="2865"/>
                  </a:lnTo>
                  <a:lnTo>
                    <a:pt x="3118" y="0"/>
                  </a:lnTo>
                  <a:lnTo>
                    <a:pt x="5339" y="1707"/>
                  </a:lnTo>
                  <a:lnTo>
                    <a:pt x="17092" y="4881"/>
                  </a:lnTo>
                  <a:lnTo>
                    <a:pt x="21669" y="21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055742" y="1666908"/>
              <a:ext cx="365125" cy="1080770"/>
            </a:xfrm>
            <a:custGeom>
              <a:avLst/>
              <a:gdLst/>
              <a:ahLst/>
              <a:cxnLst/>
              <a:rect l="l" t="t" r="r" b="b"/>
              <a:pathLst>
                <a:path w="365125" h="1080770">
                  <a:moveTo>
                    <a:pt x="364520" y="1080467"/>
                  </a:moveTo>
                  <a:lnTo>
                    <a:pt x="0" y="0"/>
                  </a:lnTo>
                </a:path>
              </a:pathLst>
            </a:custGeom>
            <a:ln w="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046658" y="1664227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0" y="18837"/>
                  </a:moveTo>
                  <a:lnTo>
                    <a:pt x="4461" y="15906"/>
                  </a:lnTo>
                  <a:lnTo>
                    <a:pt x="8289" y="3020"/>
                  </a:lnTo>
                  <a:lnTo>
                    <a:pt x="8179" y="0"/>
                  </a:lnTo>
                  <a:lnTo>
                    <a:pt x="9877" y="2341"/>
                  </a:lnTo>
                  <a:lnTo>
                    <a:pt x="20339" y="9117"/>
                  </a:lnTo>
                  <a:lnTo>
                    <a:pt x="25404" y="79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632867" y="578218"/>
              <a:ext cx="220979" cy="1019810"/>
            </a:xfrm>
            <a:custGeom>
              <a:avLst/>
              <a:gdLst/>
              <a:ahLst/>
              <a:cxnLst/>
              <a:rect l="l" t="t" r="r" b="b"/>
              <a:pathLst>
                <a:path w="220980" h="1019810">
                  <a:moveTo>
                    <a:pt x="0" y="0"/>
                  </a:moveTo>
                  <a:lnTo>
                    <a:pt x="30190" y="42799"/>
                  </a:lnTo>
                  <a:lnTo>
                    <a:pt x="58149" y="85826"/>
                  </a:lnTo>
                  <a:lnTo>
                    <a:pt x="83881" y="129096"/>
                  </a:lnTo>
                  <a:lnTo>
                    <a:pt x="107388" y="172626"/>
                  </a:lnTo>
                  <a:lnTo>
                    <a:pt x="128674" y="216433"/>
                  </a:lnTo>
                  <a:lnTo>
                    <a:pt x="147743" y="260533"/>
                  </a:lnTo>
                  <a:lnTo>
                    <a:pt x="164598" y="304942"/>
                  </a:lnTo>
                  <a:lnTo>
                    <a:pt x="179243" y="349677"/>
                  </a:lnTo>
                  <a:lnTo>
                    <a:pt x="191682" y="394755"/>
                  </a:lnTo>
                  <a:lnTo>
                    <a:pt x="201918" y="440191"/>
                  </a:lnTo>
                  <a:lnTo>
                    <a:pt x="209954" y="486003"/>
                  </a:lnTo>
                  <a:lnTo>
                    <a:pt x="215794" y="532206"/>
                  </a:lnTo>
                  <a:lnTo>
                    <a:pt x="219442" y="578817"/>
                  </a:lnTo>
                  <a:lnTo>
                    <a:pt x="220902" y="625853"/>
                  </a:lnTo>
                  <a:lnTo>
                    <a:pt x="220176" y="673330"/>
                  </a:lnTo>
                  <a:lnTo>
                    <a:pt x="217268" y="721265"/>
                  </a:lnTo>
                  <a:lnTo>
                    <a:pt x="212183" y="769673"/>
                  </a:lnTo>
                  <a:lnTo>
                    <a:pt x="204923" y="818572"/>
                  </a:lnTo>
                  <a:lnTo>
                    <a:pt x="195492" y="867978"/>
                  </a:lnTo>
                  <a:lnTo>
                    <a:pt x="183894" y="917907"/>
                  </a:lnTo>
                  <a:lnTo>
                    <a:pt x="170131" y="968376"/>
                  </a:lnTo>
                  <a:lnTo>
                    <a:pt x="154209" y="1019401"/>
                  </a:lnTo>
                </a:path>
              </a:pathLst>
            </a:custGeom>
            <a:ln w="3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777928" y="1581561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25404" y="10668"/>
                  </a:moveTo>
                  <a:lnTo>
                    <a:pt x="20344" y="9561"/>
                  </a:lnTo>
                  <a:lnTo>
                    <a:pt x="9942" y="16392"/>
                  </a:lnTo>
                  <a:lnTo>
                    <a:pt x="8260" y="18739"/>
                  </a:lnTo>
                  <a:lnTo>
                    <a:pt x="8354" y="15725"/>
                  </a:lnTo>
                  <a:lnTo>
                    <a:pt x="4467" y="289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632867" y="1120507"/>
              <a:ext cx="162560" cy="477520"/>
            </a:xfrm>
            <a:custGeom>
              <a:avLst/>
              <a:gdLst/>
              <a:ahLst/>
              <a:cxnLst/>
              <a:rect l="l" t="t" r="r" b="b"/>
              <a:pathLst>
                <a:path w="162560" h="477519">
                  <a:moveTo>
                    <a:pt x="0" y="0"/>
                  </a:moveTo>
                  <a:lnTo>
                    <a:pt x="34770" y="35912"/>
                  </a:lnTo>
                  <a:lnTo>
                    <a:pt x="65304" y="73168"/>
                  </a:lnTo>
                  <a:lnTo>
                    <a:pt x="91626" y="111817"/>
                  </a:lnTo>
                  <a:lnTo>
                    <a:pt x="113762" y="151907"/>
                  </a:lnTo>
                  <a:lnTo>
                    <a:pt x="131735" y="193486"/>
                  </a:lnTo>
                  <a:lnTo>
                    <a:pt x="145570" y="236601"/>
                  </a:lnTo>
                  <a:lnTo>
                    <a:pt x="155293" y="281301"/>
                  </a:lnTo>
                  <a:lnTo>
                    <a:pt x="160927" y="327634"/>
                  </a:lnTo>
                  <a:lnTo>
                    <a:pt x="162497" y="375647"/>
                  </a:lnTo>
                  <a:lnTo>
                    <a:pt x="160028" y="425390"/>
                  </a:lnTo>
                  <a:lnTo>
                    <a:pt x="153545" y="476909"/>
                  </a:lnTo>
                </a:path>
              </a:pathLst>
            </a:custGeom>
            <a:ln w="3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774904" y="1583429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658" y="5466"/>
                  </a:moveTo>
                  <a:lnTo>
                    <a:pt x="21508" y="5379"/>
                  </a:lnTo>
                  <a:lnTo>
                    <a:pt x="12341" y="14158"/>
                  </a:lnTo>
                  <a:lnTo>
                    <a:pt x="11053" y="16801"/>
                  </a:lnTo>
                  <a:lnTo>
                    <a:pt x="10675" y="13816"/>
                  </a:lnTo>
                  <a:lnTo>
                    <a:pt x="4846" y="196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632867" y="1728176"/>
              <a:ext cx="162560" cy="477520"/>
            </a:xfrm>
            <a:custGeom>
              <a:avLst/>
              <a:gdLst/>
              <a:ahLst/>
              <a:cxnLst/>
              <a:rect l="l" t="t" r="r" b="b"/>
              <a:pathLst>
                <a:path w="162560" h="477519">
                  <a:moveTo>
                    <a:pt x="0" y="476909"/>
                  </a:moveTo>
                  <a:lnTo>
                    <a:pt x="34770" y="440997"/>
                  </a:lnTo>
                  <a:lnTo>
                    <a:pt x="65304" y="403740"/>
                  </a:lnTo>
                  <a:lnTo>
                    <a:pt x="91626" y="365091"/>
                  </a:lnTo>
                  <a:lnTo>
                    <a:pt x="113762" y="325001"/>
                  </a:lnTo>
                  <a:lnTo>
                    <a:pt x="131735" y="283423"/>
                  </a:lnTo>
                  <a:lnTo>
                    <a:pt x="145570" y="240308"/>
                  </a:lnTo>
                  <a:lnTo>
                    <a:pt x="155293" y="195608"/>
                  </a:lnTo>
                  <a:lnTo>
                    <a:pt x="160927" y="149275"/>
                  </a:lnTo>
                  <a:lnTo>
                    <a:pt x="162497" y="101261"/>
                  </a:lnTo>
                  <a:lnTo>
                    <a:pt x="160028" y="51519"/>
                  </a:lnTo>
                  <a:lnTo>
                    <a:pt x="153545" y="0"/>
                  </a:lnTo>
                </a:path>
              </a:pathLst>
            </a:custGeom>
            <a:ln w="3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774904" y="1725363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0" y="16801"/>
                  </a:moveTo>
                  <a:lnTo>
                    <a:pt x="4846" y="14838"/>
                  </a:lnTo>
                  <a:lnTo>
                    <a:pt x="10675" y="2984"/>
                  </a:lnTo>
                  <a:lnTo>
                    <a:pt x="11053" y="0"/>
                  </a:lnTo>
                  <a:lnTo>
                    <a:pt x="12341" y="2642"/>
                  </a:lnTo>
                  <a:lnTo>
                    <a:pt x="21508" y="11421"/>
                  </a:lnTo>
                  <a:lnTo>
                    <a:pt x="26658" y="113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632867" y="1727973"/>
              <a:ext cx="220979" cy="1019810"/>
            </a:xfrm>
            <a:custGeom>
              <a:avLst/>
              <a:gdLst/>
              <a:ahLst/>
              <a:cxnLst/>
              <a:rect l="l" t="t" r="r" b="b"/>
              <a:pathLst>
                <a:path w="220980" h="1019810">
                  <a:moveTo>
                    <a:pt x="0" y="1019401"/>
                  </a:moveTo>
                  <a:lnTo>
                    <a:pt x="30190" y="976601"/>
                  </a:lnTo>
                  <a:lnTo>
                    <a:pt x="58149" y="933575"/>
                  </a:lnTo>
                  <a:lnTo>
                    <a:pt x="83881" y="890305"/>
                  </a:lnTo>
                  <a:lnTo>
                    <a:pt x="107388" y="846774"/>
                  </a:lnTo>
                  <a:lnTo>
                    <a:pt x="128674" y="802967"/>
                  </a:lnTo>
                  <a:lnTo>
                    <a:pt x="147743" y="758868"/>
                  </a:lnTo>
                  <a:lnTo>
                    <a:pt x="164598" y="714458"/>
                  </a:lnTo>
                  <a:lnTo>
                    <a:pt x="179243" y="669723"/>
                  </a:lnTo>
                  <a:lnTo>
                    <a:pt x="191682" y="624646"/>
                  </a:lnTo>
                  <a:lnTo>
                    <a:pt x="201918" y="579209"/>
                  </a:lnTo>
                  <a:lnTo>
                    <a:pt x="209954" y="533398"/>
                  </a:lnTo>
                  <a:lnTo>
                    <a:pt x="215794" y="487195"/>
                  </a:lnTo>
                  <a:lnTo>
                    <a:pt x="219442" y="440583"/>
                  </a:lnTo>
                  <a:lnTo>
                    <a:pt x="220902" y="393547"/>
                  </a:lnTo>
                  <a:lnTo>
                    <a:pt x="220176" y="346070"/>
                  </a:lnTo>
                  <a:lnTo>
                    <a:pt x="217268" y="298136"/>
                  </a:lnTo>
                  <a:lnTo>
                    <a:pt x="212183" y="249727"/>
                  </a:lnTo>
                  <a:lnTo>
                    <a:pt x="204923" y="200828"/>
                  </a:lnTo>
                  <a:lnTo>
                    <a:pt x="195492" y="151423"/>
                  </a:lnTo>
                  <a:lnTo>
                    <a:pt x="183894" y="101493"/>
                  </a:lnTo>
                  <a:lnTo>
                    <a:pt x="170131" y="51025"/>
                  </a:lnTo>
                  <a:lnTo>
                    <a:pt x="154209" y="0"/>
                  </a:lnTo>
                </a:path>
              </a:pathLst>
            </a:custGeom>
            <a:ln w="3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777928" y="1725293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0" y="18739"/>
                  </a:moveTo>
                  <a:lnTo>
                    <a:pt x="4467" y="15845"/>
                  </a:lnTo>
                  <a:lnTo>
                    <a:pt x="8354" y="3014"/>
                  </a:lnTo>
                  <a:lnTo>
                    <a:pt x="8260" y="0"/>
                  </a:lnTo>
                  <a:lnTo>
                    <a:pt x="9942" y="2347"/>
                  </a:lnTo>
                  <a:lnTo>
                    <a:pt x="20344" y="9178"/>
                  </a:lnTo>
                  <a:lnTo>
                    <a:pt x="25404" y="80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347306" y="3028650"/>
            <a:ext cx="3821429" cy="294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Lisa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Chalaguine,</a:t>
            </a:r>
            <a:r>
              <a:rPr dirty="0" sz="600" spc="-15">
                <a:latin typeface="Arial"/>
                <a:cs typeface="Arial"/>
              </a:rPr>
              <a:t> Emmanuel</a:t>
            </a:r>
            <a:r>
              <a:rPr dirty="0" sz="600" spc="-10">
                <a:latin typeface="Arial"/>
                <a:cs typeface="Arial"/>
              </a:rPr>
              <a:t> Hadoux,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Fiona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Hamilton, </a:t>
            </a:r>
            <a:r>
              <a:rPr dirty="0" sz="600" spc="-5">
                <a:latin typeface="Arial"/>
                <a:cs typeface="Arial"/>
              </a:rPr>
              <a:t>Andrew </a:t>
            </a:r>
            <a:r>
              <a:rPr dirty="0" sz="600" spc="-15">
                <a:latin typeface="Arial"/>
                <a:cs typeface="Arial"/>
              </a:rPr>
              <a:t>Hayward,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 Hunter, </a:t>
            </a:r>
            <a:r>
              <a:rPr dirty="0" sz="600" spc="-10">
                <a:latin typeface="Arial"/>
                <a:cs typeface="Arial"/>
              </a:rPr>
              <a:t>Sylwia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Polberg,</a:t>
            </a:r>
            <a:r>
              <a:rPr dirty="0" sz="600" spc="1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 </a:t>
            </a:r>
            <a:r>
              <a:rPr dirty="0" sz="600" spc="-10">
                <a:latin typeface="Arial"/>
                <a:cs typeface="Arial"/>
              </a:rPr>
              <a:t> Henry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W.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W.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Potts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(2018)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Domain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Modelling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Computational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Persuasion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Behaviour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Change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Healthcare,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ArXiv,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1802.10054</a:t>
            </a:r>
            <a:endParaRPr sz="600">
              <a:latin typeface="Arial"/>
              <a:cs typeface="Arial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37541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Domain</a:t>
            </a:r>
            <a:r>
              <a:rPr dirty="0" spc="-45"/>
              <a:t> </a:t>
            </a:r>
            <a:r>
              <a:rPr dirty="0" spc="-40"/>
              <a:t>modelling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366" y="500392"/>
            <a:ext cx="959916" cy="7199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7331" y="500368"/>
            <a:ext cx="1671340" cy="7199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2046" y="1470215"/>
            <a:ext cx="3964304" cy="1500505"/>
            <a:chOff x="322046" y="1470215"/>
            <a:chExt cx="3964304" cy="1500505"/>
          </a:xfrm>
        </p:grpSpPr>
        <p:sp>
          <p:nvSpPr>
            <p:cNvPr id="6" name="object 6"/>
            <p:cNvSpPr/>
            <p:nvPr/>
          </p:nvSpPr>
          <p:spPr>
            <a:xfrm>
              <a:off x="322046" y="1470215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4">
                  <a:moveTo>
                    <a:pt x="0" y="170815"/>
                  </a:moveTo>
                  <a:lnTo>
                    <a:pt x="3963911" y="170815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5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2046" y="1641030"/>
              <a:ext cx="3964304" cy="1329690"/>
            </a:xfrm>
            <a:custGeom>
              <a:avLst/>
              <a:gdLst/>
              <a:ahLst/>
              <a:cxnLst/>
              <a:rect l="l" t="t" r="r" b="b"/>
              <a:pathLst>
                <a:path w="3964304" h="1329689">
                  <a:moveTo>
                    <a:pt x="3963911" y="0"/>
                  </a:moveTo>
                  <a:lnTo>
                    <a:pt x="0" y="0"/>
                  </a:lnTo>
                  <a:lnTo>
                    <a:pt x="0" y="1329220"/>
                  </a:lnTo>
                  <a:lnTo>
                    <a:pt x="3963911" y="1329220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17207" y="17991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2833" y="197562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2833" y="214643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2833" y="231724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2833" y="248805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833" y="277906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47294" y="1460685"/>
            <a:ext cx="3913504" cy="178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Participant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acquire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evaluate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crowdsourced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 marL="289560" marR="774065">
              <a:lnSpc>
                <a:spcPct val="140100"/>
              </a:lnSpc>
              <a:spcBef>
                <a:spcPts val="700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quickly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easily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obtain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large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number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arguments. </a:t>
            </a:r>
            <a:r>
              <a:rPr dirty="0" sz="800" spc="-2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crowdsource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evaluation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arguments.</a:t>
            </a:r>
            <a:endParaRPr sz="800">
              <a:latin typeface="Arial"/>
              <a:cs typeface="Arial"/>
            </a:endParaRPr>
          </a:p>
          <a:p>
            <a:pPr marL="289560" marR="677545">
              <a:lnSpc>
                <a:spcPct val="140100"/>
              </a:lnSpc>
            </a:pPr>
            <a:r>
              <a:rPr dirty="0" sz="800">
                <a:latin typeface="Arial"/>
                <a:cs typeface="Arial"/>
              </a:rPr>
              <a:t>Many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are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similar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be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clustered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using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automated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methods. </a:t>
            </a:r>
            <a:r>
              <a:rPr dirty="0" sz="800" spc="-2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obtain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linguistic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variants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(e.g.</a:t>
            </a:r>
            <a:r>
              <a:rPr dirty="0" sz="800" spc="1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informal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language).</a:t>
            </a:r>
            <a:endParaRPr sz="800">
              <a:latin typeface="Arial"/>
              <a:cs typeface="Arial"/>
            </a:endParaRPr>
          </a:p>
          <a:p>
            <a:pPr marL="289560" marR="5080">
              <a:lnSpc>
                <a:spcPts val="950"/>
              </a:lnSpc>
              <a:spcBef>
                <a:spcPts val="425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obtain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good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coverage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(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e.g.</a:t>
            </a:r>
            <a:r>
              <a:rPr dirty="0" sz="800" spc="1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3333B2"/>
                </a:solidFill>
                <a:latin typeface="Arial"/>
                <a:cs typeface="Arial"/>
              </a:rPr>
              <a:t>with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respect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Sports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England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study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on </a:t>
            </a:r>
            <a:r>
              <a:rPr dirty="0" sz="800" spc="-2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3333B2"/>
                </a:solidFill>
                <a:latin typeface="Arial"/>
                <a:cs typeface="Arial"/>
              </a:rPr>
              <a:t>reasons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why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young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women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do</a:t>
            </a:r>
            <a:r>
              <a:rPr dirty="0" sz="8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3333B2"/>
                </a:solidFill>
                <a:latin typeface="Arial"/>
                <a:cs typeface="Arial"/>
              </a:rPr>
              <a:t>not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do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sport</a:t>
            </a:r>
            <a:r>
              <a:rPr dirty="0" sz="800" spc="10">
                <a:latin typeface="Arial"/>
                <a:cs typeface="Arial"/>
              </a:rPr>
              <a:t>).</a:t>
            </a:r>
            <a:endParaRPr sz="8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355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can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crowdsource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counterarguments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each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argument.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0">
              <a:latin typeface="Arial"/>
              <a:cs typeface="Arial"/>
            </a:endParaRPr>
          </a:p>
          <a:p>
            <a:pPr marL="12700" marR="42545">
              <a:lnSpc>
                <a:spcPts val="700"/>
              </a:lnSpc>
            </a:pPr>
            <a:r>
              <a:rPr dirty="0" sz="600" spc="-15">
                <a:latin typeface="Arial"/>
                <a:cs typeface="Arial"/>
              </a:rPr>
              <a:t>Lisa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Chalaguine,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Fiona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Hamilton, Anthony Hunter,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-10">
                <a:latin typeface="Arial"/>
                <a:cs typeface="Arial"/>
              </a:rPr>
              <a:t> Henry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W. W. </a:t>
            </a:r>
            <a:r>
              <a:rPr dirty="0" sz="600" spc="5">
                <a:latin typeface="Arial"/>
                <a:cs typeface="Arial"/>
              </a:rPr>
              <a:t>Potts </a:t>
            </a:r>
            <a:r>
              <a:rPr dirty="0" sz="600">
                <a:latin typeface="Arial"/>
                <a:cs typeface="Arial"/>
              </a:rPr>
              <a:t>(2019) Impact </a:t>
            </a:r>
            <a:r>
              <a:rPr dirty="0" sz="600" spc="5">
                <a:latin typeface="Arial"/>
                <a:cs typeface="Arial"/>
              </a:rPr>
              <a:t>of </a:t>
            </a:r>
            <a:r>
              <a:rPr dirty="0" sz="600">
                <a:latin typeface="Arial"/>
                <a:cs typeface="Arial"/>
              </a:rPr>
              <a:t>Argument </a:t>
            </a:r>
            <a:r>
              <a:rPr dirty="0" sz="600" spc="-10">
                <a:latin typeface="Arial"/>
                <a:cs typeface="Arial"/>
              </a:rPr>
              <a:t>Type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Concerns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Argumentation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with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Chatbot,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ICTAI’19,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1549-1554,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IEEE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Press.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112776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>
                <a:solidFill>
                  <a:srgbClr val="FFFFFF"/>
                </a:solidFill>
                <a:latin typeface="Tahoma"/>
                <a:cs typeface="Tahoma"/>
              </a:rPr>
              <a:t>User</a:t>
            </a: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modelling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304" y="1232849"/>
            <a:ext cx="1374775" cy="20510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10" b="1">
                <a:latin typeface="Arial"/>
                <a:cs typeface="Arial"/>
              </a:rPr>
              <a:t>Domain</a:t>
            </a:r>
            <a:r>
              <a:rPr dirty="0" sz="1400" spc="9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9513" y="1232849"/>
            <a:ext cx="1104265" cy="205104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User</a:t>
            </a:r>
            <a:r>
              <a:rPr dirty="0" sz="1400" spc="8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528" y="2295148"/>
            <a:ext cx="884555" cy="240029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Dialogues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0888" y="945188"/>
            <a:ext cx="1801495" cy="316865"/>
            <a:chOff x="1470888" y="945188"/>
            <a:chExt cx="1801495" cy="316865"/>
          </a:xfrm>
        </p:grpSpPr>
        <p:sp>
          <p:nvSpPr>
            <p:cNvPr id="7" name="object 7"/>
            <p:cNvSpPr/>
            <p:nvPr/>
          </p:nvSpPr>
          <p:spPr>
            <a:xfrm>
              <a:off x="1495847" y="964167"/>
              <a:ext cx="1751964" cy="253365"/>
            </a:xfrm>
            <a:custGeom>
              <a:avLst/>
              <a:gdLst/>
              <a:ahLst/>
              <a:cxnLst/>
              <a:rect l="l" t="t" r="r" b="b"/>
              <a:pathLst>
                <a:path w="1751964" h="253365">
                  <a:moveTo>
                    <a:pt x="0" y="252917"/>
                  </a:moveTo>
                  <a:lnTo>
                    <a:pt x="46110" y="226995"/>
                  </a:lnTo>
                  <a:lnTo>
                    <a:pt x="92218" y="202474"/>
                  </a:lnTo>
                  <a:lnTo>
                    <a:pt x="138323" y="179354"/>
                  </a:lnTo>
                  <a:lnTo>
                    <a:pt x="184426" y="157635"/>
                  </a:lnTo>
                  <a:lnTo>
                    <a:pt x="230526" y="137318"/>
                  </a:lnTo>
                  <a:lnTo>
                    <a:pt x="276623" y="118401"/>
                  </a:lnTo>
                  <a:lnTo>
                    <a:pt x="322719" y="100886"/>
                  </a:lnTo>
                  <a:lnTo>
                    <a:pt x="368812" y="84773"/>
                  </a:lnTo>
                  <a:lnTo>
                    <a:pt x="414904" y="70060"/>
                  </a:lnTo>
                  <a:lnTo>
                    <a:pt x="460994" y="56748"/>
                  </a:lnTo>
                  <a:lnTo>
                    <a:pt x="507082" y="44838"/>
                  </a:lnTo>
                  <a:lnTo>
                    <a:pt x="553169" y="34329"/>
                  </a:lnTo>
                  <a:lnTo>
                    <a:pt x="599255" y="25221"/>
                  </a:lnTo>
                  <a:lnTo>
                    <a:pt x="645340" y="17515"/>
                  </a:lnTo>
                  <a:lnTo>
                    <a:pt x="691424" y="11209"/>
                  </a:lnTo>
                  <a:lnTo>
                    <a:pt x="737507" y="6305"/>
                  </a:lnTo>
                  <a:lnTo>
                    <a:pt x="783590" y="2802"/>
                  </a:lnTo>
                  <a:lnTo>
                    <a:pt x="829673" y="700"/>
                  </a:lnTo>
                  <a:lnTo>
                    <a:pt x="875755" y="0"/>
                  </a:lnTo>
                  <a:lnTo>
                    <a:pt x="921838" y="700"/>
                  </a:lnTo>
                  <a:lnTo>
                    <a:pt x="967920" y="2802"/>
                  </a:lnTo>
                  <a:lnTo>
                    <a:pt x="1014003" y="6305"/>
                  </a:lnTo>
                  <a:lnTo>
                    <a:pt x="1060086" y="11209"/>
                  </a:lnTo>
                  <a:lnTo>
                    <a:pt x="1106171" y="17515"/>
                  </a:lnTo>
                  <a:lnTo>
                    <a:pt x="1152255" y="25221"/>
                  </a:lnTo>
                  <a:lnTo>
                    <a:pt x="1198341" y="34329"/>
                  </a:lnTo>
                  <a:lnTo>
                    <a:pt x="1244428" y="44838"/>
                  </a:lnTo>
                  <a:lnTo>
                    <a:pt x="1290517" y="56748"/>
                  </a:lnTo>
                  <a:lnTo>
                    <a:pt x="1336607" y="70060"/>
                  </a:lnTo>
                  <a:lnTo>
                    <a:pt x="1382698" y="84773"/>
                  </a:lnTo>
                  <a:lnTo>
                    <a:pt x="1428792" y="100886"/>
                  </a:lnTo>
                  <a:lnTo>
                    <a:pt x="1474887" y="118401"/>
                  </a:lnTo>
                  <a:lnTo>
                    <a:pt x="1520985" y="137318"/>
                  </a:lnTo>
                  <a:lnTo>
                    <a:pt x="1567085" y="157635"/>
                  </a:lnTo>
                  <a:lnTo>
                    <a:pt x="1613187" y="179354"/>
                  </a:lnTo>
                  <a:lnTo>
                    <a:pt x="1659292" y="202474"/>
                  </a:lnTo>
                  <a:lnTo>
                    <a:pt x="1705400" y="226995"/>
                  </a:lnTo>
                  <a:lnTo>
                    <a:pt x="1751511" y="252917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888" y="1127501"/>
              <a:ext cx="109061" cy="1342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3257" y="1127501"/>
              <a:ext cx="109061" cy="13423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814820" y="1439856"/>
            <a:ext cx="676910" cy="896619"/>
            <a:chOff x="2814820" y="1439856"/>
            <a:chExt cx="676910" cy="896619"/>
          </a:xfrm>
        </p:grpSpPr>
        <p:sp>
          <p:nvSpPr>
            <p:cNvPr id="11" name="object 11"/>
            <p:cNvSpPr/>
            <p:nvPr/>
          </p:nvSpPr>
          <p:spPr>
            <a:xfrm>
              <a:off x="2840265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0"/>
                  </a:moveTo>
                  <a:lnTo>
                    <a:pt x="574932" y="51477"/>
                  </a:lnTo>
                  <a:lnTo>
                    <a:pt x="567072" y="101636"/>
                  </a:lnTo>
                  <a:lnTo>
                    <a:pt x="557234" y="150469"/>
                  </a:lnTo>
                  <a:lnTo>
                    <a:pt x="545422" y="197971"/>
                  </a:lnTo>
                  <a:lnTo>
                    <a:pt x="531641" y="244136"/>
                  </a:lnTo>
                  <a:lnTo>
                    <a:pt x="515895" y="288958"/>
                  </a:lnTo>
                  <a:lnTo>
                    <a:pt x="498187" y="332432"/>
                  </a:lnTo>
                  <a:lnTo>
                    <a:pt x="478522" y="374552"/>
                  </a:lnTo>
                  <a:lnTo>
                    <a:pt x="456904" y="415311"/>
                  </a:lnTo>
                  <a:lnTo>
                    <a:pt x="433336" y="454705"/>
                  </a:lnTo>
                  <a:lnTo>
                    <a:pt x="407824" y="492727"/>
                  </a:lnTo>
                  <a:lnTo>
                    <a:pt x="380371" y="529371"/>
                  </a:lnTo>
                  <a:lnTo>
                    <a:pt x="350982" y="564632"/>
                  </a:lnTo>
                  <a:lnTo>
                    <a:pt x="319660" y="598505"/>
                  </a:lnTo>
                  <a:lnTo>
                    <a:pt x="286409" y="630982"/>
                  </a:lnTo>
                  <a:lnTo>
                    <a:pt x="251234" y="662059"/>
                  </a:lnTo>
                  <a:lnTo>
                    <a:pt x="214138" y="691729"/>
                  </a:lnTo>
                  <a:lnTo>
                    <a:pt x="175127" y="719988"/>
                  </a:lnTo>
                  <a:lnTo>
                    <a:pt x="134203" y="746828"/>
                  </a:lnTo>
                  <a:lnTo>
                    <a:pt x="91371" y="772244"/>
                  </a:lnTo>
                  <a:lnTo>
                    <a:pt x="46635" y="796231"/>
                  </a:lnTo>
                  <a:lnTo>
                    <a:pt x="0" y="81878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228" y="1439856"/>
              <a:ext cx="149337" cy="917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820" y="2196543"/>
              <a:ext cx="106513" cy="13939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51640" y="1439856"/>
            <a:ext cx="676910" cy="896619"/>
            <a:chOff x="1251640" y="1439856"/>
            <a:chExt cx="676910" cy="896619"/>
          </a:xfrm>
        </p:grpSpPr>
        <p:sp>
          <p:nvSpPr>
            <p:cNvPr id="15" name="object 15"/>
            <p:cNvSpPr/>
            <p:nvPr/>
          </p:nvSpPr>
          <p:spPr>
            <a:xfrm>
              <a:off x="1322129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818783"/>
                  </a:moveTo>
                  <a:lnTo>
                    <a:pt x="534175" y="796231"/>
                  </a:lnTo>
                  <a:lnTo>
                    <a:pt x="489439" y="772244"/>
                  </a:lnTo>
                  <a:lnTo>
                    <a:pt x="446607" y="746828"/>
                  </a:lnTo>
                  <a:lnTo>
                    <a:pt x="405684" y="719988"/>
                  </a:lnTo>
                  <a:lnTo>
                    <a:pt x="366672" y="691729"/>
                  </a:lnTo>
                  <a:lnTo>
                    <a:pt x="329576" y="662059"/>
                  </a:lnTo>
                  <a:lnTo>
                    <a:pt x="294401" y="630982"/>
                  </a:lnTo>
                  <a:lnTo>
                    <a:pt x="261151" y="598505"/>
                  </a:lnTo>
                  <a:lnTo>
                    <a:pt x="229828" y="564632"/>
                  </a:lnTo>
                  <a:lnTo>
                    <a:pt x="200439" y="529371"/>
                  </a:lnTo>
                  <a:lnTo>
                    <a:pt x="172986" y="492727"/>
                  </a:lnTo>
                  <a:lnTo>
                    <a:pt x="147474" y="454705"/>
                  </a:lnTo>
                  <a:lnTo>
                    <a:pt x="123907" y="415311"/>
                  </a:lnTo>
                  <a:lnTo>
                    <a:pt x="102288" y="374552"/>
                  </a:lnTo>
                  <a:lnTo>
                    <a:pt x="82623" y="332432"/>
                  </a:lnTo>
                  <a:lnTo>
                    <a:pt x="64916" y="288958"/>
                  </a:lnTo>
                  <a:lnTo>
                    <a:pt x="49169" y="244136"/>
                  </a:lnTo>
                  <a:lnTo>
                    <a:pt x="35388" y="197971"/>
                  </a:lnTo>
                  <a:lnTo>
                    <a:pt x="23576" y="150469"/>
                  </a:lnTo>
                  <a:lnTo>
                    <a:pt x="13738" y="101636"/>
                  </a:lnTo>
                  <a:lnTo>
                    <a:pt x="5878" y="51477"/>
                  </a:lnTo>
                  <a:lnTo>
                    <a:pt x="0" y="0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872" y="2196543"/>
              <a:ext cx="106513" cy="1393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1640" y="1439856"/>
              <a:ext cx="149337" cy="9171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12776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0"/>
              <a:t>User</a:t>
            </a:r>
            <a:r>
              <a:rPr dirty="0" spc="-45"/>
              <a:t> </a:t>
            </a:r>
            <a:r>
              <a:rPr dirty="0" spc="-40"/>
              <a:t>modelling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633907"/>
            <a:ext cx="3964304" cy="1395095"/>
            <a:chOff x="322046" y="633907"/>
            <a:chExt cx="3964304" cy="1395095"/>
          </a:xfrm>
        </p:grpSpPr>
        <p:sp>
          <p:nvSpPr>
            <p:cNvPr id="4" name="object 4"/>
            <p:cNvSpPr/>
            <p:nvPr/>
          </p:nvSpPr>
          <p:spPr>
            <a:xfrm>
              <a:off x="322046" y="633907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02"/>
                  </a:moveTo>
                  <a:lnTo>
                    <a:pt x="3963911" y="170802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02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804710"/>
              <a:ext cx="3964304" cy="1224280"/>
            </a:xfrm>
            <a:custGeom>
              <a:avLst/>
              <a:gdLst/>
              <a:ahLst/>
              <a:cxnLst/>
              <a:rect l="l" t="t" r="r" b="b"/>
              <a:pathLst>
                <a:path w="3964304" h="1224280">
                  <a:moveTo>
                    <a:pt x="3963911" y="0"/>
                  </a:moveTo>
                  <a:lnTo>
                    <a:pt x="0" y="0"/>
                  </a:lnTo>
                  <a:lnTo>
                    <a:pt x="0" y="1224140"/>
                  </a:lnTo>
                  <a:lnTo>
                    <a:pt x="3963911" y="1224140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7207" y="98184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207" y="131081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7294" y="624365"/>
            <a:ext cx="3895725" cy="1228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algn="just" marL="289560" marR="174625">
              <a:lnSpc>
                <a:spcPct val="101499"/>
              </a:lnSpc>
              <a:spcBef>
                <a:spcPts val="5"/>
              </a:spcBef>
            </a:pPr>
            <a:r>
              <a:rPr dirty="0" sz="900" spc="-25" b="1">
                <a:latin typeface="Arial"/>
                <a:cs typeface="Arial"/>
              </a:rPr>
              <a:t>Probability </a:t>
            </a:r>
            <a:r>
              <a:rPr dirty="0" sz="900" spc="-50" b="1">
                <a:latin typeface="Arial"/>
                <a:cs typeface="Arial"/>
              </a:rPr>
              <a:t>assignment </a:t>
            </a:r>
            <a:r>
              <a:rPr dirty="0" sz="900" b="1">
                <a:latin typeface="Arial"/>
                <a:cs typeface="Arial"/>
              </a:rPr>
              <a:t>to </a:t>
            </a:r>
            <a:r>
              <a:rPr dirty="0" sz="900" spc="-40" b="1">
                <a:latin typeface="Arial"/>
                <a:cs typeface="Arial"/>
              </a:rPr>
              <a:t>arguments: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This </a:t>
            </a:r>
            <a:r>
              <a:rPr dirty="0" sz="900" spc="-25">
                <a:latin typeface="Arial"/>
                <a:cs typeface="Arial"/>
              </a:rPr>
              <a:t>reflects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0">
                <a:latin typeface="Arial"/>
                <a:cs typeface="Arial"/>
              </a:rPr>
              <a:t>belief </a:t>
            </a:r>
            <a:r>
              <a:rPr dirty="0" sz="900" spc="20">
                <a:latin typeface="Arial"/>
                <a:cs typeface="Arial"/>
              </a:rPr>
              <a:t>that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user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each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acceptable.</a:t>
            </a:r>
            <a:endParaRPr sz="900">
              <a:latin typeface="Arial"/>
              <a:cs typeface="Arial"/>
            </a:endParaRPr>
          </a:p>
          <a:p>
            <a:pPr algn="just" marL="289560" marR="5080">
              <a:lnSpc>
                <a:spcPct val="101499"/>
              </a:lnSpc>
              <a:spcBef>
                <a:spcPts val="395"/>
              </a:spcBef>
            </a:pPr>
            <a:r>
              <a:rPr dirty="0" sz="900" spc="-30" b="1">
                <a:latin typeface="Arial"/>
                <a:cs typeface="Arial"/>
              </a:rPr>
              <a:t>Preference</a:t>
            </a:r>
            <a:r>
              <a:rPr dirty="0" sz="900" spc="-25" b="1">
                <a:latin typeface="Arial"/>
                <a:cs typeface="Arial"/>
              </a:rPr>
              <a:t> relation</a:t>
            </a:r>
            <a:r>
              <a:rPr dirty="0" sz="900" spc="200" b="1">
                <a:latin typeface="Arial"/>
                <a:cs typeface="Arial"/>
              </a:rPr>
              <a:t> </a:t>
            </a:r>
            <a:r>
              <a:rPr dirty="0" sz="900" spc="-45" b="1">
                <a:latin typeface="Arial"/>
                <a:cs typeface="Arial"/>
              </a:rPr>
              <a:t>over</a:t>
            </a:r>
            <a:r>
              <a:rPr dirty="0" sz="900" spc="160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concerns:</a:t>
            </a:r>
            <a:r>
              <a:rPr dirty="0" sz="900" spc="140" b="1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This </a:t>
            </a:r>
            <a:r>
              <a:rPr dirty="0" sz="900" spc="-25">
                <a:latin typeface="Arial"/>
                <a:cs typeface="Arial"/>
              </a:rPr>
              <a:t>reflects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0">
                <a:latin typeface="Arial"/>
                <a:cs typeface="Arial"/>
              </a:rPr>
              <a:t>relative importance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50">
                <a:latin typeface="Arial"/>
                <a:cs typeface="Arial"/>
              </a:rPr>
              <a:t>user </a:t>
            </a:r>
            <a:r>
              <a:rPr dirty="0" sz="900" spc="-65">
                <a:latin typeface="Arial"/>
                <a:cs typeface="Arial"/>
              </a:rPr>
              <a:t>has </a:t>
            </a:r>
            <a:r>
              <a:rPr dirty="0" sz="900" spc="-5">
                <a:latin typeface="Arial"/>
                <a:cs typeface="Arial"/>
              </a:rPr>
              <a:t>in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45">
                <a:latin typeface="Arial"/>
                <a:cs typeface="Arial"/>
              </a:rPr>
              <a:t>concerns </a:t>
            </a:r>
            <a:r>
              <a:rPr dirty="0" sz="900" spc="-40">
                <a:latin typeface="Arial"/>
                <a:cs typeface="Arial"/>
              </a:rPr>
              <a:t>raised </a:t>
            </a:r>
            <a:r>
              <a:rPr dirty="0" sz="900" spc="-30">
                <a:latin typeface="Arial"/>
                <a:cs typeface="Arial"/>
              </a:rPr>
              <a:t>or </a:t>
            </a:r>
            <a:r>
              <a:rPr dirty="0" sz="900" spc="-60">
                <a:latin typeface="Arial"/>
                <a:cs typeface="Arial"/>
              </a:rPr>
              <a:t>addressed </a:t>
            </a:r>
            <a:r>
              <a:rPr dirty="0" sz="900" spc="-45">
                <a:latin typeface="Arial"/>
                <a:cs typeface="Arial"/>
              </a:rPr>
              <a:t>by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30">
                <a:latin typeface="Arial"/>
                <a:cs typeface="Arial"/>
              </a:rPr>
              <a:t>arguments, </a:t>
            </a:r>
            <a:r>
              <a:rPr dirty="0" sz="900" spc="-40">
                <a:latin typeface="Arial"/>
                <a:cs typeface="Arial"/>
              </a:rPr>
              <a:t>and is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proxy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goals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agent.</a:t>
            </a:r>
            <a:endParaRPr sz="900">
              <a:latin typeface="Arial"/>
              <a:cs typeface="Arial"/>
            </a:endParaRPr>
          </a:p>
          <a:p>
            <a:pPr algn="ctr" marR="183515">
              <a:lnSpc>
                <a:spcPct val="100000"/>
              </a:lnSpc>
              <a:spcBef>
                <a:spcPts val="315"/>
              </a:spcBef>
            </a:pPr>
            <a:r>
              <a:rPr dirty="0" sz="900" spc="-30" i="1">
                <a:solidFill>
                  <a:srgbClr val="3333B2"/>
                </a:solidFill>
                <a:latin typeface="Arial"/>
                <a:cs typeface="Arial"/>
              </a:rPr>
              <a:t>Safe</a:t>
            </a:r>
            <a:r>
              <a:rPr dirty="0" sz="900" spc="-40" i="1">
                <a:solidFill>
                  <a:srgbClr val="3333B2"/>
                </a:solidFill>
                <a:latin typeface="Arial"/>
                <a:cs typeface="Arial"/>
              </a:rPr>
              <a:t>t</a:t>
            </a:r>
            <a:r>
              <a:rPr dirty="0" sz="900" spc="-30" i="1">
                <a:solidFill>
                  <a:srgbClr val="3333B2"/>
                </a:solidFill>
                <a:latin typeface="Arial"/>
                <a:cs typeface="Arial"/>
              </a:rPr>
              <a:t>y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15">
                <a:solidFill>
                  <a:srgbClr val="3333B2"/>
                </a:solidFill>
                <a:latin typeface="Lucida Sans Unicode"/>
                <a:cs typeface="Lucida Sans Unicode"/>
              </a:rPr>
              <a:t>&gt;</a:t>
            </a:r>
            <a:r>
              <a:rPr dirty="0" sz="900" spc="2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 i="1">
                <a:solidFill>
                  <a:srgbClr val="3333B2"/>
                </a:solidFill>
                <a:latin typeface="Arial"/>
                <a:cs typeface="Arial"/>
              </a:rPr>
              <a:t>Time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15">
                <a:solidFill>
                  <a:srgbClr val="3333B2"/>
                </a:solidFill>
                <a:latin typeface="Lucida Sans Unicode"/>
                <a:cs typeface="Lucida Sans Unicode"/>
              </a:rPr>
              <a:t>&gt;</a:t>
            </a:r>
            <a:r>
              <a:rPr dirty="0" sz="900" spc="2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i="1">
                <a:solidFill>
                  <a:srgbClr val="3333B2"/>
                </a:solidFill>
                <a:latin typeface="Arial"/>
                <a:cs typeface="Arial"/>
              </a:rPr>
              <a:t>L</a:t>
            </a:r>
            <a:r>
              <a:rPr dirty="0" sz="900" spc="5" i="1">
                <a:solidFill>
                  <a:srgbClr val="3333B2"/>
                </a:solidFill>
                <a:latin typeface="Arial"/>
                <a:cs typeface="Arial"/>
              </a:rPr>
              <a:t>o</a:t>
            </a:r>
            <a:r>
              <a:rPr dirty="0" sz="900" spc="-20" i="1">
                <a:solidFill>
                  <a:srgbClr val="3333B2"/>
                </a:solidFill>
                <a:latin typeface="Arial"/>
                <a:cs typeface="Arial"/>
              </a:rPr>
              <a:t>calEnvironment</a:t>
            </a:r>
            <a:r>
              <a:rPr dirty="0" sz="900" spc="55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15">
                <a:solidFill>
                  <a:srgbClr val="3333B2"/>
                </a:solidFill>
                <a:latin typeface="Lucida Sans Unicode"/>
                <a:cs typeface="Lucida Sans Unicode"/>
              </a:rPr>
              <a:t>&gt;</a:t>
            </a:r>
            <a:r>
              <a:rPr dirty="0" sz="900" spc="2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i="1">
                <a:solidFill>
                  <a:srgbClr val="3333B2"/>
                </a:solidFill>
                <a:latin typeface="Arial"/>
                <a:cs typeface="Arial"/>
              </a:rPr>
              <a:t>L</a:t>
            </a:r>
            <a:r>
              <a:rPr dirty="0" sz="900" spc="5" i="1">
                <a:solidFill>
                  <a:srgbClr val="3333B2"/>
                </a:solidFill>
                <a:latin typeface="Arial"/>
                <a:cs typeface="Arial"/>
              </a:rPr>
              <a:t>o</a:t>
            </a:r>
            <a:r>
              <a:rPr dirty="0" sz="900" spc="-30" i="1">
                <a:solidFill>
                  <a:srgbClr val="3333B2"/>
                </a:solidFill>
                <a:latin typeface="Arial"/>
                <a:cs typeface="Arial"/>
              </a:rPr>
              <a:t>cal</a:t>
            </a:r>
            <a:r>
              <a:rPr dirty="0" sz="900" spc="-50" i="1">
                <a:solidFill>
                  <a:srgbClr val="3333B2"/>
                </a:solidFill>
                <a:latin typeface="Arial"/>
                <a:cs typeface="Arial"/>
              </a:rPr>
              <a:t>E</a:t>
            </a:r>
            <a:r>
              <a:rPr dirty="0" sz="900" spc="-35" i="1">
                <a:solidFill>
                  <a:srgbClr val="3333B2"/>
                </a:solidFill>
                <a:latin typeface="Arial"/>
                <a:cs typeface="Arial"/>
              </a:rPr>
              <a:t>conomy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046" y="2155367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Optional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2046" y="2326182"/>
            <a:ext cx="3964304" cy="566420"/>
          </a:xfrm>
          <a:custGeom>
            <a:avLst/>
            <a:gdLst/>
            <a:ahLst/>
            <a:cxnLst/>
            <a:rect l="l" t="t" r="r" b="b"/>
            <a:pathLst>
              <a:path w="3964304" h="566419">
                <a:moveTo>
                  <a:pt x="3963911" y="0"/>
                </a:moveTo>
                <a:lnTo>
                  <a:pt x="0" y="0"/>
                </a:lnTo>
                <a:lnTo>
                  <a:pt x="0" y="566204"/>
                </a:lnTo>
                <a:lnTo>
                  <a:pt x="3963911" y="566204"/>
                </a:lnTo>
                <a:lnTo>
                  <a:pt x="396391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207" y="250332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207" y="269311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2046" y="2326182"/>
            <a:ext cx="3964304" cy="56642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dirty="0" sz="900" spc="-35" b="1">
                <a:latin typeface="Arial"/>
                <a:cs typeface="Arial"/>
              </a:rPr>
              <a:t>Demographic:</a:t>
            </a:r>
            <a:r>
              <a:rPr dirty="0" sz="900" spc="150" b="1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E.g.,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age,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gender,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occupation.</a:t>
            </a:r>
            <a:endParaRPr sz="9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  <a:spcBef>
                <a:spcPts val="415"/>
              </a:spcBef>
            </a:pPr>
            <a:r>
              <a:rPr dirty="0" sz="900" spc="-45" b="1">
                <a:latin typeface="Arial"/>
                <a:cs typeface="Arial"/>
              </a:rPr>
              <a:t>Psychological:</a:t>
            </a:r>
            <a:r>
              <a:rPr dirty="0" sz="900" spc="155" b="1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E.g.,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OCEAN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personality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profile,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emotional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state.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12776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0"/>
              <a:t>User</a:t>
            </a:r>
            <a:r>
              <a:rPr dirty="0" spc="-45"/>
              <a:t> </a:t>
            </a:r>
            <a:r>
              <a:rPr dirty="0" spc="-40"/>
              <a:t>modelling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46" y="503897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Epistemic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probabilistic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argumentation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046" y="674712"/>
            <a:ext cx="3964304" cy="547370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476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r>
              <a:rPr dirty="0" sz="900" spc="-5">
                <a:latin typeface="Arial"/>
                <a:cs typeface="Arial"/>
              </a:rPr>
              <a:t>Let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5" i="1">
                <a:latin typeface="Arial"/>
                <a:cs typeface="Arial"/>
              </a:rPr>
              <a:t>P</a:t>
            </a:r>
            <a:r>
              <a:rPr dirty="0" sz="900" spc="120" i="1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probability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distribution.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Arial"/>
              <a:cs typeface="Arial"/>
            </a:endParaRPr>
          </a:p>
          <a:p>
            <a:pPr marL="1142365">
              <a:lnSpc>
                <a:spcPct val="100000"/>
              </a:lnSpc>
            </a:pPr>
            <a:r>
              <a:rPr dirty="0" sz="900" spc="-15" i="1">
                <a:latin typeface="Arial"/>
                <a:cs typeface="Arial"/>
              </a:rPr>
              <a:t>P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spc="-175">
                <a:latin typeface="Lucida Sans Unicode"/>
                <a:cs typeface="Lucida Sans Unicode"/>
              </a:rPr>
              <a:t>∶</a:t>
            </a:r>
            <a:r>
              <a:rPr dirty="0" sz="900" spc="-60">
                <a:latin typeface="Lucida Sans Unicode"/>
                <a:cs typeface="Lucida Sans Unicode"/>
              </a:rPr>
              <a:t> </a:t>
            </a:r>
            <a:r>
              <a:rPr dirty="0" sz="900" spc="-45">
                <a:latin typeface="Arial"/>
                <a:cs typeface="Arial"/>
              </a:rPr>
              <a:t>P</a:t>
            </a:r>
            <a:r>
              <a:rPr dirty="0" sz="900" spc="-70">
                <a:latin typeface="Arial"/>
                <a:cs typeface="Arial"/>
              </a:rPr>
              <a:t>o</a:t>
            </a:r>
            <a:r>
              <a:rPr dirty="0" sz="900" spc="-55">
                <a:latin typeface="Arial"/>
                <a:cs typeface="Arial"/>
              </a:rPr>
              <a:t>w</a:t>
            </a:r>
            <a:r>
              <a:rPr dirty="0" sz="900" spc="-40">
                <a:latin typeface="Arial"/>
                <a:cs typeface="Arial"/>
              </a:rPr>
              <a:t>erSe</a:t>
            </a:r>
            <a:r>
              <a:rPr dirty="0" sz="900" spc="-30">
                <a:latin typeface="Arial"/>
                <a:cs typeface="Arial"/>
              </a:rPr>
              <a:t>t</a:t>
            </a:r>
            <a:r>
              <a:rPr dirty="0" sz="900" spc="110">
                <a:latin typeface="Lucida Sans Unicode"/>
                <a:cs typeface="Lucida Sans Unicode"/>
              </a:rPr>
              <a:t>(</a:t>
            </a:r>
            <a:r>
              <a:rPr dirty="0" sz="900" spc="-25" i="1">
                <a:latin typeface="Arial"/>
                <a:cs typeface="Arial"/>
              </a:rPr>
              <a:t>Argument</a:t>
            </a:r>
            <a:r>
              <a:rPr dirty="0" sz="900" spc="45" i="1">
                <a:latin typeface="Arial"/>
                <a:cs typeface="Arial"/>
              </a:rPr>
              <a:t>s</a:t>
            </a:r>
            <a:r>
              <a:rPr dirty="0" sz="900" spc="114">
                <a:latin typeface="Lucida Sans Unicode"/>
                <a:cs typeface="Lucida Sans Unicode"/>
              </a:rPr>
              <a:t>)</a:t>
            </a:r>
            <a:r>
              <a:rPr dirty="0" sz="900" spc="-60">
                <a:latin typeface="Lucida Sans Unicode"/>
                <a:cs typeface="Lucida Sans Unicode"/>
              </a:rPr>
              <a:t> </a:t>
            </a:r>
            <a:r>
              <a:rPr dirty="0" sz="900" spc="-80">
                <a:latin typeface="Lucida Sans Unicode"/>
                <a:cs typeface="Lucida Sans Unicode"/>
              </a:rPr>
              <a:t>→</a:t>
            </a:r>
            <a:r>
              <a:rPr dirty="0" sz="900" spc="-60">
                <a:latin typeface="Lucida Sans Unicode"/>
                <a:cs typeface="Lucida Sans Unicode"/>
              </a:rPr>
              <a:t> </a:t>
            </a:r>
            <a:r>
              <a:rPr dirty="0" sz="900" spc="60">
                <a:latin typeface="Lucida Sans Unicode"/>
                <a:cs typeface="Lucida Sans Unicode"/>
              </a:rPr>
              <a:t>[</a:t>
            </a:r>
            <a:r>
              <a:rPr dirty="0" sz="900" spc="-45">
                <a:latin typeface="Arial"/>
                <a:cs typeface="Arial"/>
              </a:rPr>
              <a:t>0</a:t>
            </a:r>
            <a:r>
              <a:rPr dirty="0" sz="900" spc="5" i="1">
                <a:latin typeface="Arial"/>
                <a:cs typeface="Arial"/>
              </a:rPr>
              <a:t>,</a:t>
            </a:r>
            <a:r>
              <a:rPr dirty="0" sz="900" spc="-114" i="1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1</a:t>
            </a:r>
            <a:r>
              <a:rPr dirty="0" sz="900" spc="65">
                <a:latin typeface="Lucida Sans Unicode"/>
                <a:cs typeface="Lucida Sans Unicode"/>
              </a:rPr>
              <a:t>]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046" y="1348092"/>
            <a:ext cx="3964304" cy="170815"/>
          </a:xfrm>
          <a:custGeom>
            <a:avLst/>
            <a:gdLst/>
            <a:ahLst/>
            <a:cxnLst/>
            <a:rect l="l" t="t" r="r" b="b"/>
            <a:pathLst>
              <a:path w="3964304" h="170815">
                <a:moveTo>
                  <a:pt x="0" y="170814"/>
                </a:moveTo>
                <a:lnTo>
                  <a:pt x="3963911" y="170814"/>
                </a:lnTo>
                <a:lnTo>
                  <a:pt x="3963911" y="0"/>
                </a:lnTo>
                <a:lnTo>
                  <a:pt x="0" y="0"/>
                </a:lnTo>
                <a:lnTo>
                  <a:pt x="0" y="170814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2046" y="1348092"/>
            <a:ext cx="3964304" cy="170815"/>
          </a:xfrm>
          <a:prstGeom prst="rect">
            <a:avLst/>
          </a:prstGeom>
          <a:solidFill>
            <a:srgbClr val="005F00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2046" y="1518907"/>
            <a:ext cx="3964304" cy="1569085"/>
          </a:xfrm>
          <a:custGeom>
            <a:avLst/>
            <a:gdLst/>
            <a:ahLst/>
            <a:cxnLst/>
            <a:rect l="l" t="t" r="r" b="b"/>
            <a:pathLst>
              <a:path w="3964304" h="1569085">
                <a:moveTo>
                  <a:pt x="3963911" y="0"/>
                </a:moveTo>
                <a:lnTo>
                  <a:pt x="0" y="0"/>
                </a:lnTo>
                <a:lnTo>
                  <a:pt x="0" y="1568488"/>
                </a:lnTo>
                <a:lnTo>
                  <a:pt x="3963911" y="1568488"/>
                </a:lnTo>
                <a:lnTo>
                  <a:pt x="3963911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7294" y="1531513"/>
            <a:ext cx="3552825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-55">
                <a:latin typeface="Arial"/>
                <a:cs typeface="Arial"/>
              </a:rPr>
              <a:t>Suppose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hear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one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my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friends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saying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10" i="1">
                <a:latin typeface="Arial"/>
                <a:cs typeface="Arial"/>
              </a:rPr>
              <a:t>A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another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saying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40" i="1">
                <a:latin typeface="Arial"/>
                <a:cs typeface="Arial"/>
              </a:rPr>
              <a:t>B</a:t>
            </a:r>
            <a:r>
              <a:rPr dirty="0" sz="900" spc="4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990" y="1988944"/>
            <a:ext cx="1518285" cy="596900"/>
          </a:xfrm>
          <a:prstGeom prst="rect">
            <a:avLst/>
          </a:prstGeom>
          <a:solidFill>
            <a:srgbClr val="FFF200"/>
          </a:solidFill>
          <a:ln w="10122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just" marL="186055" marR="179070" indent="23495">
              <a:lnSpc>
                <a:spcPct val="101499"/>
              </a:lnSpc>
              <a:spcBef>
                <a:spcPts val="10"/>
              </a:spcBef>
            </a:pPr>
            <a:r>
              <a:rPr dirty="0" sz="900" spc="10" i="1">
                <a:latin typeface="Arial"/>
                <a:cs typeface="Arial"/>
              </a:rPr>
              <a:t>A </a:t>
            </a:r>
            <a:r>
              <a:rPr dirty="0" sz="900" spc="190">
                <a:latin typeface="Arial"/>
                <a:cs typeface="Arial"/>
              </a:rPr>
              <a:t>= </a:t>
            </a:r>
            <a:r>
              <a:rPr dirty="0" sz="900" spc="-30">
                <a:latin typeface="Arial"/>
                <a:cs typeface="Arial"/>
              </a:rPr>
              <a:t>John </a:t>
            </a:r>
            <a:r>
              <a:rPr dirty="0" sz="900" spc="-40">
                <a:latin typeface="Arial"/>
                <a:cs typeface="Arial"/>
              </a:rPr>
              <a:t>suffers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hay </a:t>
            </a:r>
            <a:r>
              <a:rPr dirty="0" sz="900" spc="-30">
                <a:latin typeface="Arial"/>
                <a:cs typeface="Arial"/>
              </a:rPr>
              <a:t>fever, </a:t>
            </a:r>
            <a:r>
              <a:rPr dirty="0" sz="900" spc="-40">
                <a:latin typeface="Arial"/>
                <a:cs typeface="Arial"/>
              </a:rPr>
              <a:t>and </a:t>
            </a:r>
            <a:r>
              <a:rPr dirty="0" sz="900" spc="-70">
                <a:latin typeface="Arial"/>
                <a:cs typeface="Arial"/>
              </a:rPr>
              <a:t>so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10">
                <a:latin typeface="Arial"/>
                <a:cs typeface="Arial"/>
              </a:rPr>
              <a:t>pic- 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nic </a:t>
            </a:r>
            <a:r>
              <a:rPr dirty="0" sz="900" spc="-5">
                <a:latin typeface="Arial"/>
                <a:cs typeface="Arial"/>
              </a:rPr>
              <a:t>in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45">
                <a:latin typeface="Arial"/>
                <a:cs typeface="Arial"/>
              </a:rPr>
              <a:t>hay </a:t>
            </a:r>
            <a:r>
              <a:rPr dirty="0" sz="900" spc="-15">
                <a:latin typeface="Arial"/>
                <a:cs typeface="Arial"/>
              </a:rPr>
              <a:t>field </a:t>
            </a:r>
            <a:r>
              <a:rPr dirty="0" sz="900" spc="5">
                <a:latin typeface="Arial"/>
                <a:cs typeface="Arial"/>
              </a:rPr>
              <a:t>will 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unpleasant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him.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5013" y="1988944"/>
            <a:ext cx="1518285" cy="596900"/>
          </a:xfrm>
          <a:prstGeom prst="rect">
            <a:avLst/>
          </a:prstGeom>
          <a:solidFill>
            <a:srgbClr val="FFF200"/>
          </a:solidFill>
          <a:ln w="10122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 marL="81915" marR="74930" indent="-635">
              <a:lnSpc>
                <a:spcPct val="101499"/>
              </a:lnSpc>
              <a:spcBef>
                <a:spcPts val="10"/>
              </a:spcBef>
            </a:pPr>
            <a:r>
              <a:rPr dirty="0" sz="900" spc="10" i="1">
                <a:latin typeface="Arial"/>
                <a:cs typeface="Arial"/>
              </a:rPr>
              <a:t>B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spc="190">
                <a:latin typeface="Arial"/>
                <a:cs typeface="Arial"/>
              </a:rPr>
              <a:t>= </a:t>
            </a:r>
            <a:r>
              <a:rPr dirty="0" sz="900" spc="-30">
                <a:latin typeface="Arial"/>
                <a:cs typeface="Arial"/>
              </a:rPr>
              <a:t>John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taken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homeopathic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medicine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 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hay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fever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therefore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he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won’t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suffer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hay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fever.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68085" y="2262661"/>
            <a:ext cx="272415" cy="49530"/>
            <a:chOff x="2168085" y="2262661"/>
            <a:chExt cx="272415" cy="49530"/>
          </a:xfrm>
        </p:grpSpPr>
        <p:sp>
          <p:nvSpPr>
            <p:cNvPr id="12" name="object 12"/>
            <p:cNvSpPr/>
            <p:nvPr/>
          </p:nvSpPr>
          <p:spPr>
            <a:xfrm>
              <a:off x="2227299" y="2287333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 h="0">
                  <a:moveTo>
                    <a:pt x="212652" y="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68085" y="2262661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65792" y="49344"/>
                  </a:moveTo>
                  <a:lnTo>
                    <a:pt x="65792" y="0"/>
                  </a:lnTo>
                  <a:lnTo>
                    <a:pt x="49653" y="8249"/>
                  </a:lnTo>
                  <a:lnTo>
                    <a:pt x="32074" y="15420"/>
                  </a:lnTo>
                  <a:lnTo>
                    <a:pt x="14906" y="21048"/>
                  </a:lnTo>
                  <a:lnTo>
                    <a:pt x="0" y="24672"/>
                  </a:lnTo>
                  <a:lnTo>
                    <a:pt x="14906" y="28295"/>
                  </a:lnTo>
                  <a:lnTo>
                    <a:pt x="32074" y="33924"/>
                  </a:lnTo>
                  <a:lnTo>
                    <a:pt x="49653" y="41094"/>
                  </a:lnTo>
                  <a:lnTo>
                    <a:pt x="65792" y="49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47294" y="2755221"/>
            <a:ext cx="3913504" cy="301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15">
                <a:latin typeface="Arial"/>
                <a:cs typeface="Arial"/>
              </a:rPr>
              <a:t>If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believe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homeopathic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medicine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just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water,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then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have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high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belief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 i="1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low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belief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 i="1">
                <a:latin typeface="Arial"/>
                <a:cs typeface="Arial"/>
              </a:rPr>
              <a:t>B</a:t>
            </a:r>
            <a:r>
              <a:rPr dirty="0" sz="900" spc="130" i="1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(e.g.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75" i="1">
                <a:latin typeface="Arial"/>
                <a:cs typeface="Arial"/>
              </a:rPr>
              <a:t>P</a:t>
            </a:r>
            <a:r>
              <a:rPr dirty="0" sz="900" spc="75">
                <a:latin typeface="Lucida Sans Unicode"/>
                <a:cs typeface="Lucida Sans Unicode"/>
              </a:rPr>
              <a:t>(</a:t>
            </a:r>
            <a:r>
              <a:rPr dirty="0" sz="900" spc="75" i="1">
                <a:latin typeface="Arial"/>
                <a:cs typeface="Arial"/>
              </a:rPr>
              <a:t>A</a:t>
            </a:r>
            <a:r>
              <a:rPr dirty="0" sz="900" spc="75">
                <a:latin typeface="Lucida Sans Unicode"/>
                <a:cs typeface="Lucida Sans Unicode"/>
              </a:rPr>
              <a:t>)</a:t>
            </a:r>
            <a:r>
              <a:rPr dirty="0" sz="900" spc="-60">
                <a:latin typeface="Lucida Sans Unicode"/>
                <a:cs typeface="Lucida Sans Unicode"/>
              </a:rPr>
              <a:t> </a:t>
            </a:r>
            <a:r>
              <a:rPr dirty="0" sz="900" spc="-215">
                <a:latin typeface="Lucida Sans Unicode"/>
                <a:cs typeface="Lucida Sans Unicode"/>
              </a:rPr>
              <a:t>=</a:t>
            </a:r>
            <a:r>
              <a:rPr dirty="0" sz="900" spc="-195">
                <a:latin typeface="Lucida Sans Unicode"/>
                <a:cs typeface="Lucida Sans Unicode"/>
              </a:rPr>
              <a:t> </a:t>
            </a:r>
            <a:r>
              <a:rPr dirty="0" sz="900" spc="-30">
                <a:latin typeface="Arial"/>
                <a:cs typeface="Arial"/>
              </a:rPr>
              <a:t>0</a:t>
            </a:r>
            <a:r>
              <a:rPr dirty="0" sz="900" spc="-30" i="1">
                <a:latin typeface="Arial"/>
                <a:cs typeface="Arial"/>
              </a:rPr>
              <a:t>.</a:t>
            </a:r>
            <a:r>
              <a:rPr dirty="0" sz="900" spc="-30">
                <a:latin typeface="Arial"/>
                <a:cs typeface="Arial"/>
              </a:rPr>
              <a:t>9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90" i="1">
                <a:latin typeface="Arial"/>
                <a:cs typeface="Arial"/>
              </a:rPr>
              <a:t>P</a:t>
            </a:r>
            <a:r>
              <a:rPr dirty="0" sz="900" spc="90">
                <a:latin typeface="Lucida Sans Unicode"/>
                <a:cs typeface="Lucida Sans Unicode"/>
              </a:rPr>
              <a:t>(</a:t>
            </a:r>
            <a:r>
              <a:rPr dirty="0" sz="900" spc="90" i="1">
                <a:latin typeface="Arial"/>
                <a:cs typeface="Arial"/>
              </a:rPr>
              <a:t>B</a:t>
            </a:r>
            <a:r>
              <a:rPr dirty="0" sz="900" spc="90">
                <a:latin typeface="Lucida Sans Unicode"/>
                <a:cs typeface="Lucida Sans Unicode"/>
              </a:rPr>
              <a:t>)</a:t>
            </a:r>
            <a:r>
              <a:rPr dirty="0" sz="900" spc="-60">
                <a:latin typeface="Lucida Sans Unicode"/>
                <a:cs typeface="Lucida Sans Unicode"/>
              </a:rPr>
              <a:t> </a:t>
            </a:r>
            <a:r>
              <a:rPr dirty="0" sz="900" spc="-215">
                <a:latin typeface="Lucida Sans Unicode"/>
                <a:cs typeface="Lucida Sans Unicode"/>
              </a:rPr>
              <a:t>=</a:t>
            </a:r>
            <a:r>
              <a:rPr dirty="0" sz="900" spc="-195">
                <a:latin typeface="Lucida Sans Unicode"/>
                <a:cs typeface="Lucida Sans Unicode"/>
              </a:rPr>
              <a:t> </a:t>
            </a:r>
            <a:r>
              <a:rPr dirty="0" sz="900" spc="5">
                <a:latin typeface="Arial"/>
                <a:cs typeface="Arial"/>
              </a:rPr>
              <a:t>0).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12776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0"/>
              <a:t>User</a:t>
            </a:r>
            <a:r>
              <a:rPr dirty="0" spc="-45"/>
              <a:t> </a:t>
            </a:r>
            <a:r>
              <a:rPr dirty="0" spc="-40"/>
              <a:t>modelling</a:t>
            </a:r>
          </a:p>
        </p:txBody>
      </p:sp>
      <p:sp>
        <p:nvSpPr>
          <p:cNvPr id="3" name="object 3"/>
          <p:cNvSpPr/>
          <p:nvPr/>
        </p:nvSpPr>
        <p:spPr>
          <a:xfrm>
            <a:off x="517207" y="51606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4395" y="440100"/>
            <a:ext cx="3550285" cy="6305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100965">
              <a:lnSpc>
                <a:spcPct val="101499"/>
              </a:lnSpc>
              <a:spcBef>
                <a:spcPts val="80"/>
              </a:spcBef>
            </a:pPr>
            <a:r>
              <a:rPr dirty="0" sz="900" spc="-60">
                <a:latin typeface="Arial"/>
                <a:cs typeface="Arial"/>
              </a:rPr>
              <a:t>Because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different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agents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have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different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beliefs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70">
                <a:latin typeface="Arial"/>
                <a:cs typeface="Arial"/>
              </a:rPr>
              <a:t>we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need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reflect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uncertainty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beliefs.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395"/>
              </a:spcBef>
            </a:pPr>
            <a:r>
              <a:rPr dirty="0" sz="900" spc="-50">
                <a:latin typeface="Arial"/>
                <a:cs typeface="Arial"/>
              </a:rPr>
              <a:t>One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way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75">
                <a:latin typeface="Arial"/>
                <a:cs typeface="Arial"/>
              </a:rPr>
              <a:t>use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beta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distribution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which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interpreted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giving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probability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75" i="1">
                <a:latin typeface="Arial"/>
                <a:cs typeface="Arial"/>
              </a:rPr>
              <a:t>P</a:t>
            </a:r>
            <a:r>
              <a:rPr dirty="0" sz="900" spc="75">
                <a:latin typeface="Lucida Sans Unicode"/>
                <a:cs typeface="Lucida Sans Unicode"/>
              </a:rPr>
              <a:t>(</a:t>
            </a:r>
            <a:r>
              <a:rPr dirty="0" sz="900" spc="75" i="1">
                <a:latin typeface="Arial"/>
                <a:cs typeface="Arial"/>
              </a:rPr>
              <a:t>A</a:t>
            </a:r>
            <a:r>
              <a:rPr dirty="0" sz="900" spc="75">
                <a:latin typeface="Lucida Sans Unicode"/>
                <a:cs typeface="Lucida Sans Unicode"/>
              </a:rPr>
              <a:t>)</a:t>
            </a:r>
            <a:r>
              <a:rPr dirty="0" sz="900" spc="20">
                <a:latin typeface="Lucida Sans Unicode"/>
                <a:cs typeface="Lucida Sans Unicode"/>
              </a:rPr>
              <a:t>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specific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value.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207" y="84503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78" y="1230541"/>
            <a:ext cx="1699260" cy="12852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7294" y="2604292"/>
            <a:ext cx="3856354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  <a:tabLst>
                <a:tab pos="2353310" algn="l"/>
              </a:tabLst>
            </a:pPr>
            <a:r>
              <a:rPr dirty="0" sz="1000" spc="-35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dirty="0" sz="10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Data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from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Lukin</a:t>
            </a:r>
            <a:r>
              <a:rPr dirty="0" sz="1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dirty="0" sz="10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Arial"/>
                <a:cs typeface="Arial"/>
              </a:rPr>
              <a:t>al.	</a:t>
            </a:r>
            <a:r>
              <a:rPr dirty="0" sz="1000" spc="-35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dirty="0" sz="1000" spc="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Beta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distributions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700"/>
              </a:lnSpc>
              <a:spcBef>
                <a:spcPts val="830"/>
              </a:spcBef>
            </a:pPr>
            <a:r>
              <a:rPr dirty="0" sz="600" spc="5">
                <a:latin typeface="Arial"/>
                <a:cs typeface="Arial"/>
              </a:rPr>
              <a:t>Lukin,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Stephanie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M.,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Pranav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Anand,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Marilyn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Walker,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Steve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Whittaker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(2017)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Strength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is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Eye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Beholder:</a:t>
            </a:r>
            <a:r>
              <a:rPr dirty="0" sz="600" spc="114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Audience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Effects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Persuasion.</a:t>
            </a:r>
            <a:r>
              <a:rPr dirty="0" sz="600" spc="114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EACL’17.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65"/>
              </a:lnSpc>
            </a:pPr>
            <a:r>
              <a:rPr dirty="0" sz="600" spc="-20">
                <a:latin typeface="Arial"/>
                <a:cs typeface="Arial"/>
              </a:rPr>
              <a:t>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Hadoux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A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(2018)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Learning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Updating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User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Models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Subpopulations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Persuasive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dirty="0" sz="600">
                <a:latin typeface="Arial"/>
                <a:cs typeface="Arial"/>
              </a:rPr>
              <a:t>Argumentation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Using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Beta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Distributions,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AAMAS’18,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1141–1149.</a:t>
            </a:r>
            <a:endParaRPr sz="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7254" y="1164123"/>
            <a:ext cx="1271938" cy="135165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7410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45">
                <a:solidFill>
                  <a:srgbClr val="FFFFFF"/>
                </a:solidFill>
                <a:latin typeface="Tahoma"/>
                <a:cs typeface="Tahoma"/>
              </a:rPr>
              <a:t>Dialogues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304" y="1232849"/>
            <a:ext cx="1374775" cy="20510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10" b="1">
                <a:latin typeface="Arial"/>
                <a:cs typeface="Arial"/>
              </a:rPr>
              <a:t>Domain</a:t>
            </a:r>
            <a:r>
              <a:rPr dirty="0" sz="1400" spc="9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9513" y="1232849"/>
            <a:ext cx="1104265" cy="20510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User</a:t>
            </a:r>
            <a:r>
              <a:rPr dirty="0" sz="1400" spc="8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528" y="2295148"/>
            <a:ext cx="884555" cy="240029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Dialogues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0888" y="945188"/>
            <a:ext cx="1801495" cy="316865"/>
            <a:chOff x="1470888" y="945188"/>
            <a:chExt cx="1801495" cy="316865"/>
          </a:xfrm>
        </p:grpSpPr>
        <p:sp>
          <p:nvSpPr>
            <p:cNvPr id="7" name="object 7"/>
            <p:cNvSpPr/>
            <p:nvPr/>
          </p:nvSpPr>
          <p:spPr>
            <a:xfrm>
              <a:off x="1495847" y="964167"/>
              <a:ext cx="1751964" cy="253365"/>
            </a:xfrm>
            <a:custGeom>
              <a:avLst/>
              <a:gdLst/>
              <a:ahLst/>
              <a:cxnLst/>
              <a:rect l="l" t="t" r="r" b="b"/>
              <a:pathLst>
                <a:path w="1751964" h="253365">
                  <a:moveTo>
                    <a:pt x="0" y="252917"/>
                  </a:moveTo>
                  <a:lnTo>
                    <a:pt x="46110" y="226995"/>
                  </a:lnTo>
                  <a:lnTo>
                    <a:pt x="92218" y="202474"/>
                  </a:lnTo>
                  <a:lnTo>
                    <a:pt x="138323" y="179354"/>
                  </a:lnTo>
                  <a:lnTo>
                    <a:pt x="184426" y="157635"/>
                  </a:lnTo>
                  <a:lnTo>
                    <a:pt x="230526" y="137318"/>
                  </a:lnTo>
                  <a:lnTo>
                    <a:pt x="276623" y="118401"/>
                  </a:lnTo>
                  <a:lnTo>
                    <a:pt x="322719" y="100886"/>
                  </a:lnTo>
                  <a:lnTo>
                    <a:pt x="368812" y="84773"/>
                  </a:lnTo>
                  <a:lnTo>
                    <a:pt x="414904" y="70060"/>
                  </a:lnTo>
                  <a:lnTo>
                    <a:pt x="460994" y="56748"/>
                  </a:lnTo>
                  <a:lnTo>
                    <a:pt x="507082" y="44838"/>
                  </a:lnTo>
                  <a:lnTo>
                    <a:pt x="553169" y="34329"/>
                  </a:lnTo>
                  <a:lnTo>
                    <a:pt x="599255" y="25221"/>
                  </a:lnTo>
                  <a:lnTo>
                    <a:pt x="645340" y="17515"/>
                  </a:lnTo>
                  <a:lnTo>
                    <a:pt x="691424" y="11209"/>
                  </a:lnTo>
                  <a:lnTo>
                    <a:pt x="737507" y="6305"/>
                  </a:lnTo>
                  <a:lnTo>
                    <a:pt x="783590" y="2802"/>
                  </a:lnTo>
                  <a:lnTo>
                    <a:pt x="829673" y="700"/>
                  </a:lnTo>
                  <a:lnTo>
                    <a:pt x="875755" y="0"/>
                  </a:lnTo>
                  <a:lnTo>
                    <a:pt x="921838" y="700"/>
                  </a:lnTo>
                  <a:lnTo>
                    <a:pt x="967920" y="2802"/>
                  </a:lnTo>
                  <a:lnTo>
                    <a:pt x="1014003" y="6305"/>
                  </a:lnTo>
                  <a:lnTo>
                    <a:pt x="1060086" y="11209"/>
                  </a:lnTo>
                  <a:lnTo>
                    <a:pt x="1106171" y="17515"/>
                  </a:lnTo>
                  <a:lnTo>
                    <a:pt x="1152255" y="25221"/>
                  </a:lnTo>
                  <a:lnTo>
                    <a:pt x="1198341" y="34329"/>
                  </a:lnTo>
                  <a:lnTo>
                    <a:pt x="1244428" y="44838"/>
                  </a:lnTo>
                  <a:lnTo>
                    <a:pt x="1290517" y="56748"/>
                  </a:lnTo>
                  <a:lnTo>
                    <a:pt x="1336607" y="70060"/>
                  </a:lnTo>
                  <a:lnTo>
                    <a:pt x="1382698" y="84773"/>
                  </a:lnTo>
                  <a:lnTo>
                    <a:pt x="1428792" y="100886"/>
                  </a:lnTo>
                  <a:lnTo>
                    <a:pt x="1474887" y="118401"/>
                  </a:lnTo>
                  <a:lnTo>
                    <a:pt x="1520985" y="137318"/>
                  </a:lnTo>
                  <a:lnTo>
                    <a:pt x="1567085" y="157635"/>
                  </a:lnTo>
                  <a:lnTo>
                    <a:pt x="1613187" y="179354"/>
                  </a:lnTo>
                  <a:lnTo>
                    <a:pt x="1659292" y="202474"/>
                  </a:lnTo>
                  <a:lnTo>
                    <a:pt x="1705400" y="226995"/>
                  </a:lnTo>
                  <a:lnTo>
                    <a:pt x="1751511" y="252917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888" y="1127501"/>
              <a:ext cx="109061" cy="1342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3257" y="1127501"/>
              <a:ext cx="109061" cy="13423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814820" y="1439856"/>
            <a:ext cx="676910" cy="896619"/>
            <a:chOff x="2814820" y="1439856"/>
            <a:chExt cx="676910" cy="896619"/>
          </a:xfrm>
        </p:grpSpPr>
        <p:sp>
          <p:nvSpPr>
            <p:cNvPr id="11" name="object 11"/>
            <p:cNvSpPr/>
            <p:nvPr/>
          </p:nvSpPr>
          <p:spPr>
            <a:xfrm>
              <a:off x="2840265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0"/>
                  </a:moveTo>
                  <a:lnTo>
                    <a:pt x="574932" y="51477"/>
                  </a:lnTo>
                  <a:lnTo>
                    <a:pt x="567072" y="101636"/>
                  </a:lnTo>
                  <a:lnTo>
                    <a:pt x="557234" y="150469"/>
                  </a:lnTo>
                  <a:lnTo>
                    <a:pt x="545422" y="197971"/>
                  </a:lnTo>
                  <a:lnTo>
                    <a:pt x="531641" y="244136"/>
                  </a:lnTo>
                  <a:lnTo>
                    <a:pt x="515895" y="288958"/>
                  </a:lnTo>
                  <a:lnTo>
                    <a:pt x="498187" y="332432"/>
                  </a:lnTo>
                  <a:lnTo>
                    <a:pt x="478522" y="374552"/>
                  </a:lnTo>
                  <a:lnTo>
                    <a:pt x="456904" y="415311"/>
                  </a:lnTo>
                  <a:lnTo>
                    <a:pt x="433336" y="454705"/>
                  </a:lnTo>
                  <a:lnTo>
                    <a:pt x="407824" y="492727"/>
                  </a:lnTo>
                  <a:lnTo>
                    <a:pt x="380371" y="529371"/>
                  </a:lnTo>
                  <a:lnTo>
                    <a:pt x="350982" y="564632"/>
                  </a:lnTo>
                  <a:lnTo>
                    <a:pt x="319660" y="598505"/>
                  </a:lnTo>
                  <a:lnTo>
                    <a:pt x="286409" y="630982"/>
                  </a:lnTo>
                  <a:lnTo>
                    <a:pt x="251234" y="662059"/>
                  </a:lnTo>
                  <a:lnTo>
                    <a:pt x="214138" y="691729"/>
                  </a:lnTo>
                  <a:lnTo>
                    <a:pt x="175127" y="719988"/>
                  </a:lnTo>
                  <a:lnTo>
                    <a:pt x="134203" y="746828"/>
                  </a:lnTo>
                  <a:lnTo>
                    <a:pt x="91371" y="772244"/>
                  </a:lnTo>
                  <a:lnTo>
                    <a:pt x="46635" y="796231"/>
                  </a:lnTo>
                  <a:lnTo>
                    <a:pt x="0" y="81878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228" y="1439856"/>
              <a:ext cx="149337" cy="917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820" y="2196543"/>
              <a:ext cx="106513" cy="13939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51640" y="1439856"/>
            <a:ext cx="676910" cy="896619"/>
            <a:chOff x="1251640" y="1439856"/>
            <a:chExt cx="676910" cy="896619"/>
          </a:xfrm>
        </p:grpSpPr>
        <p:sp>
          <p:nvSpPr>
            <p:cNvPr id="15" name="object 15"/>
            <p:cNvSpPr/>
            <p:nvPr/>
          </p:nvSpPr>
          <p:spPr>
            <a:xfrm>
              <a:off x="1322129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818783"/>
                  </a:moveTo>
                  <a:lnTo>
                    <a:pt x="534175" y="796231"/>
                  </a:lnTo>
                  <a:lnTo>
                    <a:pt x="489439" y="772244"/>
                  </a:lnTo>
                  <a:lnTo>
                    <a:pt x="446607" y="746828"/>
                  </a:lnTo>
                  <a:lnTo>
                    <a:pt x="405684" y="719988"/>
                  </a:lnTo>
                  <a:lnTo>
                    <a:pt x="366672" y="691729"/>
                  </a:lnTo>
                  <a:lnTo>
                    <a:pt x="329576" y="662059"/>
                  </a:lnTo>
                  <a:lnTo>
                    <a:pt x="294401" y="630982"/>
                  </a:lnTo>
                  <a:lnTo>
                    <a:pt x="261151" y="598505"/>
                  </a:lnTo>
                  <a:lnTo>
                    <a:pt x="229828" y="564632"/>
                  </a:lnTo>
                  <a:lnTo>
                    <a:pt x="200439" y="529371"/>
                  </a:lnTo>
                  <a:lnTo>
                    <a:pt x="172986" y="492727"/>
                  </a:lnTo>
                  <a:lnTo>
                    <a:pt x="147474" y="454705"/>
                  </a:lnTo>
                  <a:lnTo>
                    <a:pt x="123907" y="415311"/>
                  </a:lnTo>
                  <a:lnTo>
                    <a:pt x="102288" y="374552"/>
                  </a:lnTo>
                  <a:lnTo>
                    <a:pt x="82623" y="332432"/>
                  </a:lnTo>
                  <a:lnTo>
                    <a:pt x="64916" y="288958"/>
                  </a:lnTo>
                  <a:lnTo>
                    <a:pt x="49169" y="244136"/>
                  </a:lnTo>
                  <a:lnTo>
                    <a:pt x="35388" y="197971"/>
                  </a:lnTo>
                  <a:lnTo>
                    <a:pt x="23576" y="150469"/>
                  </a:lnTo>
                  <a:lnTo>
                    <a:pt x="13738" y="101636"/>
                  </a:lnTo>
                  <a:lnTo>
                    <a:pt x="5878" y="51477"/>
                  </a:lnTo>
                  <a:lnTo>
                    <a:pt x="0" y="0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872" y="2196543"/>
              <a:ext cx="106513" cy="1393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1640" y="1439856"/>
              <a:ext cx="149337" cy="9171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74104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5"/>
              <a:t>Dialogues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359384"/>
            <a:ext cx="3964304" cy="1211580"/>
            <a:chOff x="322046" y="359384"/>
            <a:chExt cx="3964304" cy="1211580"/>
          </a:xfrm>
        </p:grpSpPr>
        <p:sp>
          <p:nvSpPr>
            <p:cNvPr id="4" name="object 4"/>
            <p:cNvSpPr/>
            <p:nvPr/>
          </p:nvSpPr>
          <p:spPr>
            <a:xfrm>
              <a:off x="322046" y="359384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02"/>
                  </a:moveTo>
                  <a:lnTo>
                    <a:pt x="3963911" y="170802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02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530187"/>
              <a:ext cx="3964304" cy="1040765"/>
            </a:xfrm>
            <a:custGeom>
              <a:avLst/>
              <a:gdLst/>
              <a:ahLst/>
              <a:cxnLst/>
              <a:rect l="l" t="t" r="r" b="b"/>
              <a:pathLst>
                <a:path w="3964304" h="1040765">
                  <a:moveTo>
                    <a:pt x="3963911" y="0"/>
                  </a:moveTo>
                  <a:lnTo>
                    <a:pt x="0" y="0"/>
                  </a:lnTo>
                  <a:lnTo>
                    <a:pt x="0" y="1040676"/>
                  </a:lnTo>
                  <a:lnTo>
                    <a:pt x="3963911" y="1040676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7207" y="70732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207" y="89711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07" y="108690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47294" y="349854"/>
            <a:ext cx="3873500" cy="1101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Dialogue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algn="just" marL="289560">
              <a:lnSpc>
                <a:spcPct val="100000"/>
              </a:lnSpc>
            </a:pPr>
            <a:r>
              <a:rPr dirty="0" sz="900" spc="1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sequence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moves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(e.g.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posits,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queries,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3333B2"/>
                </a:solidFill>
                <a:latin typeface="Arial"/>
                <a:cs typeface="Arial"/>
              </a:rPr>
              <a:t>concessions,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B2"/>
                </a:solidFill>
                <a:latin typeface="Arial"/>
                <a:cs typeface="Arial"/>
              </a:rPr>
              <a:t>etc.</a:t>
            </a:r>
            <a:r>
              <a:rPr dirty="0" sz="90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algn="just" marL="289560">
              <a:lnSpc>
                <a:spcPct val="100000"/>
              </a:lnSpc>
              <a:spcBef>
                <a:spcPts val="415"/>
              </a:spcBef>
            </a:pP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system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(i.e.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persuader)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user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(i.e.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persuadee)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take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turns.</a:t>
            </a:r>
            <a:endParaRPr sz="900">
              <a:latin typeface="Arial"/>
              <a:cs typeface="Arial"/>
            </a:endParaRPr>
          </a:p>
          <a:p>
            <a:pPr algn="just" marL="289560" marR="52705">
              <a:lnSpc>
                <a:spcPct val="101499"/>
              </a:lnSpc>
              <a:spcBef>
                <a:spcPts val="395"/>
              </a:spcBef>
            </a:pPr>
            <a:r>
              <a:rPr dirty="0" sz="900" spc="-35">
                <a:latin typeface="Arial"/>
                <a:cs typeface="Arial"/>
              </a:rPr>
              <a:t>For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40">
                <a:latin typeface="Arial"/>
                <a:cs typeface="Arial"/>
              </a:rPr>
              <a:t>persuader,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0">
                <a:latin typeface="Arial"/>
                <a:cs typeface="Arial"/>
              </a:rPr>
              <a:t>aim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35">
                <a:latin typeface="Arial"/>
                <a:cs typeface="Arial"/>
              </a:rPr>
              <a:t>dialogue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50">
                <a:latin typeface="Arial"/>
                <a:cs typeface="Arial"/>
              </a:rPr>
              <a:t>persuade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55">
                <a:latin typeface="Arial"/>
                <a:cs typeface="Arial"/>
              </a:rPr>
              <a:t>persuadee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35">
                <a:latin typeface="Arial"/>
                <a:cs typeface="Arial"/>
              </a:rPr>
              <a:t>believe, </a:t>
            </a:r>
            <a:r>
              <a:rPr dirty="0" sz="900" spc="-30">
                <a:latin typeface="Arial"/>
                <a:cs typeface="Arial"/>
              </a:rPr>
              <a:t>or </a:t>
            </a:r>
            <a:r>
              <a:rPr dirty="0" sz="900">
                <a:latin typeface="Arial"/>
                <a:cs typeface="Arial"/>
              </a:rPr>
              <a:t>not </a:t>
            </a:r>
            <a:r>
              <a:rPr dirty="0" sz="900" spc="-35">
                <a:latin typeface="Arial"/>
                <a:cs typeface="Arial"/>
              </a:rPr>
              <a:t>believe,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30">
                <a:latin typeface="Arial"/>
                <a:cs typeface="Arial"/>
              </a:rPr>
              <a:t>specific goal </a:t>
            </a:r>
            <a:r>
              <a:rPr dirty="0" sz="900" spc="-25">
                <a:latin typeface="Arial"/>
                <a:cs typeface="Arial"/>
              </a:rPr>
              <a:t>argument </a:t>
            </a:r>
            <a:r>
              <a:rPr dirty="0" sz="900" spc="-15">
                <a:latin typeface="Arial"/>
                <a:cs typeface="Arial"/>
              </a:rPr>
              <a:t>(e.g. </a:t>
            </a: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you </a:t>
            </a:r>
            <a:r>
              <a:rPr dirty="0" sz="900" spc="-55">
                <a:solidFill>
                  <a:srgbClr val="3333B2"/>
                </a:solidFill>
                <a:latin typeface="Arial"/>
                <a:cs typeface="Arial"/>
              </a:rPr>
              <a:t>are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eat </a:t>
            </a:r>
            <a:r>
              <a:rPr dirty="0" sz="900" spc="5">
                <a:solidFill>
                  <a:srgbClr val="3333B2"/>
                </a:solidFill>
                <a:latin typeface="Arial"/>
                <a:cs typeface="Arial"/>
              </a:rPr>
              <a:t>too </a:t>
            </a:r>
            <a:r>
              <a:rPr dirty="0" sz="900" spc="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much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fast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food,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and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70">
                <a:solidFill>
                  <a:srgbClr val="3333B2"/>
                </a:solidFill>
                <a:latin typeface="Arial"/>
                <a:cs typeface="Arial"/>
              </a:rPr>
              <a:t>so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you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should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333B2"/>
                </a:solidFill>
                <a:latin typeface="Arial"/>
                <a:cs typeface="Arial"/>
              </a:rPr>
              <a:t>try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five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333B2"/>
                </a:solidFill>
                <a:latin typeface="Arial"/>
                <a:cs typeface="Arial"/>
              </a:rPr>
              <a:t>fruit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95">
                <a:solidFill>
                  <a:srgbClr val="3333B2"/>
                </a:solidFill>
                <a:latin typeface="Arial"/>
                <a:cs typeface="Arial"/>
              </a:rPr>
              <a:t>&amp;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3333B2"/>
                </a:solidFill>
                <a:latin typeface="Arial"/>
                <a:cs typeface="Arial"/>
              </a:rPr>
              <a:t>veg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3333B2"/>
                </a:solidFill>
                <a:latin typeface="Arial"/>
                <a:cs typeface="Arial"/>
              </a:rPr>
              <a:t>a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day</a:t>
            </a:r>
            <a:r>
              <a:rPr dirty="0" sz="900" spc="-15">
                <a:latin typeface="Arial"/>
                <a:cs typeface="Arial"/>
              </a:rPr>
              <a:t>).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046" y="1659445"/>
            <a:ext cx="3964304" cy="14922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Protocol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046" y="1808099"/>
            <a:ext cx="3964304" cy="33845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37465" marR="43815">
              <a:lnSpc>
                <a:spcPct val="101499"/>
              </a:lnSpc>
              <a:spcBef>
                <a:spcPts val="180"/>
              </a:spcBef>
            </a:pP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protocol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specifies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what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moves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allowed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by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each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partcipant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dialogue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each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step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dialogue.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583" y="2235149"/>
            <a:ext cx="1320800" cy="106781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755139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Strategies</a:t>
            </a:r>
            <a:r>
              <a:rPr dirty="0" spc="-10"/>
              <a:t> </a:t>
            </a:r>
            <a:r>
              <a:rPr dirty="0" spc="-50"/>
              <a:t>for</a:t>
            </a:r>
            <a:r>
              <a:rPr dirty="0" spc="-5"/>
              <a:t> </a:t>
            </a:r>
            <a:r>
              <a:rPr dirty="0" spc="-55"/>
              <a:t>dialogues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46" y="353060"/>
            <a:ext cx="3964304" cy="1835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889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70"/>
              </a:spcBef>
            </a:pP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persuader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(system)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046" y="536524"/>
            <a:ext cx="3964304" cy="47815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37465" marR="29845">
              <a:lnSpc>
                <a:spcPct val="101499"/>
              </a:lnSpc>
              <a:spcBef>
                <a:spcPts val="180"/>
              </a:spcBef>
            </a:pPr>
            <a:r>
              <a:rPr dirty="0" sz="900" spc="-10">
                <a:latin typeface="Arial"/>
                <a:cs typeface="Arial"/>
              </a:rPr>
              <a:t>In </a:t>
            </a:r>
            <a:r>
              <a:rPr dirty="0" sz="900" spc="-35">
                <a:latin typeface="Arial"/>
                <a:cs typeface="Arial"/>
              </a:rPr>
              <a:t>order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15">
                <a:latin typeface="Arial"/>
                <a:cs typeface="Arial"/>
              </a:rPr>
              <a:t>optimize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dialogue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i.e.</a:t>
            </a:r>
            <a:r>
              <a:rPr dirty="0" sz="90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333B2"/>
                </a:solidFill>
                <a:latin typeface="Arial"/>
                <a:cs typeface="Arial"/>
              </a:rPr>
              <a:t>to 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maximize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the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probability </a:t>
            </a:r>
            <a:r>
              <a:rPr dirty="0" sz="900" spc="20">
                <a:solidFill>
                  <a:srgbClr val="3333B2"/>
                </a:solidFill>
                <a:latin typeface="Arial"/>
                <a:cs typeface="Arial"/>
              </a:rPr>
              <a:t>that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the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persuasion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is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successful</a:t>
            </a:r>
            <a:r>
              <a:rPr dirty="0" sz="900" spc="-35">
                <a:latin typeface="Arial"/>
                <a:cs typeface="Arial"/>
              </a:rPr>
              <a:t>),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strategy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chooses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best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moves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persuader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make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response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moves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made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by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persuadee.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7223" y="1102702"/>
            <a:ext cx="1293571" cy="8625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2046" y="2107628"/>
            <a:ext cx="3964304" cy="1835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889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70"/>
              </a:spcBef>
            </a:pP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Persuader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(system)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choice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Arial"/>
                <a:cs typeface="Arial"/>
              </a:rPr>
              <a:t>moves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2046" y="2291092"/>
            <a:ext cx="3964304" cy="101282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</a:pP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Random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strategy</a:t>
            </a:r>
            <a:r>
              <a:rPr dirty="0" sz="900" spc="7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Non-deterministic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choice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move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available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moves.</a:t>
            </a:r>
            <a:endParaRPr sz="900">
              <a:latin typeface="Arial"/>
              <a:cs typeface="Arial"/>
            </a:endParaRPr>
          </a:p>
          <a:p>
            <a:pPr marL="826769" marR="508000" indent="-760730">
              <a:lnSpc>
                <a:spcPct val="101499"/>
              </a:lnSpc>
              <a:spcBef>
                <a:spcPts val="400"/>
              </a:spcBef>
            </a:pP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Local strategy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Pick </a:t>
            </a:r>
            <a:r>
              <a:rPr dirty="0" sz="900" spc="-20">
                <a:latin typeface="Arial"/>
                <a:cs typeface="Arial"/>
              </a:rPr>
              <a:t>next </a:t>
            </a:r>
            <a:r>
              <a:rPr dirty="0" sz="900" spc="-45">
                <a:latin typeface="Arial"/>
                <a:cs typeface="Arial"/>
              </a:rPr>
              <a:t>move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 spc="-30">
                <a:latin typeface="Arial"/>
                <a:cs typeface="Arial"/>
              </a:rPr>
              <a:t>available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moves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maximal </a:t>
            </a:r>
            <a:r>
              <a:rPr dirty="0" sz="900" spc="-24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according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some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measure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quality.</a:t>
            </a:r>
            <a:endParaRPr sz="900">
              <a:latin typeface="Arial"/>
              <a:cs typeface="Arial"/>
            </a:endParaRPr>
          </a:p>
          <a:p>
            <a:pPr marL="826769" marR="469900" indent="-789305">
              <a:lnSpc>
                <a:spcPct val="101499"/>
              </a:lnSpc>
              <a:spcBef>
                <a:spcPts val="395"/>
              </a:spcBef>
            </a:pP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Global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strategy</a:t>
            </a:r>
            <a:r>
              <a:rPr dirty="0" sz="900" spc="8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Consider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all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possible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dialogues,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pick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dialogue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maximizes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reward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function.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70231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46" y="760425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046" y="931240"/>
            <a:ext cx="3964304" cy="33845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37465" marR="140335">
              <a:lnSpc>
                <a:spcPct val="101499"/>
              </a:lnSpc>
              <a:spcBef>
                <a:spcPts val="180"/>
              </a:spcBef>
            </a:pPr>
            <a:r>
              <a:rPr dirty="0" sz="900" spc="-50">
                <a:latin typeface="Arial"/>
                <a:cs typeface="Arial"/>
              </a:rPr>
              <a:t>We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harness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computational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models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argument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formalizing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computational </a:t>
            </a:r>
            <a:r>
              <a:rPr dirty="0" sz="900" spc="-2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persuasion</a:t>
            </a:r>
            <a:r>
              <a:rPr dirty="0" sz="900" spc="-4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2046" y="1396225"/>
            <a:ext cx="3964304" cy="1306830"/>
            <a:chOff x="322046" y="1396225"/>
            <a:chExt cx="3964304" cy="1306830"/>
          </a:xfrm>
        </p:grpSpPr>
        <p:sp>
          <p:nvSpPr>
            <p:cNvPr id="6" name="object 6"/>
            <p:cNvSpPr/>
            <p:nvPr/>
          </p:nvSpPr>
          <p:spPr>
            <a:xfrm>
              <a:off x="322046" y="1396225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02"/>
                  </a:moveTo>
                  <a:lnTo>
                    <a:pt x="3963911" y="170802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02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2046" y="1567027"/>
              <a:ext cx="3964304" cy="1136015"/>
            </a:xfrm>
            <a:custGeom>
              <a:avLst/>
              <a:gdLst/>
              <a:ahLst/>
              <a:cxnLst/>
              <a:rect l="l" t="t" r="r" b="b"/>
              <a:pathLst>
                <a:path w="3964304" h="1136014">
                  <a:moveTo>
                    <a:pt x="3963911" y="0"/>
                  </a:moveTo>
                  <a:lnTo>
                    <a:pt x="0" y="0"/>
                  </a:lnTo>
                  <a:lnTo>
                    <a:pt x="0" y="1135570"/>
                  </a:lnTo>
                  <a:lnTo>
                    <a:pt x="3963911" y="1135570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17207" y="174416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7207" y="19339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7207" y="21237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207" y="231353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207" y="250332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7294" y="1386682"/>
            <a:ext cx="3803015" cy="1203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75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endParaRPr sz="900">
              <a:latin typeface="Arial"/>
              <a:cs typeface="Arial"/>
            </a:endParaRPr>
          </a:p>
          <a:p>
            <a:pPr marL="289560" marR="1250315">
              <a:lnSpc>
                <a:spcPct val="138400"/>
              </a:lnSpc>
              <a:spcBef>
                <a:spcPts val="720"/>
              </a:spcBef>
            </a:pPr>
            <a:r>
              <a:rPr dirty="0" sz="900" spc="5">
                <a:latin typeface="Arial"/>
                <a:cs typeface="Arial"/>
              </a:rPr>
              <a:t>What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computational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models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argument?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What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persuasion?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5"/>
              </a:spcBef>
            </a:pPr>
            <a:r>
              <a:rPr dirty="0" sz="900" spc="5">
                <a:latin typeface="Arial"/>
                <a:cs typeface="Arial"/>
              </a:rPr>
              <a:t>What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computational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persuasion?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38400"/>
              </a:lnSpc>
            </a:pPr>
            <a:r>
              <a:rPr dirty="0" sz="900" spc="-30">
                <a:latin typeface="Arial"/>
                <a:cs typeface="Arial"/>
              </a:rPr>
              <a:t>How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computational </a:t>
            </a:r>
            <a:r>
              <a:rPr dirty="0" sz="900" spc="-45">
                <a:latin typeface="Arial"/>
                <a:cs typeface="Arial"/>
              </a:rPr>
              <a:t>persuasion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-45">
                <a:latin typeface="Arial"/>
                <a:cs typeface="Arial"/>
              </a:rPr>
              <a:t> developed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 </a:t>
            </a:r>
            <a:r>
              <a:rPr dirty="0" sz="900" spc="-30">
                <a:latin typeface="Arial"/>
                <a:cs typeface="Arial"/>
              </a:rPr>
              <a:t>behaviour </a:t>
            </a:r>
            <a:r>
              <a:rPr dirty="0" sz="900" spc="-50">
                <a:latin typeface="Arial"/>
                <a:cs typeface="Arial"/>
              </a:rPr>
              <a:t>change?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How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computational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persuasion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explainable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AI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related?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755139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Strategies</a:t>
            </a:r>
            <a:r>
              <a:rPr dirty="0" spc="-10"/>
              <a:t> </a:t>
            </a:r>
            <a:r>
              <a:rPr dirty="0" spc="-50"/>
              <a:t>for</a:t>
            </a:r>
            <a:r>
              <a:rPr dirty="0" spc="-5"/>
              <a:t> </a:t>
            </a:r>
            <a:r>
              <a:rPr dirty="0" spc="-55"/>
              <a:t>dialogues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361" y="380339"/>
            <a:ext cx="1617345" cy="9067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2046" y="1436357"/>
            <a:ext cx="3964304" cy="1842135"/>
            <a:chOff x="322046" y="1436357"/>
            <a:chExt cx="3964304" cy="1842135"/>
          </a:xfrm>
        </p:grpSpPr>
        <p:sp>
          <p:nvSpPr>
            <p:cNvPr id="5" name="object 5"/>
            <p:cNvSpPr/>
            <p:nvPr/>
          </p:nvSpPr>
          <p:spPr>
            <a:xfrm>
              <a:off x="322046" y="1436357"/>
              <a:ext cx="3964304" cy="183515"/>
            </a:xfrm>
            <a:custGeom>
              <a:avLst/>
              <a:gdLst/>
              <a:ahLst/>
              <a:cxnLst/>
              <a:rect l="l" t="t" r="r" b="b"/>
              <a:pathLst>
                <a:path w="3964304" h="183515">
                  <a:moveTo>
                    <a:pt x="0" y="183451"/>
                  </a:moveTo>
                  <a:lnTo>
                    <a:pt x="3963911" y="183451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83451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2046" y="1619808"/>
              <a:ext cx="3964304" cy="1658620"/>
            </a:xfrm>
            <a:custGeom>
              <a:avLst/>
              <a:gdLst/>
              <a:ahLst/>
              <a:cxnLst/>
              <a:rect l="l" t="t" r="r" b="b"/>
              <a:pathLst>
                <a:path w="3964304" h="1658620">
                  <a:moveTo>
                    <a:pt x="3963911" y="0"/>
                  </a:moveTo>
                  <a:lnTo>
                    <a:pt x="0" y="0"/>
                  </a:lnTo>
                  <a:lnTo>
                    <a:pt x="0" y="1658188"/>
                  </a:lnTo>
                  <a:lnTo>
                    <a:pt x="3963911" y="1658188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7207" y="1809610"/>
              <a:ext cx="328295" cy="1126490"/>
            </a:xfrm>
            <a:custGeom>
              <a:avLst/>
              <a:gdLst/>
              <a:ahLst/>
              <a:cxnLst/>
              <a:rect l="l" t="t" r="r" b="b"/>
              <a:pathLst>
                <a:path w="328294" h="1126489">
                  <a:moveTo>
                    <a:pt x="50609" y="1081087"/>
                  </a:moveTo>
                  <a:lnTo>
                    <a:pt x="5626" y="1081087"/>
                  </a:lnTo>
                  <a:lnTo>
                    <a:pt x="5626" y="1126070"/>
                  </a:lnTo>
                  <a:lnTo>
                    <a:pt x="50609" y="1126070"/>
                  </a:lnTo>
                  <a:lnTo>
                    <a:pt x="50609" y="1081087"/>
                  </a:lnTo>
                  <a:close/>
                </a:path>
                <a:path w="328294" h="1126489">
                  <a:moveTo>
                    <a:pt x="50609" y="378866"/>
                  </a:moveTo>
                  <a:lnTo>
                    <a:pt x="5626" y="378866"/>
                  </a:lnTo>
                  <a:lnTo>
                    <a:pt x="5626" y="423849"/>
                  </a:lnTo>
                  <a:lnTo>
                    <a:pt x="50609" y="423849"/>
                  </a:lnTo>
                  <a:lnTo>
                    <a:pt x="50609" y="378866"/>
                  </a:lnTo>
                  <a:close/>
                </a:path>
                <a:path w="328294" h="1126489">
                  <a:moveTo>
                    <a:pt x="50609" y="0"/>
                  </a:moveTo>
                  <a:lnTo>
                    <a:pt x="0" y="0"/>
                  </a:lnTo>
                  <a:lnTo>
                    <a:pt x="0" y="50609"/>
                  </a:lnTo>
                  <a:lnTo>
                    <a:pt x="50609" y="50609"/>
                  </a:lnTo>
                  <a:lnTo>
                    <a:pt x="50609" y="0"/>
                  </a:lnTo>
                  <a:close/>
                </a:path>
                <a:path w="328294" h="1126489">
                  <a:moveTo>
                    <a:pt x="327698" y="751840"/>
                  </a:moveTo>
                  <a:lnTo>
                    <a:pt x="226479" y="751840"/>
                  </a:lnTo>
                  <a:lnTo>
                    <a:pt x="226479" y="853059"/>
                  </a:lnTo>
                  <a:lnTo>
                    <a:pt x="327698" y="853059"/>
                  </a:lnTo>
                  <a:lnTo>
                    <a:pt x="327698" y="751840"/>
                  </a:lnTo>
                  <a:close/>
                </a:path>
                <a:path w="328294" h="1126489">
                  <a:moveTo>
                    <a:pt x="327698" y="511441"/>
                  </a:moveTo>
                  <a:lnTo>
                    <a:pt x="226479" y="511441"/>
                  </a:lnTo>
                  <a:lnTo>
                    <a:pt x="226479" y="612660"/>
                  </a:lnTo>
                  <a:lnTo>
                    <a:pt x="327698" y="612660"/>
                  </a:lnTo>
                  <a:lnTo>
                    <a:pt x="327698" y="511441"/>
                  </a:lnTo>
                  <a:close/>
                </a:path>
                <a:path w="328294" h="1126489">
                  <a:moveTo>
                    <a:pt x="327710" y="165176"/>
                  </a:moveTo>
                  <a:lnTo>
                    <a:pt x="271475" y="165176"/>
                  </a:lnTo>
                  <a:lnTo>
                    <a:pt x="271475" y="221411"/>
                  </a:lnTo>
                  <a:lnTo>
                    <a:pt x="327710" y="221411"/>
                  </a:lnTo>
                  <a:lnTo>
                    <a:pt x="327710" y="165176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7294" y="1433139"/>
            <a:ext cx="3816985" cy="1731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concerns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account)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following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is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user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argument:</a:t>
            </a:r>
            <a:endParaRPr sz="800">
              <a:latin typeface="Arial"/>
              <a:cs typeface="Arial"/>
            </a:endParaRPr>
          </a:p>
          <a:p>
            <a:pPr marL="566420">
              <a:lnSpc>
                <a:spcPct val="100000"/>
              </a:lnSpc>
              <a:spcBef>
                <a:spcPts val="385"/>
              </a:spcBef>
            </a:pP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Building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cycle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lanes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is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3333B2"/>
                </a:solidFill>
                <a:latin typeface="Arial"/>
                <a:cs typeface="Arial"/>
              </a:rPr>
              <a:t>too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expensive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for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city.</a:t>
            </a:r>
            <a:endParaRPr sz="8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635"/>
              </a:spcBef>
            </a:pP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following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are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potential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counterarguments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with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concern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assignments.</a:t>
            </a:r>
            <a:endParaRPr sz="800">
              <a:latin typeface="Arial"/>
              <a:cs typeface="Arial"/>
            </a:endParaRPr>
          </a:p>
          <a:p>
            <a:pPr marL="566420" marR="5080" indent="-147320">
              <a:lnSpc>
                <a:spcPts val="950"/>
              </a:lnSpc>
              <a:spcBef>
                <a:spcPts val="425"/>
              </a:spcBef>
              <a:buClr>
                <a:srgbClr val="FFFFFF"/>
              </a:buClr>
              <a:buFont typeface="Arial"/>
              <a:buAutoNum type="arabicPlain"/>
              <a:tabLst>
                <a:tab pos="567055" algn="l"/>
              </a:tabLst>
            </a:pPr>
            <a:r>
              <a:rPr dirty="0" sz="800" spc="-35" b="1">
                <a:solidFill>
                  <a:srgbClr val="3333B2"/>
                </a:solidFill>
                <a:latin typeface="Arial"/>
                <a:cs typeface="Arial"/>
              </a:rPr>
              <a:t>CityEconomy</a:t>
            </a:r>
            <a:r>
              <a:rPr dirty="0" sz="800" spc="65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Evidence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45">
                <a:solidFill>
                  <a:srgbClr val="3333B2"/>
                </a:solidFill>
                <a:latin typeface="Arial"/>
                <a:cs typeface="Arial"/>
              </a:rPr>
              <a:t>shows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3333B2"/>
                </a:solidFill>
                <a:latin typeface="Arial"/>
                <a:cs typeface="Arial"/>
              </a:rPr>
              <a:t>that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infrastructures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for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cyclists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favour</a:t>
            </a:r>
            <a:r>
              <a:rPr dirty="0" sz="8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the </a:t>
            </a:r>
            <a:r>
              <a:rPr dirty="0" sz="800" spc="-2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local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economy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generating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more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taxes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for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city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use..</a:t>
            </a:r>
            <a:endParaRPr sz="800">
              <a:latin typeface="Arial"/>
              <a:cs typeface="Arial"/>
            </a:endParaRPr>
          </a:p>
          <a:p>
            <a:pPr marL="566420" indent="-147320">
              <a:lnSpc>
                <a:spcPts val="905"/>
              </a:lnSpc>
              <a:buClr>
                <a:srgbClr val="FFFFFF"/>
              </a:buClr>
              <a:buFont typeface="Arial"/>
              <a:buAutoNum type="arabicPlain"/>
              <a:tabLst>
                <a:tab pos="567055" algn="l"/>
              </a:tabLst>
            </a:pPr>
            <a:r>
              <a:rPr dirty="0" sz="800" spc="-40" b="1">
                <a:solidFill>
                  <a:srgbClr val="3333B2"/>
                </a:solidFill>
                <a:latin typeface="Arial"/>
                <a:cs typeface="Arial"/>
              </a:rPr>
              <a:t>PersonalEconomy</a:t>
            </a:r>
            <a:r>
              <a:rPr dirty="0" sz="800" spc="60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Cycling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is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cheaper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for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citizens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than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driving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  <a:p>
            <a:pPr marL="566420">
              <a:lnSpc>
                <a:spcPts val="955"/>
              </a:lnSpc>
            </a:pP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public</a:t>
            </a:r>
            <a:r>
              <a:rPr dirty="0" sz="800" spc="4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transportation.</a:t>
            </a:r>
            <a:endParaRPr sz="8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385"/>
              </a:spcBef>
            </a:pPr>
            <a:r>
              <a:rPr dirty="0" sz="800" spc="5">
                <a:latin typeface="Arial"/>
                <a:cs typeface="Arial"/>
              </a:rPr>
              <a:t>This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ranking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over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concerns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implies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counterargument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2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is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best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move.</a:t>
            </a:r>
            <a:endParaRPr sz="800">
              <a:latin typeface="Arial"/>
              <a:cs typeface="Arial"/>
            </a:endParaRPr>
          </a:p>
          <a:p>
            <a:pPr algn="ctr" marL="373380">
              <a:lnSpc>
                <a:spcPct val="100000"/>
              </a:lnSpc>
              <a:spcBef>
                <a:spcPts val="585"/>
              </a:spcBef>
            </a:pP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PersonalEconomy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&gt;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Time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&gt;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Comfort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&gt;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Health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&gt;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CityEconomy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30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755139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Strategies</a:t>
            </a:r>
            <a:r>
              <a:rPr dirty="0" spc="-10"/>
              <a:t> </a:t>
            </a:r>
            <a:r>
              <a:rPr dirty="0" spc="-50"/>
              <a:t>for</a:t>
            </a:r>
            <a:r>
              <a:rPr dirty="0" spc="-5"/>
              <a:t> </a:t>
            </a:r>
            <a:r>
              <a:rPr dirty="0" spc="-55"/>
              <a:t>dialogues</a:t>
            </a:r>
          </a:p>
        </p:txBody>
      </p:sp>
      <p:sp>
        <p:nvSpPr>
          <p:cNvPr id="3" name="object 3"/>
          <p:cNvSpPr/>
          <p:nvPr/>
        </p:nvSpPr>
        <p:spPr>
          <a:xfrm>
            <a:off x="322046" y="359384"/>
            <a:ext cx="3964304" cy="170815"/>
          </a:xfrm>
          <a:custGeom>
            <a:avLst/>
            <a:gdLst/>
            <a:ahLst/>
            <a:cxnLst/>
            <a:rect l="l" t="t" r="r" b="b"/>
            <a:pathLst>
              <a:path w="3964304" h="170815">
                <a:moveTo>
                  <a:pt x="0" y="170802"/>
                </a:moveTo>
                <a:lnTo>
                  <a:pt x="3963911" y="170802"/>
                </a:lnTo>
                <a:lnTo>
                  <a:pt x="3963911" y="0"/>
                </a:lnTo>
                <a:lnTo>
                  <a:pt x="0" y="0"/>
                </a:lnTo>
                <a:lnTo>
                  <a:pt x="0" y="170802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2046" y="359384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Simulating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belief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arguments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dialogue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046" y="530186"/>
            <a:ext cx="3964304" cy="1170940"/>
          </a:xfrm>
          <a:custGeom>
            <a:avLst/>
            <a:gdLst/>
            <a:ahLst/>
            <a:cxnLst/>
            <a:rect l="l" t="t" r="r" b="b"/>
            <a:pathLst>
              <a:path w="3964304" h="1170939">
                <a:moveTo>
                  <a:pt x="3963911" y="0"/>
                </a:moveTo>
                <a:lnTo>
                  <a:pt x="0" y="0"/>
                </a:lnTo>
                <a:lnTo>
                  <a:pt x="0" y="1170863"/>
                </a:lnTo>
                <a:lnTo>
                  <a:pt x="3963911" y="1170863"/>
                </a:lnTo>
                <a:lnTo>
                  <a:pt x="396391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9994" y="542805"/>
            <a:ext cx="372808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900" spc="-5">
                <a:latin typeface="Arial"/>
                <a:cs typeface="Arial"/>
              </a:rPr>
              <a:t>Let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5" i="1">
                <a:latin typeface="Arial"/>
                <a:cs typeface="Arial"/>
              </a:rPr>
              <a:t>D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 spc="-215">
                <a:latin typeface="Lucida Sans Unicode"/>
                <a:cs typeface="Lucida Sans Unicode"/>
              </a:rPr>
              <a:t>=</a:t>
            </a:r>
            <a:r>
              <a:rPr dirty="0" sz="900" spc="-195">
                <a:latin typeface="Lucida Sans Unicode"/>
                <a:cs typeface="Lucida Sans Unicode"/>
              </a:rPr>
              <a:t> </a:t>
            </a:r>
            <a:r>
              <a:rPr dirty="0" sz="900" spc="20">
                <a:latin typeface="Lucida Sans Unicode"/>
                <a:cs typeface="Lucida Sans Unicode"/>
              </a:rPr>
              <a:t>[</a:t>
            </a:r>
            <a:r>
              <a:rPr dirty="0" sz="900" spc="20" i="1">
                <a:latin typeface="Arial"/>
                <a:cs typeface="Arial"/>
              </a:rPr>
              <a:t>m</a:t>
            </a:r>
            <a:r>
              <a:rPr dirty="0" sz="900" spc="120" i="1">
                <a:latin typeface="Arial"/>
                <a:cs typeface="Arial"/>
              </a:rPr>
              <a:t> </a:t>
            </a:r>
            <a:r>
              <a:rPr dirty="0" sz="900" spc="5" i="1">
                <a:latin typeface="Arial"/>
                <a:cs typeface="Arial"/>
              </a:rPr>
              <a:t>,</a:t>
            </a:r>
            <a:r>
              <a:rPr dirty="0" sz="900" spc="-114" i="1">
                <a:latin typeface="Arial"/>
                <a:cs typeface="Arial"/>
              </a:rPr>
              <a:t> </a:t>
            </a:r>
            <a:r>
              <a:rPr dirty="0" sz="900" spc="5" i="1">
                <a:latin typeface="Arial"/>
                <a:cs typeface="Arial"/>
              </a:rPr>
              <a:t>.</a:t>
            </a:r>
            <a:r>
              <a:rPr dirty="0" sz="900" spc="-114" i="1">
                <a:latin typeface="Arial"/>
                <a:cs typeface="Arial"/>
              </a:rPr>
              <a:t> </a:t>
            </a:r>
            <a:r>
              <a:rPr dirty="0" sz="900" spc="5" i="1">
                <a:latin typeface="Arial"/>
                <a:cs typeface="Arial"/>
              </a:rPr>
              <a:t>.</a:t>
            </a:r>
            <a:r>
              <a:rPr dirty="0" sz="900" spc="-114" i="1">
                <a:latin typeface="Arial"/>
                <a:cs typeface="Arial"/>
              </a:rPr>
              <a:t> </a:t>
            </a:r>
            <a:r>
              <a:rPr dirty="0" sz="900" spc="5" i="1">
                <a:latin typeface="Arial"/>
                <a:cs typeface="Arial"/>
              </a:rPr>
              <a:t>.</a:t>
            </a:r>
            <a:r>
              <a:rPr dirty="0" sz="900" spc="-110" i="1">
                <a:latin typeface="Arial"/>
                <a:cs typeface="Arial"/>
              </a:rPr>
              <a:t> </a:t>
            </a:r>
            <a:r>
              <a:rPr dirty="0" sz="900" spc="5" i="1">
                <a:latin typeface="Arial"/>
                <a:cs typeface="Arial"/>
              </a:rPr>
              <a:t>,</a:t>
            </a:r>
            <a:r>
              <a:rPr dirty="0" sz="900" spc="-114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m</a:t>
            </a:r>
            <a:r>
              <a:rPr dirty="0" sz="900" spc="135" i="1">
                <a:latin typeface="Arial"/>
                <a:cs typeface="Arial"/>
              </a:rPr>
              <a:t> </a:t>
            </a:r>
            <a:r>
              <a:rPr dirty="0" sz="900" spc="65">
                <a:latin typeface="Lucida Sans Unicode"/>
                <a:cs typeface="Lucida Sans Unicode"/>
              </a:rPr>
              <a:t>]</a:t>
            </a:r>
            <a:r>
              <a:rPr dirty="0" sz="900" spc="25">
                <a:latin typeface="Lucida Sans Unicode"/>
                <a:cs typeface="Lucida Sans Unicode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dialogue.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Each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user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model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 i="1">
                <a:latin typeface="Arial"/>
                <a:cs typeface="Arial"/>
              </a:rPr>
              <a:t>P</a:t>
            </a:r>
            <a:r>
              <a:rPr dirty="0" sz="900" spc="85" i="1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obtained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 i="1"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259" y="593984"/>
            <a:ext cx="3297554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88620" algn="l"/>
                <a:tab pos="2181860" algn="l"/>
                <a:tab pos="3164205" algn="l"/>
              </a:tabLst>
            </a:pPr>
            <a:r>
              <a:rPr dirty="0" sz="600" spc="-20">
                <a:latin typeface="Arial"/>
                <a:cs typeface="Arial"/>
              </a:rPr>
              <a:t>1</a:t>
            </a:r>
            <a:r>
              <a:rPr dirty="0" sz="600" spc="-20">
                <a:latin typeface="Arial"/>
                <a:cs typeface="Arial"/>
              </a:rPr>
              <a:t>	</a:t>
            </a:r>
            <a:r>
              <a:rPr dirty="0" sz="600" i="1">
                <a:latin typeface="Verdana Pro Cond"/>
                <a:cs typeface="Verdana Pro Cond"/>
              </a:rPr>
              <a:t>n</a:t>
            </a:r>
            <a:r>
              <a:rPr dirty="0" sz="600" i="1">
                <a:latin typeface="Verdana Pro Cond"/>
                <a:cs typeface="Verdana Pro Cond"/>
              </a:rPr>
              <a:t>	</a:t>
            </a:r>
            <a:r>
              <a:rPr dirty="0" sz="600" spc="-10" i="1">
                <a:latin typeface="Verdana Pro Cond"/>
                <a:cs typeface="Verdana Pro Cond"/>
              </a:rPr>
              <a:t>i</a:t>
            </a:r>
            <a:r>
              <a:rPr dirty="0" sz="600" spc="-10" i="1">
                <a:latin typeface="Verdana Pro Cond"/>
                <a:cs typeface="Verdana Pro Cond"/>
              </a:rPr>
              <a:t>	</a:t>
            </a:r>
            <a:r>
              <a:rPr dirty="0" sz="600" spc="-10" i="1">
                <a:latin typeface="Verdana Pro Cond"/>
                <a:cs typeface="Verdana Pro Cond"/>
              </a:rPr>
              <a:t>i</a:t>
            </a:r>
            <a:r>
              <a:rPr dirty="0" sz="600" spc="-125" i="1">
                <a:latin typeface="Verdana Pro Cond"/>
                <a:cs typeface="Verdana Pro Cond"/>
              </a:rPr>
              <a:t> </a:t>
            </a:r>
            <a:r>
              <a:rPr dirty="0" sz="600" spc="55">
                <a:latin typeface="Arial"/>
                <a:cs typeface="Arial"/>
              </a:rPr>
              <a:t>−</a:t>
            </a:r>
            <a:r>
              <a:rPr dirty="0" sz="600" spc="-2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594" y="681984"/>
            <a:ext cx="1668780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5" i="1">
                <a:latin typeface="Arial"/>
                <a:cs typeface="Arial"/>
              </a:rPr>
              <a:t>m</a:t>
            </a:r>
            <a:r>
              <a:rPr dirty="0" baseline="-9259" sz="900" spc="-22" i="1">
                <a:latin typeface="Verdana Pro Cond"/>
                <a:cs typeface="Verdana Pro Cond"/>
              </a:rPr>
              <a:t>i</a:t>
            </a:r>
            <a:r>
              <a:rPr dirty="0" baseline="-9259" sz="900" spc="97" i="1">
                <a:latin typeface="Verdana Pro Cond"/>
                <a:cs typeface="Verdana Pro Cond"/>
              </a:rPr>
              <a:t> </a:t>
            </a:r>
            <a:r>
              <a:rPr dirty="0" sz="900" spc="-35">
                <a:latin typeface="Arial"/>
                <a:cs typeface="Arial"/>
              </a:rPr>
              <a:t>using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update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method.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tabLst>
                <a:tab pos="1174115" algn="l"/>
              </a:tabLst>
            </a:pPr>
            <a:r>
              <a:rPr dirty="0" baseline="6172" sz="1350" spc="-30" i="1">
                <a:latin typeface="Arial"/>
                <a:cs typeface="Arial"/>
              </a:rPr>
              <a:t>m</a:t>
            </a:r>
            <a:r>
              <a:rPr dirty="0" sz="600" spc="-20">
                <a:latin typeface="Arial"/>
                <a:cs typeface="Arial"/>
              </a:rPr>
              <a:t>1	</a:t>
            </a:r>
            <a:r>
              <a:rPr dirty="0" baseline="6172" sz="1350" spc="-30" i="1">
                <a:latin typeface="Arial"/>
                <a:cs typeface="Arial"/>
              </a:rPr>
              <a:t>m</a:t>
            </a:r>
            <a:r>
              <a:rPr dirty="0" sz="600" spc="-2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0416" y="958222"/>
            <a:ext cx="17589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900" spc="-15" i="1">
                <a:latin typeface="Arial"/>
                <a:cs typeface="Arial"/>
              </a:rPr>
              <a:t>m</a:t>
            </a:r>
            <a:r>
              <a:rPr dirty="0" baseline="-9259" sz="900" spc="-22" i="1">
                <a:latin typeface="Verdana Pro Cond"/>
                <a:cs typeface="Verdana Pro Cond"/>
              </a:rPr>
              <a:t>i</a:t>
            </a:r>
            <a:endParaRPr baseline="-9259" sz="900">
              <a:latin typeface="Verdana Pro Cond"/>
              <a:cs typeface="Verdana Pro 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2334" y="971163"/>
            <a:ext cx="19812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baseline="6172" sz="1350" spc="-15" i="1">
                <a:latin typeface="Arial"/>
                <a:cs typeface="Arial"/>
              </a:rPr>
              <a:t>m</a:t>
            </a:r>
            <a:r>
              <a:rPr dirty="0" sz="600" spc="-10" i="1">
                <a:latin typeface="Verdana Pro Cond"/>
                <a:cs typeface="Verdana Pro Cond"/>
              </a:rPr>
              <a:t>n</a:t>
            </a:r>
            <a:endParaRPr sz="600">
              <a:latin typeface="Verdana Pro Cond"/>
              <a:cs typeface="Verdana Pro C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668" y="1345394"/>
            <a:ext cx="89916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384810" algn="l"/>
                <a:tab pos="744855" algn="l"/>
              </a:tabLst>
            </a:pPr>
            <a:r>
              <a:rPr dirty="0" baseline="6172" sz="1350" spc="-22" i="1">
                <a:latin typeface="Arial"/>
                <a:cs typeface="Arial"/>
              </a:rPr>
              <a:t>P</a:t>
            </a:r>
            <a:r>
              <a:rPr dirty="0" sz="600" spc="-15">
                <a:latin typeface="Arial"/>
                <a:cs typeface="Arial"/>
              </a:rPr>
              <a:t>0	</a:t>
            </a:r>
            <a:r>
              <a:rPr dirty="0" baseline="6172" sz="1350" spc="-22" i="1">
                <a:latin typeface="Arial"/>
                <a:cs typeface="Arial"/>
              </a:rPr>
              <a:t>P</a:t>
            </a:r>
            <a:r>
              <a:rPr dirty="0" sz="600" spc="-15">
                <a:latin typeface="Arial"/>
                <a:cs typeface="Arial"/>
              </a:rPr>
              <a:t>1	</a:t>
            </a:r>
            <a:r>
              <a:rPr dirty="0" baseline="6172" sz="1350" spc="-22" i="1">
                <a:latin typeface="Arial"/>
                <a:cs typeface="Arial"/>
              </a:rPr>
              <a:t>P</a:t>
            </a:r>
            <a:r>
              <a:rPr dirty="0" sz="600" spc="-15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9458" y="1332453"/>
            <a:ext cx="15811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900" spc="-10" i="1">
                <a:latin typeface="Arial"/>
                <a:cs typeface="Arial"/>
              </a:rPr>
              <a:t>P</a:t>
            </a:r>
            <a:r>
              <a:rPr dirty="0" baseline="-9259" sz="900" spc="-15" i="1">
                <a:latin typeface="Verdana Pro Cond"/>
                <a:cs typeface="Verdana Pro Cond"/>
              </a:rPr>
              <a:t>i</a:t>
            </a:r>
            <a:endParaRPr baseline="-9259" sz="900">
              <a:latin typeface="Verdana Pro Cond"/>
              <a:cs typeface="Verdana Pro C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1377" y="1345394"/>
            <a:ext cx="18034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baseline="6172" sz="1350" spc="-7" i="1">
                <a:latin typeface="Arial"/>
                <a:cs typeface="Arial"/>
              </a:rPr>
              <a:t>P</a:t>
            </a:r>
            <a:r>
              <a:rPr dirty="0" sz="600" spc="-5" i="1">
                <a:latin typeface="Verdana Pro Cond"/>
                <a:cs typeface="Verdana Pro Cond"/>
              </a:rPr>
              <a:t>n</a:t>
            </a:r>
            <a:endParaRPr sz="600">
              <a:latin typeface="Verdana Pro Cond"/>
              <a:cs typeface="Verdana Pro Con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63653" y="1401436"/>
            <a:ext cx="150495" cy="49530"/>
            <a:chOff x="963653" y="1401436"/>
            <a:chExt cx="150495" cy="49530"/>
          </a:xfrm>
        </p:grpSpPr>
        <p:sp>
          <p:nvSpPr>
            <p:cNvPr id="15" name="object 15"/>
            <p:cNvSpPr/>
            <p:nvPr/>
          </p:nvSpPr>
          <p:spPr>
            <a:xfrm>
              <a:off x="963653" y="142610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91134" y="0"/>
                  </a:lnTo>
                </a:path>
              </a:pathLst>
            </a:custGeom>
            <a:ln w="10122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48207" y="140143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40" h="49530">
                  <a:moveTo>
                    <a:pt x="0" y="0"/>
                  </a:moveTo>
                  <a:lnTo>
                    <a:pt x="0" y="49344"/>
                  </a:lnTo>
                  <a:lnTo>
                    <a:pt x="16139" y="41094"/>
                  </a:lnTo>
                  <a:lnTo>
                    <a:pt x="33718" y="33924"/>
                  </a:lnTo>
                  <a:lnTo>
                    <a:pt x="50886" y="28295"/>
                  </a:lnTo>
                  <a:lnTo>
                    <a:pt x="65792" y="24672"/>
                  </a:lnTo>
                  <a:lnTo>
                    <a:pt x="50886" y="21048"/>
                  </a:lnTo>
                  <a:lnTo>
                    <a:pt x="33718" y="15420"/>
                  </a:lnTo>
                  <a:lnTo>
                    <a:pt x="16139" y="8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323657" y="1401436"/>
            <a:ext cx="150495" cy="49530"/>
            <a:chOff x="1323657" y="1401436"/>
            <a:chExt cx="150495" cy="49530"/>
          </a:xfrm>
        </p:grpSpPr>
        <p:sp>
          <p:nvSpPr>
            <p:cNvPr id="18" name="object 18"/>
            <p:cNvSpPr/>
            <p:nvPr/>
          </p:nvSpPr>
          <p:spPr>
            <a:xfrm>
              <a:off x="1323657" y="142610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91134" y="0"/>
                  </a:lnTo>
                </a:path>
              </a:pathLst>
            </a:custGeom>
            <a:ln w="10122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08212" y="140143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40" h="49530">
                  <a:moveTo>
                    <a:pt x="0" y="0"/>
                  </a:moveTo>
                  <a:lnTo>
                    <a:pt x="0" y="49344"/>
                  </a:lnTo>
                  <a:lnTo>
                    <a:pt x="16139" y="41094"/>
                  </a:lnTo>
                  <a:lnTo>
                    <a:pt x="33718" y="33924"/>
                  </a:lnTo>
                  <a:lnTo>
                    <a:pt x="50886" y="28295"/>
                  </a:lnTo>
                  <a:lnTo>
                    <a:pt x="65792" y="24672"/>
                  </a:lnTo>
                  <a:lnTo>
                    <a:pt x="50886" y="21048"/>
                  </a:lnTo>
                  <a:lnTo>
                    <a:pt x="33718" y="15420"/>
                  </a:lnTo>
                  <a:lnTo>
                    <a:pt x="16139" y="8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683661" y="1401436"/>
            <a:ext cx="211454" cy="49530"/>
            <a:chOff x="1683661" y="1401436"/>
            <a:chExt cx="211454" cy="49530"/>
          </a:xfrm>
        </p:grpSpPr>
        <p:sp>
          <p:nvSpPr>
            <p:cNvPr id="21" name="object 21"/>
            <p:cNvSpPr/>
            <p:nvPr/>
          </p:nvSpPr>
          <p:spPr>
            <a:xfrm>
              <a:off x="1683661" y="142610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1893" y="0"/>
                  </a:lnTo>
                </a:path>
              </a:pathLst>
            </a:custGeom>
            <a:ln w="10122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828976" y="140143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0" y="0"/>
                  </a:moveTo>
                  <a:lnTo>
                    <a:pt x="0" y="49344"/>
                  </a:lnTo>
                  <a:lnTo>
                    <a:pt x="16139" y="41094"/>
                  </a:lnTo>
                  <a:lnTo>
                    <a:pt x="33718" y="33924"/>
                  </a:lnTo>
                  <a:lnTo>
                    <a:pt x="50886" y="28295"/>
                  </a:lnTo>
                  <a:lnTo>
                    <a:pt x="65792" y="24672"/>
                  </a:lnTo>
                  <a:lnTo>
                    <a:pt x="50886" y="21048"/>
                  </a:lnTo>
                  <a:lnTo>
                    <a:pt x="33718" y="15420"/>
                  </a:lnTo>
                  <a:lnTo>
                    <a:pt x="16139" y="8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1982907" y="1426108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1866" y="0"/>
                </a:lnTo>
              </a:path>
            </a:pathLst>
          </a:custGeom>
          <a:ln w="10122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2342911" y="1401436"/>
            <a:ext cx="218440" cy="49530"/>
            <a:chOff x="2342911" y="1401436"/>
            <a:chExt cx="218440" cy="49530"/>
          </a:xfrm>
        </p:grpSpPr>
        <p:sp>
          <p:nvSpPr>
            <p:cNvPr id="25" name="object 25"/>
            <p:cNvSpPr/>
            <p:nvPr/>
          </p:nvSpPr>
          <p:spPr>
            <a:xfrm>
              <a:off x="2342911" y="1426108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 h="0">
                  <a:moveTo>
                    <a:pt x="0" y="0"/>
                  </a:moveTo>
                  <a:lnTo>
                    <a:pt x="158688" y="0"/>
                  </a:lnTo>
                </a:path>
              </a:pathLst>
            </a:custGeom>
            <a:ln w="10122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95020" y="140143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0" y="0"/>
                  </a:moveTo>
                  <a:lnTo>
                    <a:pt x="0" y="49344"/>
                  </a:lnTo>
                  <a:lnTo>
                    <a:pt x="16139" y="41094"/>
                  </a:lnTo>
                  <a:lnTo>
                    <a:pt x="33718" y="33924"/>
                  </a:lnTo>
                  <a:lnTo>
                    <a:pt x="50886" y="28295"/>
                  </a:lnTo>
                  <a:lnTo>
                    <a:pt x="65792" y="24672"/>
                  </a:lnTo>
                  <a:lnTo>
                    <a:pt x="50886" y="21048"/>
                  </a:lnTo>
                  <a:lnTo>
                    <a:pt x="33718" y="15420"/>
                  </a:lnTo>
                  <a:lnTo>
                    <a:pt x="16139" y="8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2756881" y="1401436"/>
            <a:ext cx="218440" cy="49530"/>
            <a:chOff x="2756881" y="1401436"/>
            <a:chExt cx="218440" cy="49530"/>
          </a:xfrm>
        </p:grpSpPr>
        <p:sp>
          <p:nvSpPr>
            <p:cNvPr id="28" name="object 28"/>
            <p:cNvSpPr/>
            <p:nvPr/>
          </p:nvSpPr>
          <p:spPr>
            <a:xfrm>
              <a:off x="2756881" y="1426108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 h="0">
                  <a:moveTo>
                    <a:pt x="0" y="0"/>
                  </a:moveTo>
                  <a:lnTo>
                    <a:pt x="158687" y="0"/>
                  </a:lnTo>
                </a:path>
              </a:pathLst>
            </a:custGeom>
            <a:ln w="10122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908989" y="140143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0" y="0"/>
                  </a:moveTo>
                  <a:lnTo>
                    <a:pt x="0" y="49344"/>
                  </a:lnTo>
                  <a:lnTo>
                    <a:pt x="16139" y="41094"/>
                  </a:lnTo>
                  <a:lnTo>
                    <a:pt x="33718" y="33924"/>
                  </a:lnTo>
                  <a:lnTo>
                    <a:pt x="50886" y="28295"/>
                  </a:lnTo>
                  <a:lnTo>
                    <a:pt x="65792" y="24672"/>
                  </a:lnTo>
                  <a:lnTo>
                    <a:pt x="50886" y="21048"/>
                  </a:lnTo>
                  <a:lnTo>
                    <a:pt x="33718" y="15420"/>
                  </a:lnTo>
                  <a:lnTo>
                    <a:pt x="16139" y="8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3062920" y="1426108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1866" y="0"/>
                </a:lnTo>
              </a:path>
            </a:pathLst>
          </a:custGeom>
          <a:ln w="10122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3422925" y="1401436"/>
            <a:ext cx="210185" cy="49530"/>
            <a:chOff x="3422925" y="1401436"/>
            <a:chExt cx="210185" cy="49530"/>
          </a:xfrm>
        </p:grpSpPr>
        <p:sp>
          <p:nvSpPr>
            <p:cNvPr id="32" name="object 32"/>
            <p:cNvSpPr/>
            <p:nvPr/>
          </p:nvSpPr>
          <p:spPr>
            <a:xfrm>
              <a:off x="3422925" y="1426108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29" h="0">
                  <a:moveTo>
                    <a:pt x="0" y="0"/>
                  </a:moveTo>
                  <a:lnTo>
                    <a:pt x="150602" y="0"/>
                  </a:lnTo>
                </a:path>
              </a:pathLst>
            </a:custGeom>
            <a:ln w="10122">
              <a:solidFill>
                <a:srgbClr val="0000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566948" y="140143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0" y="0"/>
                  </a:moveTo>
                  <a:lnTo>
                    <a:pt x="0" y="49344"/>
                  </a:lnTo>
                  <a:lnTo>
                    <a:pt x="16139" y="41094"/>
                  </a:lnTo>
                  <a:lnTo>
                    <a:pt x="33718" y="33924"/>
                  </a:lnTo>
                  <a:lnTo>
                    <a:pt x="50886" y="28295"/>
                  </a:lnTo>
                  <a:lnTo>
                    <a:pt x="65792" y="24672"/>
                  </a:lnTo>
                  <a:lnTo>
                    <a:pt x="50886" y="21048"/>
                  </a:lnTo>
                  <a:lnTo>
                    <a:pt x="33718" y="15420"/>
                  </a:lnTo>
                  <a:lnTo>
                    <a:pt x="16139" y="8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1194156" y="1141803"/>
            <a:ext cx="49530" cy="194945"/>
            <a:chOff x="1194156" y="1141803"/>
            <a:chExt cx="49530" cy="194945"/>
          </a:xfrm>
        </p:grpSpPr>
        <p:sp>
          <p:nvSpPr>
            <p:cNvPr id="35" name="object 35"/>
            <p:cNvSpPr/>
            <p:nvPr/>
          </p:nvSpPr>
          <p:spPr>
            <a:xfrm>
              <a:off x="1218829" y="1141803"/>
              <a:ext cx="0" cy="135255"/>
            </a:xfrm>
            <a:custGeom>
              <a:avLst/>
              <a:gdLst/>
              <a:ahLst/>
              <a:cxnLst/>
              <a:rect l="l" t="t" r="r" b="b"/>
              <a:pathLst>
                <a:path w="0" h="135255">
                  <a:moveTo>
                    <a:pt x="0" y="0"/>
                  </a:moveTo>
                  <a:lnTo>
                    <a:pt x="0" y="135158"/>
                  </a:lnTo>
                </a:path>
              </a:pathLst>
            </a:custGeom>
            <a:ln w="10122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194156" y="1270382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30" h="66040">
                  <a:moveTo>
                    <a:pt x="49344" y="0"/>
                  </a:moveTo>
                  <a:lnTo>
                    <a:pt x="0" y="0"/>
                  </a:lnTo>
                  <a:lnTo>
                    <a:pt x="8249" y="16139"/>
                  </a:lnTo>
                  <a:lnTo>
                    <a:pt x="15420" y="33718"/>
                  </a:lnTo>
                  <a:lnTo>
                    <a:pt x="21048" y="50886"/>
                  </a:lnTo>
                  <a:lnTo>
                    <a:pt x="24672" y="65792"/>
                  </a:lnTo>
                  <a:lnTo>
                    <a:pt x="28295" y="50886"/>
                  </a:lnTo>
                  <a:lnTo>
                    <a:pt x="33924" y="33718"/>
                  </a:lnTo>
                  <a:lnTo>
                    <a:pt x="41094" y="16139"/>
                  </a:lnTo>
                  <a:lnTo>
                    <a:pt x="49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1554161" y="1141803"/>
            <a:ext cx="49530" cy="194945"/>
            <a:chOff x="1554161" y="1141803"/>
            <a:chExt cx="49530" cy="194945"/>
          </a:xfrm>
        </p:grpSpPr>
        <p:sp>
          <p:nvSpPr>
            <p:cNvPr id="38" name="object 38"/>
            <p:cNvSpPr/>
            <p:nvPr/>
          </p:nvSpPr>
          <p:spPr>
            <a:xfrm>
              <a:off x="1578833" y="1141803"/>
              <a:ext cx="0" cy="135255"/>
            </a:xfrm>
            <a:custGeom>
              <a:avLst/>
              <a:gdLst/>
              <a:ahLst/>
              <a:cxnLst/>
              <a:rect l="l" t="t" r="r" b="b"/>
              <a:pathLst>
                <a:path w="0" h="135255">
                  <a:moveTo>
                    <a:pt x="0" y="0"/>
                  </a:moveTo>
                  <a:lnTo>
                    <a:pt x="0" y="135158"/>
                  </a:lnTo>
                </a:path>
              </a:pathLst>
            </a:custGeom>
            <a:ln w="10122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554161" y="1270382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30" h="66040">
                  <a:moveTo>
                    <a:pt x="49344" y="0"/>
                  </a:moveTo>
                  <a:lnTo>
                    <a:pt x="0" y="0"/>
                  </a:lnTo>
                  <a:lnTo>
                    <a:pt x="8249" y="16139"/>
                  </a:lnTo>
                  <a:lnTo>
                    <a:pt x="15420" y="33718"/>
                  </a:lnTo>
                  <a:lnTo>
                    <a:pt x="21048" y="50886"/>
                  </a:lnTo>
                  <a:lnTo>
                    <a:pt x="24672" y="65792"/>
                  </a:lnTo>
                  <a:lnTo>
                    <a:pt x="28295" y="50886"/>
                  </a:lnTo>
                  <a:lnTo>
                    <a:pt x="33924" y="33718"/>
                  </a:lnTo>
                  <a:lnTo>
                    <a:pt x="41094" y="16139"/>
                  </a:lnTo>
                  <a:lnTo>
                    <a:pt x="49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2634174" y="1142094"/>
            <a:ext cx="49530" cy="194310"/>
            <a:chOff x="2634174" y="1142094"/>
            <a:chExt cx="49530" cy="194310"/>
          </a:xfrm>
        </p:grpSpPr>
        <p:sp>
          <p:nvSpPr>
            <p:cNvPr id="41" name="object 41"/>
            <p:cNvSpPr/>
            <p:nvPr/>
          </p:nvSpPr>
          <p:spPr>
            <a:xfrm>
              <a:off x="2658847" y="1142094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w="0" h="134619">
                  <a:moveTo>
                    <a:pt x="0" y="0"/>
                  </a:moveTo>
                  <a:lnTo>
                    <a:pt x="0" y="134576"/>
                  </a:lnTo>
                </a:path>
              </a:pathLst>
            </a:custGeom>
            <a:ln w="10122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634174" y="1270091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30" h="66040">
                  <a:moveTo>
                    <a:pt x="49344" y="0"/>
                  </a:moveTo>
                  <a:lnTo>
                    <a:pt x="0" y="0"/>
                  </a:lnTo>
                  <a:lnTo>
                    <a:pt x="8249" y="16139"/>
                  </a:lnTo>
                  <a:lnTo>
                    <a:pt x="15420" y="33718"/>
                  </a:lnTo>
                  <a:lnTo>
                    <a:pt x="21048" y="50886"/>
                  </a:lnTo>
                  <a:lnTo>
                    <a:pt x="24672" y="65792"/>
                  </a:lnTo>
                  <a:lnTo>
                    <a:pt x="28295" y="50886"/>
                  </a:lnTo>
                  <a:lnTo>
                    <a:pt x="33924" y="33718"/>
                  </a:lnTo>
                  <a:lnTo>
                    <a:pt x="41094" y="16139"/>
                  </a:lnTo>
                  <a:lnTo>
                    <a:pt x="49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3714188" y="1141803"/>
            <a:ext cx="49530" cy="194945"/>
            <a:chOff x="3714188" y="1141803"/>
            <a:chExt cx="49530" cy="194945"/>
          </a:xfrm>
        </p:grpSpPr>
        <p:sp>
          <p:nvSpPr>
            <p:cNvPr id="44" name="object 44"/>
            <p:cNvSpPr/>
            <p:nvPr/>
          </p:nvSpPr>
          <p:spPr>
            <a:xfrm>
              <a:off x="3738860" y="1141803"/>
              <a:ext cx="0" cy="135255"/>
            </a:xfrm>
            <a:custGeom>
              <a:avLst/>
              <a:gdLst/>
              <a:ahLst/>
              <a:cxnLst/>
              <a:rect l="l" t="t" r="r" b="b"/>
              <a:pathLst>
                <a:path w="0" h="135255">
                  <a:moveTo>
                    <a:pt x="0" y="0"/>
                  </a:moveTo>
                  <a:lnTo>
                    <a:pt x="0" y="135158"/>
                  </a:lnTo>
                </a:path>
              </a:pathLst>
            </a:custGeom>
            <a:ln w="10122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714188" y="1270382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29" h="66040">
                  <a:moveTo>
                    <a:pt x="49344" y="0"/>
                  </a:moveTo>
                  <a:lnTo>
                    <a:pt x="0" y="0"/>
                  </a:lnTo>
                  <a:lnTo>
                    <a:pt x="8249" y="16139"/>
                  </a:lnTo>
                  <a:lnTo>
                    <a:pt x="15420" y="33718"/>
                  </a:lnTo>
                  <a:lnTo>
                    <a:pt x="21048" y="50886"/>
                  </a:lnTo>
                  <a:lnTo>
                    <a:pt x="24672" y="65792"/>
                  </a:lnTo>
                  <a:lnTo>
                    <a:pt x="28295" y="50886"/>
                  </a:lnTo>
                  <a:lnTo>
                    <a:pt x="33924" y="33718"/>
                  </a:lnTo>
                  <a:lnTo>
                    <a:pt x="41094" y="16139"/>
                  </a:lnTo>
                  <a:lnTo>
                    <a:pt x="49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322046" y="1789620"/>
            <a:ext cx="3964304" cy="170815"/>
          </a:xfrm>
          <a:prstGeom prst="rect">
            <a:avLst/>
          </a:prstGeom>
          <a:solidFill>
            <a:srgbClr val="005F00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22046" y="1960435"/>
            <a:ext cx="3964304" cy="1225550"/>
          </a:xfrm>
          <a:custGeom>
            <a:avLst/>
            <a:gdLst/>
            <a:ahLst/>
            <a:cxnLst/>
            <a:rect l="l" t="t" r="r" b="b"/>
            <a:pathLst>
              <a:path w="3964304" h="1225550">
                <a:moveTo>
                  <a:pt x="3963911" y="0"/>
                </a:moveTo>
                <a:lnTo>
                  <a:pt x="0" y="0"/>
                </a:lnTo>
                <a:lnTo>
                  <a:pt x="0" y="1224965"/>
                </a:lnTo>
                <a:lnTo>
                  <a:pt x="3963911" y="1224965"/>
                </a:lnTo>
                <a:lnTo>
                  <a:pt x="3963911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1143685" y="2124913"/>
          <a:ext cx="2323465" cy="438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040"/>
                <a:gridCol w="356870"/>
                <a:gridCol w="292735"/>
                <a:gridCol w="168275"/>
                <a:gridCol w="348615"/>
                <a:gridCol w="170814"/>
                <a:gridCol w="353694"/>
                <a:gridCol w="178435"/>
              </a:tblGrid>
              <a:tr h="144246">
                <a:tc>
                  <a:txBody>
                    <a:bodyPr/>
                    <a:lstStyle/>
                    <a:p>
                      <a:pPr algn="ctr" marR="3175">
                        <a:lnSpc>
                          <a:spcPts val="965"/>
                        </a:lnSpc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ts val="965"/>
                        </a:lnSpc>
                        <a:tabLst>
                          <a:tab pos="531495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0	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ts val="965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ts val="965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4233">
                <a:tc>
                  <a:txBody>
                    <a:bodyPr/>
                    <a:lstStyle/>
                    <a:p>
                      <a:pPr marL="160020">
                        <a:lnSpc>
                          <a:spcPts val="965"/>
                        </a:lnSpc>
                      </a:pPr>
                      <a:r>
                        <a:rPr dirty="0" sz="900" spc="-15" i="1">
                          <a:latin typeface="Arial"/>
                          <a:cs typeface="Arial"/>
                        </a:rPr>
                        <a:t>m</a:t>
                      </a:r>
                      <a:r>
                        <a:rPr dirty="0" baseline="-9259" sz="900" spc="-22" i="1">
                          <a:latin typeface="Verdana Pro Cond"/>
                          <a:cs typeface="Verdana Pro Cond"/>
                        </a:rPr>
                        <a:t>i</a:t>
                      </a:r>
                      <a:endParaRPr baseline="-9259" sz="900">
                        <a:latin typeface="Verdana Pro Cond"/>
                        <a:cs typeface="Verdana Pro Cond"/>
                      </a:endParaRPr>
                    </a:p>
                    <a:p>
                      <a:pPr marL="186055">
                        <a:lnSpc>
                          <a:spcPts val="15"/>
                        </a:lnSpc>
                        <a:spcBef>
                          <a:spcPts val="55"/>
                        </a:spcBef>
                      </a:pPr>
                      <a:r>
                        <a:rPr dirty="0" sz="900" spc="114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900" spc="2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114">
                          <a:latin typeface="Lucida Sans Unicode"/>
                          <a:cs typeface="Lucida Sans Unicode"/>
                        </a:rPr>
                        <a:t>)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9730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Posit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965"/>
                        </a:lnSpc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0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Posit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965"/>
                        </a:lnSpc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B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965"/>
                        </a:lnSpc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Posit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965"/>
                        </a:lnSpc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</a:tr>
              <a:tr h="144246">
                <a:tc>
                  <a:txBody>
                    <a:bodyPr/>
                    <a:lstStyle/>
                    <a:p>
                      <a:pPr algn="ctr" marR="44450">
                        <a:lnSpc>
                          <a:spcPts val="965"/>
                        </a:lnSpc>
                      </a:pPr>
                      <a:r>
                        <a:rPr dirty="0" sz="900" spc="-10" i="1">
                          <a:latin typeface="Arial"/>
                          <a:cs typeface="Arial"/>
                        </a:rPr>
                        <a:t>P</a:t>
                      </a:r>
                      <a:r>
                        <a:rPr dirty="0" baseline="-9259" sz="900" spc="-15" i="1">
                          <a:latin typeface="Verdana Pro Cond"/>
                          <a:cs typeface="Verdana Pro Cond"/>
                        </a:rPr>
                        <a:t>i</a:t>
                      </a:r>
                      <a:r>
                        <a:rPr dirty="0" baseline="-9259" sz="900" spc="202" i="1">
                          <a:latin typeface="Verdana Pro Cond"/>
                          <a:cs typeface="Verdana Pro Cond"/>
                        </a:rPr>
                        <a:t> </a:t>
                      </a:r>
                      <a:r>
                        <a:rPr dirty="0" sz="900" spc="10" i="1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65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0.5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965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0.9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3810">
                        <a:lnSpc>
                          <a:spcPts val="965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0.3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362585">
                        <a:lnSpc>
                          <a:spcPts val="965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0.8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EF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1447687" y="2727179"/>
            <a:ext cx="1713230" cy="268605"/>
            <a:chOff x="1447687" y="2727179"/>
            <a:chExt cx="1713230" cy="268605"/>
          </a:xfrm>
        </p:grpSpPr>
        <p:sp>
          <p:nvSpPr>
            <p:cNvPr id="50" name="object 50"/>
            <p:cNvSpPr/>
            <p:nvPr/>
          </p:nvSpPr>
          <p:spPr>
            <a:xfrm>
              <a:off x="1447687" y="2727179"/>
              <a:ext cx="1713230" cy="268605"/>
            </a:xfrm>
            <a:custGeom>
              <a:avLst/>
              <a:gdLst/>
              <a:ahLst/>
              <a:cxnLst/>
              <a:rect l="l" t="t" r="r" b="b"/>
              <a:pathLst>
                <a:path w="1713230" h="268605">
                  <a:moveTo>
                    <a:pt x="0" y="268439"/>
                  </a:moveTo>
                  <a:lnTo>
                    <a:pt x="0" y="0"/>
                  </a:lnTo>
                  <a:lnTo>
                    <a:pt x="1712643" y="0"/>
                  </a:lnTo>
                  <a:lnTo>
                    <a:pt x="1712643" y="268439"/>
                  </a:lnTo>
                  <a:lnTo>
                    <a:pt x="0" y="268439"/>
                  </a:lnTo>
                  <a:close/>
                </a:path>
              </a:pathLst>
            </a:custGeom>
            <a:solidFill>
              <a:srgbClr val="E5E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503359" y="2782851"/>
              <a:ext cx="156210" cy="157480"/>
            </a:xfrm>
            <a:custGeom>
              <a:avLst/>
              <a:gdLst/>
              <a:ahLst/>
              <a:cxnLst/>
              <a:rect l="l" t="t" r="r" b="b"/>
              <a:pathLst>
                <a:path w="156210" h="157480">
                  <a:moveTo>
                    <a:pt x="156216" y="0"/>
                  </a:moveTo>
                  <a:lnTo>
                    <a:pt x="0" y="0"/>
                  </a:lnTo>
                  <a:lnTo>
                    <a:pt x="0" y="157095"/>
                  </a:lnTo>
                  <a:lnTo>
                    <a:pt x="156216" y="157095"/>
                  </a:lnTo>
                  <a:lnTo>
                    <a:pt x="156216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503359" y="2782851"/>
              <a:ext cx="156210" cy="157480"/>
            </a:xfrm>
            <a:custGeom>
              <a:avLst/>
              <a:gdLst/>
              <a:ahLst/>
              <a:cxnLst/>
              <a:rect l="l" t="t" r="r" b="b"/>
              <a:pathLst>
                <a:path w="156210" h="157480">
                  <a:moveTo>
                    <a:pt x="0" y="157095"/>
                  </a:moveTo>
                  <a:lnTo>
                    <a:pt x="156216" y="157095"/>
                  </a:lnTo>
                  <a:lnTo>
                    <a:pt x="156216" y="0"/>
                  </a:lnTo>
                  <a:lnTo>
                    <a:pt x="0" y="0"/>
                  </a:lnTo>
                  <a:lnTo>
                    <a:pt x="0" y="157095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218734" y="2782851"/>
              <a:ext cx="165735" cy="157480"/>
            </a:xfrm>
            <a:custGeom>
              <a:avLst/>
              <a:gdLst/>
              <a:ahLst/>
              <a:cxnLst/>
              <a:rect l="l" t="t" r="r" b="b"/>
              <a:pathLst>
                <a:path w="165735" h="157480">
                  <a:moveTo>
                    <a:pt x="165483" y="0"/>
                  </a:moveTo>
                  <a:lnTo>
                    <a:pt x="0" y="0"/>
                  </a:lnTo>
                  <a:lnTo>
                    <a:pt x="0" y="157095"/>
                  </a:lnTo>
                  <a:lnTo>
                    <a:pt x="165483" y="157095"/>
                  </a:lnTo>
                  <a:lnTo>
                    <a:pt x="16548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218734" y="2782851"/>
              <a:ext cx="165735" cy="157480"/>
            </a:xfrm>
            <a:custGeom>
              <a:avLst/>
              <a:gdLst/>
              <a:ahLst/>
              <a:cxnLst/>
              <a:rect l="l" t="t" r="r" b="b"/>
              <a:pathLst>
                <a:path w="165735" h="157480">
                  <a:moveTo>
                    <a:pt x="0" y="157095"/>
                  </a:moveTo>
                  <a:lnTo>
                    <a:pt x="165483" y="157095"/>
                  </a:lnTo>
                  <a:lnTo>
                    <a:pt x="165483" y="0"/>
                  </a:lnTo>
                  <a:lnTo>
                    <a:pt x="0" y="0"/>
                  </a:lnTo>
                  <a:lnTo>
                    <a:pt x="0" y="157095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938311" y="2782851"/>
              <a:ext cx="166370" cy="157480"/>
            </a:xfrm>
            <a:custGeom>
              <a:avLst/>
              <a:gdLst/>
              <a:ahLst/>
              <a:cxnLst/>
              <a:rect l="l" t="t" r="r" b="b"/>
              <a:pathLst>
                <a:path w="166369" h="157480">
                  <a:moveTo>
                    <a:pt x="166347" y="0"/>
                  </a:moveTo>
                  <a:lnTo>
                    <a:pt x="0" y="0"/>
                  </a:lnTo>
                  <a:lnTo>
                    <a:pt x="0" y="157095"/>
                  </a:lnTo>
                  <a:lnTo>
                    <a:pt x="166347" y="157095"/>
                  </a:lnTo>
                  <a:lnTo>
                    <a:pt x="166347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938311" y="2782851"/>
              <a:ext cx="166370" cy="157480"/>
            </a:xfrm>
            <a:custGeom>
              <a:avLst/>
              <a:gdLst/>
              <a:ahLst/>
              <a:cxnLst/>
              <a:rect l="l" t="t" r="r" b="b"/>
              <a:pathLst>
                <a:path w="166369" h="157480">
                  <a:moveTo>
                    <a:pt x="0" y="157095"/>
                  </a:moveTo>
                  <a:lnTo>
                    <a:pt x="166347" y="157095"/>
                  </a:lnTo>
                  <a:lnTo>
                    <a:pt x="166347" y="0"/>
                  </a:lnTo>
                  <a:lnTo>
                    <a:pt x="0" y="0"/>
                  </a:lnTo>
                  <a:lnTo>
                    <a:pt x="0" y="157095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1447687" y="2727179"/>
            <a:ext cx="1713230" cy="26860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465"/>
              </a:spcBef>
              <a:tabLst>
                <a:tab pos="809625" algn="l"/>
                <a:tab pos="1529080" algn="l"/>
              </a:tabLst>
            </a:pPr>
            <a:r>
              <a:rPr dirty="0" sz="900" spc="10" i="1">
                <a:latin typeface="Arial"/>
                <a:cs typeface="Arial"/>
              </a:rPr>
              <a:t>A	B	</a:t>
            </a:r>
            <a:r>
              <a:rPr dirty="0" sz="900" spc="-65" i="1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664636" y="2836726"/>
            <a:ext cx="1268730" cy="49530"/>
            <a:chOff x="1664636" y="2836726"/>
            <a:chExt cx="1268730" cy="49530"/>
          </a:xfrm>
        </p:grpSpPr>
        <p:sp>
          <p:nvSpPr>
            <p:cNvPr id="59" name="object 59"/>
            <p:cNvSpPr/>
            <p:nvPr/>
          </p:nvSpPr>
          <p:spPr>
            <a:xfrm>
              <a:off x="1723850" y="2861399"/>
              <a:ext cx="490220" cy="0"/>
            </a:xfrm>
            <a:custGeom>
              <a:avLst/>
              <a:gdLst/>
              <a:ahLst/>
              <a:cxnLst/>
              <a:rect l="l" t="t" r="r" b="b"/>
              <a:pathLst>
                <a:path w="490219" h="0">
                  <a:moveTo>
                    <a:pt x="489823" y="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664636" y="283672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65792" y="49344"/>
                  </a:moveTo>
                  <a:lnTo>
                    <a:pt x="65792" y="0"/>
                  </a:lnTo>
                  <a:lnTo>
                    <a:pt x="49653" y="8249"/>
                  </a:lnTo>
                  <a:lnTo>
                    <a:pt x="32074" y="15420"/>
                  </a:lnTo>
                  <a:lnTo>
                    <a:pt x="14906" y="21048"/>
                  </a:lnTo>
                  <a:lnTo>
                    <a:pt x="0" y="24672"/>
                  </a:lnTo>
                  <a:lnTo>
                    <a:pt x="14906" y="28295"/>
                  </a:lnTo>
                  <a:lnTo>
                    <a:pt x="32074" y="33924"/>
                  </a:lnTo>
                  <a:lnTo>
                    <a:pt x="49653" y="41094"/>
                  </a:lnTo>
                  <a:lnTo>
                    <a:pt x="65792" y="49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448492" y="2861399"/>
              <a:ext cx="485140" cy="0"/>
            </a:xfrm>
            <a:custGeom>
              <a:avLst/>
              <a:gdLst/>
              <a:ahLst/>
              <a:cxnLst/>
              <a:rect l="l" t="t" r="r" b="b"/>
              <a:pathLst>
                <a:path w="485139" h="0">
                  <a:moveTo>
                    <a:pt x="484757" y="0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389279" y="2836726"/>
              <a:ext cx="66040" cy="49530"/>
            </a:xfrm>
            <a:custGeom>
              <a:avLst/>
              <a:gdLst/>
              <a:ahLst/>
              <a:cxnLst/>
              <a:rect l="l" t="t" r="r" b="b"/>
              <a:pathLst>
                <a:path w="66039" h="49530">
                  <a:moveTo>
                    <a:pt x="65792" y="49344"/>
                  </a:moveTo>
                  <a:lnTo>
                    <a:pt x="65792" y="0"/>
                  </a:lnTo>
                  <a:lnTo>
                    <a:pt x="49653" y="8249"/>
                  </a:lnTo>
                  <a:lnTo>
                    <a:pt x="32074" y="15420"/>
                  </a:lnTo>
                  <a:lnTo>
                    <a:pt x="14906" y="21048"/>
                  </a:lnTo>
                  <a:lnTo>
                    <a:pt x="0" y="24672"/>
                  </a:lnTo>
                  <a:lnTo>
                    <a:pt x="14906" y="28295"/>
                  </a:lnTo>
                  <a:lnTo>
                    <a:pt x="32074" y="33924"/>
                  </a:lnTo>
                  <a:lnTo>
                    <a:pt x="49653" y="41094"/>
                  </a:lnTo>
                  <a:lnTo>
                    <a:pt x="65792" y="49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347294" y="3191680"/>
            <a:ext cx="3591560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(2015)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Modelling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Persuadee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Asymmetric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Argumentation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Dialogues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Persuasion,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IJCAI’15,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3055-3061,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AAAI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Press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86097" y="3323099"/>
            <a:ext cx="25400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20">
                <a:solidFill>
                  <a:srgbClr val="7F7F7F"/>
                </a:solidFill>
                <a:latin typeface="Arial"/>
                <a:cs typeface="Arial"/>
              </a:rPr>
              <a:t>31</a:t>
            </a:r>
            <a:r>
              <a:rPr dirty="0" sz="600" spc="-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150">
                <a:solidFill>
                  <a:srgbClr val="7F7F7F"/>
                </a:solidFill>
                <a:latin typeface="Arial"/>
                <a:cs typeface="Arial"/>
              </a:rPr>
              <a:t>/</a:t>
            </a:r>
            <a:r>
              <a:rPr dirty="0" sz="600" spc="-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7F7F7F"/>
                </a:solidFill>
                <a:latin typeface="Arial"/>
                <a:cs typeface="Arial"/>
              </a:rPr>
              <a:t>55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755139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Strategies</a:t>
            </a:r>
            <a:r>
              <a:rPr dirty="0" spc="-10"/>
              <a:t> </a:t>
            </a:r>
            <a:r>
              <a:rPr dirty="0" spc="-50"/>
              <a:t>for</a:t>
            </a:r>
            <a:r>
              <a:rPr dirty="0" spc="-5"/>
              <a:t> </a:t>
            </a:r>
            <a:r>
              <a:rPr dirty="0" spc="-55"/>
              <a:t>dialogues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78990" y="400868"/>
            <a:ext cx="2850515" cy="1086485"/>
            <a:chOff x="878990" y="400868"/>
            <a:chExt cx="2850515" cy="1086485"/>
          </a:xfrm>
        </p:grpSpPr>
        <p:sp>
          <p:nvSpPr>
            <p:cNvPr id="4" name="object 4"/>
            <p:cNvSpPr/>
            <p:nvPr/>
          </p:nvSpPr>
          <p:spPr>
            <a:xfrm>
              <a:off x="1634985" y="400875"/>
              <a:ext cx="834390" cy="330200"/>
            </a:xfrm>
            <a:custGeom>
              <a:avLst/>
              <a:gdLst/>
              <a:ahLst/>
              <a:cxnLst/>
              <a:rect l="l" t="t" r="r" b="b"/>
              <a:pathLst>
                <a:path w="834389" h="330200">
                  <a:moveTo>
                    <a:pt x="78016" y="252006"/>
                  </a:moveTo>
                  <a:lnTo>
                    <a:pt x="0" y="252006"/>
                  </a:lnTo>
                  <a:lnTo>
                    <a:pt x="0" y="330022"/>
                  </a:lnTo>
                  <a:lnTo>
                    <a:pt x="78016" y="330022"/>
                  </a:lnTo>
                  <a:lnTo>
                    <a:pt x="78016" y="252006"/>
                  </a:lnTo>
                  <a:close/>
                </a:path>
                <a:path w="834389" h="330200">
                  <a:moveTo>
                    <a:pt x="834021" y="252006"/>
                  </a:moveTo>
                  <a:lnTo>
                    <a:pt x="756005" y="252006"/>
                  </a:lnTo>
                  <a:lnTo>
                    <a:pt x="756005" y="330022"/>
                  </a:lnTo>
                  <a:lnTo>
                    <a:pt x="834021" y="330022"/>
                  </a:lnTo>
                  <a:lnTo>
                    <a:pt x="834021" y="252006"/>
                  </a:lnTo>
                  <a:close/>
                </a:path>
                <a:path w="834389" h="330200">
                  <a:moveTo>
                    <a:pt x="834021" y="0"/>
                  </a:moveTo>
                  <a:lnTo>
                    <a:pt x="756005" y="0"/>
                  </a:lnTo>
                  <a:lnTo>
                    <a:pt x="756005" y="78016"/>
                  </a:lnTo>
                  <a:lnTo>
                    <a:pt x="834021" y="78016"/>
                  </a:lnTo>
                  <a:lnTo>
                    <a:pt x="8340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18083" y="454541"/>
              <a:ext cx="712470" cy="222885"/>
            </a:xfrm>
            <a:custGeom>
              <a:avLst/>
              <a:gdLst/>
              <a:ahLst/>
              <a:cxnLst/>
              <a:rect l="l" t="t" r="r" b="b"/>
              <a:pathLst>
                <a:path w="712469" h="222884">
                  <a:moveTo>
                    <a:pt x="0" y="222645"/>
                  </a:moveTo>
                  <a:lnTo>
                    <a:pt x="667880" y="0"/>
                  </a:lnTo>
                </a:path>
                <a:path w="712469" h="222884">
                  <a:moveTo>
                    <a:pt x="711955" y="193258"/>
                  </a:moveTo>
                  <a:lnTo>
                    <a:pt x="711954" y="29391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47008" y="652871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4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74103" y="454541"/>
              <a:ext cx="668020" cy="222885"/>
            </a:xfrm>
            <a:custGeom>
              <a:avLst/>
              <a:gdLst/>
              <a:ahLst/>
              <a:cxnLst/>
              <a:rect l="l" t="t" r="r" b="b"/>
              <a:pathLst>
                <a:path w="668019" h="222884">
                  <a:moveTo>
                    <a:pt x="667880" y="222645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82993" y="90487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66076" y="735939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0" y="163875"/>
                  </a:moveTo>
                  <a:lnTo>
                    <a:pt x="163874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86998" y="90487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18083" y="735932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163879" y="163874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139000" y="90487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222096" y="735939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0" y="163875"/>
                  </a:moveTo>
                  <a:lnTo>
                    <a:pt x="16387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643004" y="90487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474103" y="735932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163881" y="163874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895006" y="90487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978116" y="735939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0" y="163886"/>
                  </a:moveTo>
                  <a:lnTo>
                    <a:pt x="163879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99010" y="90487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230123" y="735918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163885" y="163887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30992" y="1156874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14069" y="987946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5">
                  <a:moveTo>
                    <a:pt x="0" y="163876"/>
                  </a:moveTo>
                  <a:lnTo>
                    <a:pt x="163873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39000" y="1156874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178029" y="987946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w="0" h="164465">
                  <a:moveTo>
                    <a:pt x="1" y="1638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643004" y="1156874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682044" y="987946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w="0" h="164465">
                  <a:moveTo>
                    <a:pt x="2" y="16386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147008" y="1156874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230123" y="987946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0" y="163887"/>
                  </a:moveTo>
                  <a:lnTo>
                    <a:pt x="16388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651012" y="1156874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482129" y="987926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163886" y="16388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34996" y="1156874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466076" y="987939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163878" y="163873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78990" y="1408876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62063" y="1239952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5">
                  <a:moveTo>
                    <a:pt x="0" y="163876"/>
                  </a:moveTo>
                  <a:lnTo>
                    <a:pt x="163873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382993" y="1408876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14063" y="1239952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5" h="164465">
                  <a:moveTo>
                    <a:pt x="163873" y="16387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86998" y="1408876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970089" y="1239952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0" y="163876"/>
                  </a:moveTo>
                  <a:lnTo>
                    <a:pt x="16387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391002" y="1408876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222096" y="1239946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163881" y="163873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895006" y="1408876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978116" y="1239952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0" y="163887"/>
                  </a:moveTo>
                  <a:lnTo>
                    <a:pt x="163879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399010" y="1408876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78015" y="0"/>
                  </a:moveTo>
                  <a:lnTo>
                    <a:pt x="0" y="0"/>
                  </a:lnTo>
                  <a:lnTo>
                    <a:pt x="0" y="78015"/>
                  </a:lnTo>
                  <a:lnTo>
                    <a:pt x="78015" y="78015"/>
                  </a:lnTo>
                  <a:lnTo>
                    <a:pt x="78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230123" y="1239932"/>
              <a:ext cx="164465" cy="164465"/>
            </a:xfrm>
            <a:custGeom>
              <a:avLst/>
              <a:gdLst/>
              <a:ahLst/>
              <a:cxnLst/>
              <a:rect l="l" t="t" r="r" b="b"/>
              <a:pathLst>
                <a:path w="164464" h="164465">
                  <a:moveTo>
                    <a:pt x="163885" y="163886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/>
          <p:nvPr/>
        </p:nvSpPr>
        <p:spPr>
          <a:xfrm>
            <a:off x="636143" y="204196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41769" y="221841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41769" y="2509418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41769" y="268023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362534" y="1726298"/>
            <a:ext cx="3883025" cy="1311910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640"/>
              </a:spcBef>
            </a:pPr>
            <a:r>
              <a:rPr dirty="0" sz="900" spc="-35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dirty="0" sz="900" spc="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9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0000FF"/>
                </a:solidFill>
                <a:latin typeface="Arial"/>
                <a:cs typeface="Arial"/>
              </a:rPr>
              <a:t>global</a:t>
            </a:r>
            <a:r>
              <a:rPr dirty="0" sz="9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0000FF"/>
                </a:solidFill>
                <a:latin typeface="Arial"/>
                <a:cs typeface="Arial"/>
              </a:rPr>
              <a:t>strategy,</a:t>
            </a:r>
            <a:r>
              <a:rPr dirty="0" sz="9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0000FF"/>
                </a:solidFill>
                <a:latin typeface="Arial"/>
                <a:cs typeface="Arial"/>
              </a:rPr>
              <a:t>simulate</a:t>
            </a:r>
            <a:r>
              <a:rPr dirty="0" sz="9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900" spc="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0000FF"/>
                </a:solidFill>
                <a:latin typeface="Arial"/>
                <a:cs typeface="Arial"/>
              </a:rPr>
              <a:t>construction</a:t>
            </a:r>
            <a:r>
              <a:rPr dirty="0" sz="9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9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dirty="0" sz="9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0000FF"/>
                </a:solidFill>
                <a:latin typeface="Arial"/>
                <a:cs typeface="Arial"/>
              </a:rPr>
              <a:t>possible</a:t>
            </a:r>
            <a:r>
              <a:rPr dirty="0" sz="9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0000FF"/>
                </a:solidFill>
                <a:latin typeface="Arial"/>
                <a:cs typeface="Arial"/>
              </a:rPr>
              <a:t>dialogues:</a:t>
            </a:r>
            <a:endParaRPr sz="9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  <a:spcBef>
                <a:spcPts val="365"/>
              </a:spcBef>
            </a:pP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Each</a:t>
            </a:r>
            <a:r>
              <a:rPr dirty="0" sz="8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arc</a:t>
            </a:r>
            <a:r>
              <a:rPr dirty="0" sz="8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denotes</a:t>
            </a:r>
            <a:r>
              <a:rPr dirty="0" sz="8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8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0000FF"/>
                </a:solidFill>
                <a:latin typeface="Arial"/>
                <a:cs typeface="Arial"/>
              </a:rPr>
              <a:t>move.</a:t>
            </a:r>
            <a:endParaRPr sz="800">
              <a:latin typeface="Arial"/>
              <a:cs typeface="Arial"/>
            </a:endParaRPr>
          </a:p>
          <a:p>
            <a:pPr marL="393065" marR="173355">
              <a:lnSpc>
                <a:spcPts val="950"/>
              </a:lnSpc>
              <a:spcBef>
                <a:spcPts val="425"/>
              </a:spcBef>
            </a:pPr>
            <a:r>
              <a:rPr dirty="0" sz="800" spc="-40">
                <a:solidFill>
                  <a:srgbClr val="0000FF"/>
                </a:solidFill>
                <a:latin typeface="Arial"/>
                <a:cs typeface="Arial"/>
              </a:rPr>
              <a:t>Score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0000FF"/>
                </a:solidFill>
                <a:latin typeface="Arial"/>
                <a:cs typeface="Arial"/>
              </a:rPr>
              <a:t>each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00FF"/>
                </a:solidFill>
                <a:latin typeface="Arial"/>
                <a:cs typeface="Arial"/>
              </a:rPr>
              <a:t>simulated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0000FF"/>
                </a:solidFill>
                <a:latin typeface="Arial"/>
                <a:cs typeface="Arial"/>
              </a:rPr>
              <a:t>dialogue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0000FF"/>
                </a:solidFill>
                <a:latin typeface="Arial"/>
                <a:cs typeface="Arial"/>
              </a:rPr>
              <a:t>based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0000FF"/>
                </a:solidFill>
                <a:latin typeface="Arial"/>
                <a:cs typeface="Arial"/>
              </a:rPr>
              <a:t>beliefs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0000FF"/>
                </a:solidFill>
                <a:latin typeface="Arial"/>
                <a:cs typeface="Arial"/>
              </a:rPr>
              <a:t>concerns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0000FF"/>
                </a:solidFill>
                <a:latin typeface="Arial"/>
                <a:cs typeface="Arial"/>
              </a:rPr>
              <a:t>according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800" spc="-2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0000FF"/>
                </a:solidFill>
                <a:latin typeface="Arial"/>
                <a:cs typeface="Arial"/>
              </a:rPr>
              <a:t>user</a:t>
            </a:r>
            <a:r>
              <a:rPr dirty="0" sz="800" spc="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00FF"/>
                </a:solidFill>
                <a:latin typeface="Arial"/>
                <a:cs typeface="Arial"/>
              </a:rPr>
              <a:t>model.</a:t>
            </a:r>
            <a:endParaRPr sz="8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  <a:spcBef>
                <a:spcPts val="350"/>
              </a:spcBef>
            </a:pPr>
            <a:r>
              <a:rPr dirty="0" sz="800">
                <a:solidFill>
                  <a:srgbClr val="0000FF"/>
                </a:solidFill>
                <a:latin typeface="Arial"/>
                <a:cs typeface="Arial"/>
              </a:rPr>
              <a:t>Treat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0000FF"/>
                </a:solidFill>
                <a:latin typeface="Arial"/>
                <a:cs typeface="Arial"/>
              </a:rPr>
              <a:t>risk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disengagement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0000FF"/>
                </a:solidFill>
                <a:latin typeface="Arial"/>
                <a:cs typeface="Arial"/>
              </a:rPr>
              <a:t>persuadee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0000FF"/>
                </a:solidFill>
                <a:latin typeface="Arial"/>
                <a:cs typeface="Arial"/>
              </a:rPr>
              <a:t>discounting.</a:t>
            </a:r>
            <a:endParaRPr sz="800">
              <a:latin typeface="Arial"/>
              <a:cs typeface="Arial"/>
            </a:endParaRPr>
          </a:p>
          <a:p>
            <a:pPr marL="393065" marR="365125">
              <a:lnSpc>
                <a:spcPts val="950"/>
              </a:lnSpc>
              <a:spcBef>
                <a:spcPts val="425"/>
              </a:spcBef>
            </a:pPr>
            <a:r>
              <a:rPr dirty="0" sz="800" spc="-40">
                <a:solidFill>
                  <a:srgbClr val="0000FF"/>
                </a:solidFill>
                <a:latin typeface="Arial"/>
                <a:cs typeface="Arial"/>
              </a:rPr>
              <a:t>Choose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Arial"/>
                <a:cs typeface="Arial"/>
              </a:rPr>
              <a:t>optimal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00FF"/>
                </a:solidFill>
                <a:latin typeface="Arial"/>
                <a:cs typeface="Arial"/>
              </a:rPr>
              <a:t>policy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Arial"/>
                <a:cs typeface="Arial"/>
              </a:rPr>
              <a:t>(i.e.</a:t>
            </a:r>
            <a:r>
              <a:rPr dirty="0" sz="800" spc="1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0000FF"/>
                </a:solidFill>
                <a:latin typeface="Arial"/>
                <a:cs typeface="Arial"/>
              </a:rPr>
              <a:t>best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move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persuader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45">
                <a:solidFill>
                  <a:srgbClr val="0000FF"/>
                </a:solidFill>
                <a:latin typeface="Arial"/>
                <a:cs typeface="Arial"/>
              </a:rPr>
              <a:t>has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dirty="0" sz="8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0000FF"/>
                </a:solidFill>
                <a:latin typeface="Arial"/>
                <a:cs typeface="Arial"/>
              </a:rPr>
              <a:t>make </a:t>
            </a:r>
            <a:r>
              <a:rPr dirty="0" sz="800" spc="-2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0000FF"/>
                </a:solidFill>
                <a:latin typeface="Arial"/>
                <a:cs typeface="Arial"/>
              </a:rPr>
              <a:t>whatever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move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0000FF"/>
                </a:solidFill>
                <a:latin typeface="Arial"/>
                <a:cs typeface="Arial"/>
              </a:rPr>
              <a:t>made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dirty="0" sz="8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00FF"/>
                </a:solidFill>
                <a:latin typeface="Arial"/>
                <a:cs typeface="Arial"/>
              </a:rPr>
              <a:t>persuadee).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47294" y="3112229"/>
            <a:ext cx="3529329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20">
                <a:latin typeface="Arial"/>
                <a:cs typeface="Arial"/>
              </a:rPr>
              <a:t>E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Hadoux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A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(2017)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Strategic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Sequences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Arguments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Persuasion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Using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Decision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Trees,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AAAI’17,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1128-1134.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755139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Strategies</a:t>
            </a:r>
            <a:r>
              <a:rPr dirty="0" spc="-10"/>
              <a:t> </a:t>
            </a:r>
            <a:r>
              <a:rPr dirty="0" spc="-50"/>
              <a:t>for</a:t>
            </a:r>
            <a:r>
              <a:rPr dirty="0" spc="-5"/>
              <a:t> </a:t>
            </a:r>
            <a:r>
              <a:rPr dirty="0" spc="-55"/>
              <a:t>dialogues</a:t>
            </a:r>
          </a:p>
        </p:txBody>
      </p:sp>
      <p:sp>
        <p:nvSpPr>
          <p:cNvPr id="3" name="object 3"/>
          <p:cNvSpPr/>
          <p:nvPr/>
        </p:nvSpPr>
        <p:spPr>
          <a:xfrm>
            <a:off x="322046" y="362953"/>
            <a:ext cx="3964304" cy="183515"/>
          </a:xfrm>
          <a:custGeom>
            <a:avLst/>
            <a:gdLst/>
            <a:ahLst/>
            <a:cxnLst/>
            <a:rect l="l" t="t" r="r" b="b"/>
            <a:pathLst>
              <a:path w="3964304" h="183515">
                <a:moveTo>
                  <a:pt x="0" y="183464"/>
                </a:moveTo>
                <a:lnTo>
                  <a:pt x="3963911" y="183464"/>
                </a:lnTo>
                <a:lnTo>
                  <a:pt x="3963911" y="0"/>
                </a:lnTo>
                <a:lnTo>
                  <a:pt x="0" y="0"/>
                </a:lnTo>
                <a:lnTo>
                  <a:pt x="0" y="183464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7294" y="359748"/>
            <a:ext cx="352996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(Using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bimaximax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extensive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form)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046" y="546417"/>
            <a:ext cx="3964304" cy="2554605"/>
          </a:xfrm>
          <a:custGeom>
            <a:avLst/>
            <a:gdLst/>
            <a:ahLst/>
            <a:cxnLst/>
            <a:rect l="l" t="t" r="r" b="b"/>
            <a:pathLst>
              <a:path w="3964304" h="2554605">
                <a:moveTo>
                  <a:pt x="3963911" y="0"/>
                </a:moveTo>
                <a:lnTo>
                  <a:pt x="0" y="0"/>
                </a:lnTo>
                <a:lnTo>
                  <a:pt x="0" y="2554579"/>
                </a:lnTo>
                <a:lnTo>
                  <a:pt x="3963911" y="2554579"/>
                </a:lnTo>
                <a:lnTo>
                  <a:pt x="3963911" y="0"/>
                </a:lnTo>
                <a:close/>
              </a:path>
            </a:pathLst>
          </a:custGeom>
          <a:solidFill>
            <a:srgbClr val="E5E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29293" y="715932"/>
            <a:ext cx="461645" cy="179705"/>
          </a:xfrm>
          <a:prstGeom prst="rect">
            <a:avLst/>
          </a:prstGeom>
          <a:solidFill>
            <a:srgbClr val="FFF200"/>
          </a:solidFill>
          <a:ln w="10122">
            <a:solidFill>
              <a:srgbClr val="000000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dirty="0" sz="800" spc="-10" i="1">
                <a:latin typeface="Verdana Pro Cond"/>
                <a:cs typeface="Verdana Pro Cond"/>
              </a:rPr>
              <a:t>n</a:t>
            </a:r>
            <a:r>
              <a:rPr dirty="0" baseline="-9259" sz="900" spc="-15">
                <a:latin typeface="Arial"/>
                <a:cs typeface="Arial"/>
              </a:rPr>
              <a:t>1</a:t>
            </a:r>
            <a:r>
              <a:rPr dirty="0" baseline="-9259" sz="900" spc="172">
                <a:latin typeface="Arial"/>
                <a:cs typeface="Arial"/>
              </a:rPr>
              <a:t> </a:t>
            </a:r>
            <a:r>
              <a:rPr dirty="0" sz="800" spc="55">
                <a:latin typeface="Arial"/>
                <a:cs typeface="Arial"/>
              </a:rPr>
              <a:t>(3/6)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877" y="1579947"/>
            <a:ext cx="461645" cy="179705"/>
          </a:xfrm>
          <a:prstGeom prst="rect">
            <a:avLst/>
          </a:prstGeom>
          <a:solidFill>
            <a:srgbClr val="FFF200"/>
          </a:solidFill>
          <a:ln w="10122">
            <a:solidFill>
              <a:srgbClr val="000000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dirty="0" sz="800" spc="-10" i="1">
                <a:latin typeface="Verdana Pro Cond"/>
                <a:cs typeface="Verdana Pro Cond"/>
              </a:rPr>
              <a:t>n</a:t>
            </a:r>
            <a:r>
              <a:rPr dirty="0" baseline="-9259" sz="900" spc="-15">
                <a:latin typeface="Arial"/>
                <a:cs typeface="Arial"/>
              </a:rPr>
              <a:t>2</a:t>
            </a:r>
            <a:r>
              <a:rPr dirty="0" baseline="-9259" sz="900" spc="172">
                <a:latin typeface="Arial"/>
                <a:cs typeface="Arial"/>
              </a:rPr>
              <a:t> </a:t>
            </a:r>
            <a:r>
              <a:rPr dirty="0" sz="800" spc="55">
                <a:latin typeface="Arial"/>
                <a:cs typeface="Arial"/>
              </a:rPr>
              <a:t>(3/6)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3308" y="1579947"/>
            <a:ext cx="461645" cy="179705"/>
          </a:xfrm>
          <a:prstGeom prst="rect">
            <a:avLst/>
          </a:prstGeom>
          <a:solidFill>
            <a:srgbClr val="FFF200"/>
          </a:solidFill>
          <a:ln w="10122">
            <a:solidFill>
              <a:srgbClr val="000000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dirty="0" sz="800" spc="-10" i="1">
                <a:latin typeface="Verdana Pro Cond"/>
                <a:cs typeface="Verdana Pro Cond"/>
              </a:rPr>
              <a:t>n</a:t>
            </a:r>
            <a:r>
              <a:rPr dirty="0" baseline="-9259" sz="900" spc="-15">
                <a:latin typeface="Arial"/>
                <a:cs typeface="Arial"/>
              </a:rPr>
              <a:t>3</a:t>
            </a:r>
            <a:r>
              <a:rPr dirty="0" baseline="-9259" sz="900" spc="172">
                <a:latin typeface="Arial"/>
                <a:cs typeface="Arial"/>
              </a:rPr>
              <a:t> </a:t>
            </a:r>
            <a:r>
              <a:rPr dirty="0" sz="800" spc="55">
                <a:latin typeface="Arial"/>
                <a:cs typeface="Arial"/>
              </a:rPr>
              <a:t>(0/0)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871" y="2731965"/>
            <a:ext cx="461645" cy="17970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1333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dirty="0" sz="800" spc="-10" i="1">
                <a:latin typeface="Verdana Pro Cond"/>
                <a:cs typeface="Verdana Pro Cond"/>
              </a:rPr>
              <a:t>n</a:t>
            </a:r>
            <a:r>
              <a:rPr dirty="0" baseline="-9259" sz="900" spc="-15">
                <a:latin typeface="Arial"/>
                <a:cs typeface="Arial"/>
              </a:rPr>
              <a:t>4</a:t>
            </a:r>
            <a:r>
              <a:rPr dirty="0" baseline="-9259" sz="900" spc="172">
                <a:latin typeface="Arial"/>
                <a:cs typeface="Arial"/>
              </a:rPr>
              <a:t> </a:t>
            </a:r>
            <a:r>
              <a:rPr dirty="0" sz="800" spc="55">
                <a:latin typeface="Arial"/>
                <a:cs typeface="Arial"/>
              </a:rPr>
              <a:t>(6/4)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884" y="2731965"/>
            <a:ext cx="461645" cy="17970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1333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dirty="0" sz="800" spc="-10" i="1">
                <a:latin typeface="Verdana Pro Cond"/>
                <a:cs typeface="Verdana Pro Cond"/>
              </a:rPr>
              <a:t>n</a:t>
            </a:r>
            <a:r>
              <a:rPr dirty="0" baseline="-9259" sz="900" spc="-15">
                <a:latin typeface="Arial"/>
                <a:cs typeface="Arial"/>
              </a:rPr>
              <a:t>5</a:t>
            </a:r>
            <a:r>
              <a:rPr dirty="0" baseline="-9259" sz="900" spc="172">
                <a:latin typeface="Arial"/>
                <a:cs typeface="Arial"/>
              </a:rPr>
              <a:t> </a:t>
            </a:r>
            <a:r>
              <a:rPr dirty="0" sz="800" spc="55">
                <a:latin typeface="Arial"/>
                <a:cs typeface="Arial"/>
              </a:rPr>
              <a:t>(3/6)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1044" y="2731965"/>
            <a:ext cx="532765" cy="17970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1333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dirty="0" sz="800" spc="-10" i="1">
                <a:latin typeface="Verdana Pro Cond"/>
                <a:cs typeface="Verdana Pro Cond"/>
              </a:rPr>
              <a:t>n</a:t>
            </a:r>
            <a:r>
              <a:rPr dirty="0" baseline="-9259" sz="900" spc="-15">
                <a:latin typeface="Arial"/>
                <a:cs typeface="Arial"/>
              </a:rPr>
              <a:t>6</a:t>
            </a:r>
            <a:r>
              <a:rPr dirty="0" baseline="-9259" sz="900" spc="195">
                <a:latin typeface="Arial"/>
                <a:cs typeface="Arial"/>
              </a:rPr>
              <a:t> </a:t>
            </a:r>
            <a:r>
              <a:rPr dirty="0" sz="800" spc="40">
                <a:latin typeface="Arial"/>
                <a:cs typeface="Arial"/>
              </a:rPr>
              <a:t>(-8/-1)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5383" y="2731965"/>
            <a:ext cx="497205" cy="17970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1333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dirty="0" sz="800" spc="-10" i="1">
                <a:latin typeface="Verdana Pro Cond"/>
                <a:cs typeface="Verdana Pro Cond"/>
              </a:rPr>
              <a:t>n</a:t>
            </a:r>
            <a:r>
              <a:rPr dirty="0" baseline="-9259" sz="900" spc="-15">
                <a:latin typeface="Arial"/>
                <a:cs typeface="Arial"/>
              </a:rPr>
              <a:t>7</a:t>
            </a:r>
            <a:r>
              <a:rPr dirty="0" baseline="-9259" sz="900" spc="187">
                <a:latin typeface="Arial"/>
                <a:cs typeface="Arial"/>
              </a:rPr>
              <a:t> </a:t>
            </a:r>
            <a:r>
              <a:rPr dirty="0" sz="800" spc="45">
                <a:latin typeface="Arial"/>
                <a:cs typeface="Arial"/>
              </a:rPr>
              <a:t>(9/-8)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28519" y="2731965"/>
            <a:ext cx="461645" cy="17970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1333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dirty="0" sz="800" spc="-10" i="1">
                <a:latin typeface="Verdana Pro Cond"/>
                <a:cs typeface="Verdana Pro Cond"/>
              </a:rPr>
              <a:t>n</a:t>
            </a:r>
            <a:r>
              <a:rPr dirty="0" baseline="-9259" sz="900" spc="-15">
                <a:latin typeface="Arial"/>
                <a:cs typeface="Arial"/>
              </a:rPr>
              <a:t>8</a:t>
            </a:r>
            <a:r>
              <a:rPr dirty="0" baseline="-9259" sz="900" spc="172">
                <a:latin typeface="Arial"/>
                <a:cs typeface="Arial"/>
              </a:rPr>
              <a:t> </a:t>
            </a:r>
            <a:r>
              <a:rPr dirty="0" sz="800" spc="55">
                <a:latin typeface="Arial"/>
                <a:cs typeface="Arial"/>
              </a:rPr>
              <a:t>(0/0)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83722" y="895050"/>
            <a:ext cx="802005" cy="685165"/>
            <a:chOff x="1283722" y="895050"/>
            <a:chExt cx="802005" cy="685165"/>
          </a:xfrm>
        </p:grpSpPr>
        <p:sp>
          <p:nvSpPr>
            <p:cNvPr id="15" name="object 15"/>
            <p:cNvSpPr/>
            <p:nvPr/>
          </p:nvSpPr>
          <p:spPr>
            <a:xfrm>
              <a:off x="1313488" y="900130"/>
              <a:ext cx="742315" cy="675005"/>
            </a:xfrm>
            <a:custGeom>
              <a:avLst/>
              <a:gdLst/>
              <a:ahLst/>
              <a:cxnLst/>
              <a:rect l="l" t="t" r="r" b="b"/>
              <a:pathLst>
                <a:path w="742314" h="675005">
                  <a:moveTo>
                    <a:pt x="0" y="674689"/>
                  </a:moveTo>
                  <a:lnTo>
                    <a:pt x="742302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85627" y="1074049"/>
              <a:ext cx="798195" cy="327025"/>
            </a:xfrm>
            <a:custGeom>
              <a:avLst/>
              <a:gdLst/>
              <a:ahLst/>
              <a:cxnLst/>
              <a:rect l="l" t="t" r="r" b="b"/>
              <a:pathLst>
                <a:path w="798194" h="327025">
                  <a:moveTo>
                    <a:pt x="747414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76241"/>
                  </a:lnTo>
                  <a:lnTo>
                    <a:pt x="3977" y="295941"/>
                  </a:lnTo>
                  <a:lnTo>
                    <a:pt x="14823" y="312029"/>
                  </a:lnTo>
                  <a:lnTo>
                    <a:pt x="30910" y="322875"/>
                  </a:lnTo>
                  <a:lnTo>
                    <a:pt x="50610" y="326852"/>
                  </a:lnTo>
                  <a:lnTo>
                    <a:pt x="747414" y="326852"/>
                  </a:lnTo>
                  <a:lnTo>
                    <a:pt x="767114" y="322875"/>
                  </a:lnTo>
                  <a:lnTo>
                    <a:pt x="783201" y="312029"/>
                  </a:lnTo>
                  <a:lnTo>
                    <a:pt x="794047" y="295941"/>
                  </a:lnTo>
                  <a:lnTo>
                    <a:pt x="798025" y="276241"/>
                  </a:lnTo>
                  <a:lnTo>
                    <a:pt x="798025" y="50610"/>
                  </a:lnTo>
                  <a:lnTo>
                    <a:pt x="794047" y="30910"/>
                  </a:lnTo>
                  <a:lnTo>
                    <a:pt x="783201" y="14823"/>
                  </a:lnTo>
                  <a:lnTo>
                    <a:pt x="767114" y="3977"/>
                  </a:lnTo>
                  <a:lnTo>
                    <a:pt x="747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85627" y="1074049"/>
              <a:ext cx="798195" cy="327025"/>
            </a:xfrm>
            <a:custGeom>
              <a:avLst/>
              <a:gdLst/>
              <a:ahLst/>
              <a:cxnLst/>
              <a:rect l="l" t="t" r="r" b="b"/>
              <a:pathLst>
                <a:path w="798194" h="327025">
                  <a:moveTo>
                    <a:pt x="747414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76241"/>
                  </a:lnTo>
                  <a:lnTo>
                    <a:pt x="3977" y="295941"/>
                  </a:lnTo>
                  <a:lnTo>
                    <a:pt x="14823" y="312029"/>
                  </a:lnTo>
                  <a:lnTo>
                    <a:pt x="30910" y="322875"/>
                  </a:lnTo>
                  <a:lnTo>
                    <a:pt x="50610" y="326852"/>
                  </a:lnTo>
                  <a:lnTo>
                    <a:pt x="747414" y="326852"/>
                  </a:lnTo>
                  <a:lnTo>
                    <a:pt x="767114" y="322875"/>
                  </a:lnTo>
                  <a:lnTo>
                    <a:pt x="783201" y="312029"/>
                  </a:lnTo>
                  <a:lnTo>
                    <a:pt x="794047" y="295941"/>
                  </a:lnTo>
                  <a:lnTo>
                    <a:pt x="798025" y="276241"/>
                  </a:lnTo>
                  <a:lnTo>
                    <a:pt x="798025" y="50610"/>
                  </a:lnTo>
                  <a:lnTo>
                    <a:pt x="794047" y="30910"/>
                  </a:lnTo>
                  <a:lnTo>
                    <a:pt x="783201" y="14823"/>
                  </a:lnTo>
                  <a:lnTo>
                    <a:pt x="767114" y="3977"/>
                  </a:lnTo>
                  <a:lnTo>
                    <a:pt x="747414" y="0"/>
                  </a:lnTo>
                  <a:close/>
                </a:path>
              </a:pathLst>
            </a:custGeom>
            <a:ln w="3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286535" y="1081410"/>
            <a:ext cx="784225" cy="294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ts val="700"/>
              </a:lnSpc>
              <a:spcBef>
                <a:spcPts val="135"/>
              </a:spcBef>
            </a:pPr>
            <a:r>
              <a:rPr dirty="0" sz="600" spc="15">
                <a:latin typeface="Arial"/>
                <a:cs typeface="Arial"/>
              </a:rPr>
              <a:t>[</a:t>
            </a:r>
            <a:r>
              <a:rPr dirty="0" sz="600" spc="-5" i="1">
                <a:latin typeface="Verdana Pro Cond"/>
                <a:cs typeface="Verdana Pro Cond"/>
              </a:rPr>
              <a:t>a</a:t>
            </a:r>
            <a:r>
              <a:rPr dirty="0" baseline="-11111" sz="750" spc="-22">
                <a:latin typeface="Arial"/>
                <a:cs typeface="Arial"/>
              </a:rPr>
              <a:t>1</a:t>
            </a:r>
            <a:r>
              <a:rPr dirty="0" baseline="-11111" sz="750" spc="-13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]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Y</a:t>
            </a:r>
            <a:r>
              <a:rPr dirty="0" sz="600" spc="-15">
                <a:latin typeface="Arial"/>
                <a:cs typeface="Arial"/>
              </a:rPr>
              <a:t>ou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can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join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  </a:t>
            </a:r>
            <a:r>
              <a:rPr dirty="0" sz="600" spc="-10">
                <a:latin typeface="Arial"/>
                <a:cs typeface="Arial"/>
              </a:rPr>
              <a:t>office</a:t>
            </a:r>
            <a:r>
              <a:rPr dirty="0" sz="600" spc="-5">
                <a:latin typeface="Arial"/>
                <a:cs typeface="Arial"/>
              </a:rPr>
              <a:t> daily </a:t>
            </a:r>
            <a:r>
              <a:rPr dirty="0" sz="600" spc="-10">
                <a:latin typeface="Arial"/>
                <a:cs typeface="Arial"/>
              </a:rPr>
              <a:t>walk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to 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get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25">
                <a:latin typeface="Arial"/>
                <a:cs typeface="Arial"/>
              </a:rPr>
              <a:t>fit.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90984" y="895050"/>
            <a:ext cx="802005" cy="685165"/>
            <a:chOff x="2190984" y="895050"/>
            <a:chExt cx="802005" cy="685165"/>
          </a:xfrm>
        </p:grpSpPr>
        <p:sp>
          <p:nvSpPr>
            <p:cNvPr id="20" name="object 20"/>
            <p:cNvSpPr/>
            <p:nvPr/>
          </p:nvSpPr>
          <p:spPr>
            <a:xfrm>
              <a:off x="2254489" y="900130"/>
              <a:ext cx="675005" cy="675005"/>
            </a:xfrm>
            <a:custGeom>
              <a:avLst/>
              <a:gdLst/>
              <a:ahLst/>
              <a:cxnLst/>
              <a:rect l="l" t="t" r="r" b="b"/>
              <a:pathLst>
                <a:path w="675005" h="675005">
                  <a:moveTo>
                    <a:pt x="674824" y="674689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192889" y="1074049"/>
              <a:ext cx="798195" cy="327025"/>
            </a:xfrm>
            <a:custGeom>
              <a:avLst/>
              <a:gdLst/>
              <a:ahLst/>
              <a:cxnLst/>
              <a:rect l="l" t="t" r="r" b="b"/>
              <a:pathLst>
                <a:path w="798194" h="327025">
                  <a:moveTo>
                    <a:pt x="747414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76241"/>
                  </a:lnTo>
                  <a:lnTo>
                    <a:pt x="3977" y="295941"/>
                  </a:lnTo>
                  <a:lnTo>
                    <a:pt x="14823" y="312029"/>
                  </a:lnTo>
                  <a:lnTo>
                    <a:pt x="30910" y="322875"/>
                  </a:lnTo>
                  <a:lnTo>
                    <a:pt x="50610" y="326852"/>
                  </a:lnTo>
                  <a:lnTo>
                    <a:pt x="747414" y="326852"/>
                  </a:lnTo>
                  <a:lnTo>
                    <a:pt x="767114" y="322875"/>
                  </a:lnTo>
                  <a:lnTo>
                    <a:pt x="783201" y="312029"/>
                  </a:lnTo>
                  <a:lnTo>
                    <a:pt x="794047" y="295941"/>
                  </a:lnTo>
                  <a:lnTo>
                    <a:pt x="798025" y="276241"/>
                  </a:lnTo>
                  <a:lnTo>
                    <a:pt x="798025" y="50610"/>
                  </a:lnTo>
                  <a:lnTo>
                    <a:pt x="794047" y="30910"/>
                  </a:lnTo>
                  <a:lnTo>
                    <a:pt x="783201" y="14823"/>
                  </a:lnTo>
                  <a:lnTo>
                    <a:pt x="767114" y="3977"/>
                  </a:lnTo>
                  <a:lnTo>
                    <a:pt x="747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92889" y="1074049"/>
              <a:ext cx="798195" cy="327025"/>
            </a:xfrm>
            <a:custGeom>
              <a:avLst/>
              <a:gdLst/>
              <a:ahLst/>
              <a:cxnLst/>
              <a:rect l="l" t="t" r="r" b="b"/>
              <a:pathLst>
                <a:path w="798194" h="327025">
                  <a:moveTo>
                    <a:pt x="747414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76241"/>
                  </a:lnTo>
                  <a:lnTo>
                    <a:pt x="3977" y="295941"/>
                  </a:lnTo>
                  <a:lnTo>
                    <a:pt x="14823" y="312029"/>
                  </a:lnTo>
                  <a:lnTo>
                    <a:pt x="30910" y="322875"/>
                  </a:lnTo>
                  <a:lnTo>
                    <a:pt x="50610" y="326852"/>
                  </a:lnTo>
                  <a:lnTo>
                    <a:pt x="747414" y="326852"/>
                  </a:lnTo>
                  <a:lnTo>
                    <a:pt x="767114" y="322875"/>
                  </a:lnTo>
                  <a:lnTo>
                    <a:pt x="783201" y="312029"/>
                  </a:lnTo>
                  <a:lnTo>
                    <a:pt x="794047" y="295941"/>
                  </a:lnTo>
                  <a:lnTo>
                    <a:pt x="798025" y="276241"/>
                  </a:lnTo>
                  <a:lnTo>
                    <a:pt x="798025" y="50610"/>
                  </a:lnTo>
                  <a:lnTo>
                    <a:pt x="794047" y="30910"/>
                  </a:lnTo>
                  <a:lnTo>
                    <a:pt x="783201" y="14823"/>
                  </a:lnTo>
                  <a:lnTo>
                    <a:pt x="767114" y="3977"/>
                  </a:lnTo>
                  <a:lnTo>
                    <a:pt x="747414" y="0"/>
                  </a:lnTo>
                  <a:close/>
                </a:path>
              </a:pathLst>
            </a:custGeom>
            <a:ln w="3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193785" y="1081410"/>
            <a:ext cx="784225" cy="294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ts val="700"/>
              </a:lnSpc>
              <a:spcBef>
                <a:spcPts val="135"/>
              </a:spcBef>
            </a:pPr>
            <a:r>
              <a:rPr dirty="0" sz="600" spc="15">
                <a:latin typeface="Arial"/>
                <a:cs typeface="Arial"/>
              </a:rPr>
              <a:t>[</a:t>
            </a:r>
            <a:r>
              <a:rPr dirty="0" sz="600" spc="-5" i="1">
                <a:latin typeface="Verdana Pro Cond"/>
                <a:cs typeface="Verdana Pro Cond"/>
              </a:rPr>
              <a:t>a</a:t>
            </a:r>
            <a:r>
              <a:rPr dirty="0" baseline="-11111" sz="750" spc="-22">
                <a:latin typeface="Arial"/>
                <a:cs typeface="Arial"/>
              </a:rPr>
              <a:t>2</a:t>
            </a:r>
            <a:r>
              <a:rPr dirty="0" baseline="-11111" sz="750" spc="-13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]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Y</a:t>
            </a:r>
            <a:r>
              <a:rPr dirty="0" sz="600" spc="-15">
                <a:latin typeface="Arial"/>
                <a:cs typeface="Arial"/>
              </a:rPr>
              <a:t>ou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can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join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  </a:t>
            </a:r>
            <a:r>
              <a:rPr dirty="0" sz="600" spc="-10">
                <a:latin typeface="Arial"/>
                <a:cs typeface="Arial"/>
              </a:rPr>
              <a:t>office</a:t>
            </a:r>
            <a:r>
              <a:rPr dirty="0" sz="600" spc="-5">
                <a:latin typeface="Arial"/>
                <a:cs typeface="Arial"/>
              </a:rPr>
              <a:t> daily</a:t>
            </a:r>
            <a:r>
              <a:rPr dirty="0" sz="600" spc="1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run</a:t>
            </a:r>
            <a:r>
              <a:rPr dirty="0" sz="600" spc="16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to 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get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25">
                <a:latin typeface="Arial"/>
                <a:cs typeface="Arial"/>
              </a:rPr>
              <a:t>fit.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1575" y="1759110"/>
            <a:ext cx="807720" cy="973455"/>
            <a:chOff x="371575" y="1759110"/>
            <a:chExt cx="807720" cy="973455"/>
          </a:xfrm>
        </p:grpSpPr>
        <p:sp>
          <p:nvSpPr>
            <p:cNvPr id="25" name="object 25"/>
            <p:cNvSpPr/>
            <p:nvPr/>
          </p:nvSpPr>
          <p:spPr>
            <a:xfrm>
              <a:off x="812870" y="1764190"/>
              <a:ext cx="361315" cy="963294"/>
            </a:xfrm>
            <a:custGeom>
              <a:avLst/>
              <a:gdLst/>
              <a:ahLst/>
              <a:cxnLst/>
              <a:rect l="l" t="t" r="r" b="b"/>
              <a:pathLst>
                <a:path w="361315" h="963294">
                  <a:moveTo>
                    <a:pt x="0" y="962709"/>
                  </a:moveTo>
                  <a:lnTo>
                    <a:pt x="361061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3480" y="2000930"/>
              <a:ext cx="618490" cy="489584"/>
            </a:xfrm>
            <a:custGeom>
              <a:avLst/>
              <a:gdLst/>
              <a:ahLst/>
              <a:cxnLst/>
              <a:rect l="l" t="t" r="r" b="b"/>
              <a:pathLst>
                <a:path w="618490" h="489585">
                  <a:moveTo>
                    <a:pt x="56741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438618"/>
                  </a:lnTo>
                  <a:lnTo>
                    <a:pt x="3977" y="458318"/>
                  </a:lnTo>
                  <a:lnTo>
                    <a:pt x="14823" y="474405"/>
                  </a:lnTo>
                  <a:lnTo>
                    <a:pt x="30910" y="485252"/>
                  </a:lnTo>
                  <a:lnTo>
                    <a:pt x="50610" y="489229"/>
                  </a:lnTo>
                  <a:lnTo>
                    <a:pt x="567411" y="489229"/>
                  </a:lnTo>
                  <a:lnTo>
                    <a:pt x="587111" y="485252"/>
                  </a:lnTo>
                  <a:lnTo>
                    <a:pt x="603199" y="474405"/>
                  </a:lnTo>
                  <a:lnTo>
                    <a:pt x="614045" y="458318"/>
                  </a:lnTo>
                  <a:lnTo>
                    <a:pt x="618022" y="438618"/>
                  </a:lnTo>
                  <a:lnTo>
                    <a:pt x="618022" y="50610"/>
                  </a:lnTo>
                  <a:lnTo>
                    <a:pt x="614045" y="30910"/>
                  </a:lnTo>
                  <a:lnTo>
                    <a:pt x="603199" y="14823"/>
                  </a:lnTo>
                  <a:lnTo>
                    <a:pt x="587111" y="3977"/>
                  </a:lnTo>
                  <a:lnTo>
                    <a:pt x="567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73480" y="2000930"/>
              <a:ext cx="618490" cy="489584"/>
            </a:xfrm>
            <a:custGeom>
              <a:avLst/>
              <a:gdLst/>
              <a:ahLst/>
              <a:cxnLst/>
              <a:rect l="l" t="t" r="r" b="b"/>
              <a:pathLst>
                <a:path w="618490" h="489585">
                  <a:moveTo>
                    <a:pt x="56741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438618"/>
                  </a:lnTo>
                  <a:lnTo>
                    <a:pt x="3977" y="458318"/>
                  </a:lnTo>
                  <a:lnTo>
                    <a:pt x="14823" y="474405"/>
                  </a:lnTo>
                  <a:lnTo>
                    <a:pt x="30910" y="485252"/>
                  </a:lnTo>
                  <a:lnTo>
                    <a:pt x="50610" y="489229"/>
                  </a:lnTo>
                  <a:lnTo>
                    <a:pt x="567411" y="489229"/>
                  </a:lnTo>
                  <a:lnTo>
                    <a:pt x="587111" y="485252"/>
                  </a:lnTo>
                  <a:lnTo>
                    <a:pt x="603199" y="474405"/>
                  </a:lnTo>
                  <a:lnTo>
                    <a:pt x="614045" y="458318"/>
                  </a:lnTo>
                  <a:lnTo>
                    <a:pt x="618022" y="438618"/>
                  </a:lnTo>
                  <a:lnTo>
                    <a:pt x="618022" y="50610"/>
                  </a:lnTo>
                  <a:lnTo>
                    <a:pt x="614045" y="30910"/>
                  </a:lnTo>
                  <a:lnTo>
                    <a:pt x="603199" y="14823"/>
                  </a:lnTo>
                  <a:lnTo>
                    <a:pt x="587111" y="3977"/>
                  </a:lnTo>
                  <a:lnTo>
                    <a:pt x="567411" y="0"/>
                  </a:lnTo>
                  <a:close/>
                </a:path>
              </a:pathLst>
            </a:custGeom>
            <a:ln w="3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74395" y="2008281"/>
            <a:ext cx="554355" cy="4711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ts val="700"/>
              </a:lnSpc>
              <a:spcBef>
                <a:spcPts val="135"/>
              </a:spcBef>
            </a:pPr>
            <a:r>
              <a:rPr dirty="0" sz="600" spc="15">
                <a:latin typeface="Arial"/>
                <a:cs typeface="Arial"/>
              </a:rPr>
              <a:t>[</a:t>
            </a:r>
            <a:r>
              <a:rPr dirty="0" sz="600" spc="-5" i="1">
                <a:latin typeface="Verdana Pro Cond"/>
                <a:cs typeface="Verdana Pro Cond"/>
              </a:rPr>
              <a:t>a</a:t>
            </a:r>
            <a:r>
              <a:rPr dirty="0" baseline="-11111" sz="750" spc="-22">
                <a:latin typeface="Arial"/>
                <a:cs typeface="Arial"/>
              </a:rPr>
              <a:t>3</a:t>
            </a:r>
            <a:r>
              <a:rPr dirty="0" baseline="-11111" sz="750" spc="-13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]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will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join  </a:t>
            </a:r>
            <a:r>
              <a:rPr dirty="0" sz="600" spc="-30">
                <a:latin typeface="Arial"/>
                <a:cs typeface="Arial"/>
              </a:rPr>
              <a:t>because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walk-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ing</a:t>
            </a:r>
            <a:r>
              <a:rPr dirty="0" sz="600" spc="30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with</a:t>
            </a:r>
            <a:r>
              <a:rPr dirty="0" sz="600" spc="3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my 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colleagues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will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be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fun.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39788" y="1759110"/>
            <a:ext cx="807720" cy="973455"/>
            <a:chOff x="1239788" y="1759110"/>
            <a:chExt cx="807720" cy="973455"/>
          </a:xfrm>
        </p:grpSpPr>
        <p:sp>
          <p:nvSpPr>
            <p:cNvPr id="30" name="object 30"/>
            <p:cNvSpPr/>
            <p:nvPr/>
          </p:nvSpPr>
          <p:spPr>
            <a:xfrm>
              <a:off x="1244868" y="1764190"/>
              <a:ext cx="361315" cy="963294"/>
            </a:xfrm>
            <a:custGeom>
              <a:avLst/>
              <a:gdLst/>
              <a:ahLst/>
              <a:cxnLst/>
              <a:rect l="l" t="t" r="r" b="b"/>
              <a:pathLst>
                <a:path w="361315" h="963294">
                  <a:moveTo>
                    <a:pt x="361062" y="962709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427298" y="2000930"/>
              <a:ext cx="618490" cy="489584"/>
            </a:xfrm>
            <a:custGeom>
              <a:avLst/>
              <a:gdLst/>
              <a:ahLst/>
              <a:cxnLst/>
              <a:rect l="l" t="t" r="r" b="b"/>
              <a:pathLst>
                <a:path w="618489" h="489585">
                  <a:moveTo>
                    <a:pt x="56741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438618"/>
                  </a:lnTo>
                  <a:lnTo>
                    <a:pt x="3977" y="458318"/>
                  </a:lnTo>
                  <a:lnTo>
                    <a:pt x="14823" y="474405"/>
                  </a:lnTo>
                  <a:lnTo>
                    <a:pt x="30910" y="485252"/>
                  </a:lnTo>
                  <a:lnTo>
                    <a:pt x="50610" y="489229"/>
                  </a:lnTo>
                  <a:lnTo>
                    <a:pt x="567411" y="489229"/>
                  </a:lnTo>
                  <a:lnTo>
                    <a:pt x="587112" y="485252"/>
                  </a:lnTo>
                  <a:lnTo>
                    <a:pt x="603199" y="474405"/>
                  </a:lnTo>
                  <a:lnTo>
                    <a:pt x="614045" y="458318"/>
                  </a:lnTo>
                  <a:lnTo>
                    <a:pt x="618022" y="438618"/>
                  </a:lnTo>
                  <a:lnTo>
                    <a:pt x="618022" y="50610"/>
                  </a:lnTo>
                  <a:lnTo>
                    <a:pt x="614045" y="30910"/>
                  </a:lnTo>
                  <a:lnTo>
                    <a:pt x="603199" y="14823"/>
                  </a:lnTo>
                  <a:lnTo>
                    <a:pt x="587112" y="3977"/>
                  </a:lnTo>
                  <a:lnTo>
                    <a:pt x="567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27298" y="2000930"/>
              <a:ext cx="618490" cy="489584"/>
            </a:xfrm>
            <a:custGeom>
              <a:avLst/>
              <a:gdLst/>
              <a:ahLst/>
              <a:cxnLst/>
              <a:rect l="l" t="t" r="r" b="b"/>
              <a:pathLst>
                <a:path w="618489" h="489585">
                  <a:moveTo>
                    <a:pt x="56741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438618"/>
                  </a:lnTo>
                  <a:lnTo>
                    <a:pt x="3977" y="458318"/>
                  </a:lnTo>
                  <a:lnTo>
                    <a:pt x="14823" y="474405"/>
                  </a:lnTo>
                  <a:lnTo>
                    <a:pt x="30910" y="485252"/>
                  </a:lnTo>
                  <a:lnTo>
                    <a:pt x="50610" y="489229"/>
                  </a:lnTo>
                  <a:lnTo>
                    <a:pt x="567411" y="489229"/>
                  </a:lnTo>
                  <a:lnTo>
                    <a:pt x="587112" y="485252"/>
                  </a:lnTo>
                  <a:lnTo>
                    <a:pt x="603199" y="474405"/>
                  </a:lnTo>
                  <a:lnTo>
                    <a:pt x="614045" y="458318"/>
                  </a:lnTo>
                  <a:lnTo>
                    <a:pt x="618022" y="438618"/>
                  </a:lnTo>
                  <a:lnTo>
                    <a:pt x="618022" y="50610"/>
                  </a:lnTo>
                  <a:lnTo>
                    <a:pt x="614045" y="30910"/>
                  </a:lnTo>
                  <a:lnTo>
                    <a:pt x="603199" y="14823"/>
                  </a:lnTo>
                  <a:lnTo>
                    <a:pt x="587112" y="3977"/>
                  </a:lnTo>
                  <a:lnTo>
                    <a:pt x="567411" y="0"/>
                  </a:lnTo>
                  <a:close/>
                </a:path>
              </a:pathLst>
            </a:custGeom>
            <a:ln w="3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428203" y="2008281"/>
            <a:ext cx="600075" cy="4711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ts val="700"/>
              </a:lnSpc>
              <a:spcBef>
                <a:spcPts val="135"/>
              </a:spcBef>
            </a:pPr>
            <a:r>
              <a:rPr dirty="0" sz="600" spc="15">
                <a:latin typeface="Arial"/>
                <a:cs typeface="Arial"/>
              </a:rPr>
              <a:t>[</a:t>
            </a:r>
            <a:r>
              <a:rPr dirty="0" sz="600" spc="-5" i="1">
                <a:latin typeface="Verdana Pro Cond"/>
                <a:cs typeface="Verdana Pro Cond"/>
              </a:rPr>
              <a:t>a</a:t>
            </a:r>
            <a:r>
              <a:rPr dirty="0" baseline="-11111" sz="750" spc="-22">
                <a:latin typeface="Arial"/>
                <a:cs typeface="Arial"/>
              </a:rPr>
              <a:t>4</a:t>
            </a:r>
            <a:r>
              <a:rPr dirty="0" baseline="-11111" sz="750" spc="-13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]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will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go  </a:t>
            </a:r>
            <a:r>
              <a:rPr dirty="0" sz="600" spc="-5">
                <a:latin typeface="Arial"/>
                <a:cs typeface="Arial"/>
              </a:rPr>
              <a:t>walking</a:t>
            </a:r>
            <a:r>
              <a:rPr dirty="0" sz="600" spc="15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with 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my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colleagues 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but </a:t>
            </a:r>
            <a:r>
              <a:rPr dirty="0" sz="600" spc="-5">
                <a:latin typeface="Arial"/>
                <a:cs typeface="Arial"/>
              </a:rPr>
              <a:t>only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once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week.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066310" y="1759110"/>
            <a:ext cx="896619" cy="973455"/>
            <a:chOff x="2066310" y="1759110"/>
            <a:chExt cx="896619" cy="973455"/>
          </a:xfrm>
        </p:grpSpPr>
        <p:sp>
          <p:nvSpPr>
            <p:cNvPr id="35" name="object 35"/>
            <p:cNvSpPr/>
            <p:nvPr/>
          </p:nvSpPr>
          <p:spPr>
            <a:xfrm>
              <a:off x="2283743" y="1764190"/>
              <a:ext cx="674370" cy="963294"/>
            </a:xfrm>
            <a:custGeom>
              <a:avLst/>
              <a:gdLst/>
              <a:ahLst/>
              <a:cxnLst/>
              <a:rect l="l" t="t" r="r" b="b"/>
              <a:pathLst>
                <a:path w="674369" h="963294">
                  <a:moveTo>
                    <a:pt x="0" y="962709"/>
                  </a:moveTo>
                  <a:lnTo>
                    <a:pt x="67398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068215" y="1904653"/>
              <a:ext cx="618490" cy="489584"/>
            </a:xfrm>
            <a:custGeom>
              <a:avLst/>
              <a:gdLst/>
              <a:ahLst/>
              <a:cxnLst/>
              <a:rect l="l" t="t" r="r" b="b"/>
              <a:pathLst>
                <a:path w="618489" h="489585">
                  <a:moveTo>
                    <a:pt x="56741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438618"/>
                  </a:lnTo>
                  <a:lnTo>
                    <a:pt x="3977" y="458318"/>
                  </a:lnTo>
                  <a:lnTo>
                    <a:pt x="14823" y="474405"/>
                  </a:lnTo>
                  <a:lnTo>
                    <a:pt x="30910" y="485252"/>
                  </a:lnTo>
                  <a:lnTo>
                    <a:pt x="50610" y="489229"/>
                  </a:lnTo>
                  <a:lnTo>
                    <a:pt x="567411" y="489229"/>
                  </a:lnTo>
                  <a:lnTo>
                    <a:pt x="587111" y="485252"/>
                  </a:lnTo>
                  <a:lnTo>
                    <a:pt x="603199" y="474405"/>
                  </a:lnTo>
                  <a:lnTo>
                    <a:pt x="614045" y="458318"/>
                  </a:lnTo>
                  <a:lnTo>
                    <a:pt x="618022" y="438618"/>
                  </a:lnTo>
                  <a:lnTo>
                    <a:pt x="618022" y="50610"/>
                  </a:lnTo>
                  <a:lnTo>
                    <a:pt x="614045" y="30910"/>
                  </a:lnTo>
                  <a:lnTo>
                    <a:pt x="603199" y="14823"/>
                  </a:lnTo>
                  <a:lnTo>
                    <a:pt x="587111" y="3977"/>
                  </a:lnTo>
                  <a:lnTo>
                    <a:pt x="567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068215" y="1904653"/>
              <a:ext cx="618490" cy="489584"/>
            </a:xfrm>
            <a:custGeom>
              <a:avLst/>
              <a:gdLst/>
              <a:ahLst/>
              <a:cxnLst/>
              <a:rect l="l" t="t" r="r" b="b"/>
              <a:pathLst>
                <a:path w="618489" h="489585">
                  <a:moveTo>
                    <a:pt x="56741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438618"/>
                  </a:lnTo>
                  <a:lnTo>
                    <a:pt x="3977" y="458318"/>
                  </a:lnTo>
                  <a:lnTo>
                    <a:pt x="14823" y="474405"/>
                  </a:lnTo>
                  <a:lnTo>
                    <a:pt x="30910" y="485252"/>
                  </a:lnTo>
                  <a:lnTo>
                    <a:pt x="50610" y="489229"/>
                  </a:lnTo>
                  <a:lnTo>
                    <a:pt x="567411" y="489229"/>
                  </a:lnTo>
                  <a:lnTo>
                    <a:pt x="587111" y="485252"/>
                  </a:lnTo>
                  <a:lnTo>
                    <a:pt x="603199" y="474405"/>
                  </a:lnTo>
                  <a:lnTo>
                    <a:pt x="614045" y="458318"/>
                  </a:lnTo>
                  <a:lnTo>
                    <a:pt x="618022" y="438618"/>
                  </a:lnTo>
                  <a:lnTo>
                    <a:pt x="618022" y="50610"/>
                  </a:lnTo>
                  <a:lnTo>
                    <a:pt x="614045" y="30910"/>
                  </a:lnTo>
                  <a:lnTo>
                    <a:pt x="603199" y="14823"/>
                  </a:lnTo>
                  <a:lnTo>
                    <a:pt x="587111" y="3977"/>
                  </a:lnTo>
                  <a:lnTo>
                    <a:pt x="567411" y="0"/>
                  </a:lnTo>
                  <a:close/>
                </a:path>
              </a:pathLst>
            </a:custGeom>
            <a:ln w="3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2069109" y="1912002"/>
            <a:ext cx="582930" cy="4711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ts val="700"/>
              </a:lnSpc>
              <a:spcBef>
                <a:spcPts val="135"/>
              </a:spcBef>
            </a:pPr>
            <a:r>
              <a:rPr dirty="0" sz="600" spc="15">
                <a:latin typeface="Arial"/>
                <a:cs typeface="Arial"/>
              </a:rPr>
              <a:t>[</a:t>
            </a:r>
            <a:r>
              <a:rPr dirty="0" sz="600" spc="-5" i="1">
                <a:latin typeface="Verdana Pro Cond"/>
                <a:cs typeface="Verdana Pro Cond"/>
              </a:rPr>
              <a:t>a</a:t>
            </a:r>
            <a:r>
              <a:rPr dirty="0" baseline="-11111" sz="750" spc="-22">
                <a:latin typeface="Arial"/>
                <a:cs typeface="Arial"/>
              </a:rPr>
              <a:t>5</a:t>
            </a:r>
            <a:r>
              <a:rPr dirty="0" baseline="-11111" sz="750" spc="-13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]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w</a:t>
            </a:r>
            <a:r>
              <a:rPr dirty="0" sz="600" spc="-5">
                <a:latin typeface="Arial"/>
                <a:cs typeface="Arial"/>
              </a:rPr>
              <a:t>ould  </a:t>
            </a:r>
            <a:r>
              <a:rPr dirty="0" sz="600">
                <a:latin typeface="Arial"/>
                <a:cs typeface="Arial"/>
              </a:rPr>
              <a:t>rather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miss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pleasure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 </a:t>
            </a:r>
            <a:r>
              <a:rPr dirty="0" sz="600" spc="-25">
                <a:latin typeface="Arial"/>
                <a:cs typeface="Arial"/>
              </a:rPr>
              <a:t>so-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cializing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than 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suffer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run.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713017" y="1759110"/>
            <a:ext cx="622300" cy="973455"/>
            <a:chOff x="2713017" y="1759110"/>
            <a:chExt cx="622300" cy="973455"/>
          </a:xfrm>
        </p:grpSpPr>
        <p:sp>
          <p:nvSpPr>
            <p:cNvPr id="40" name="object 40"/>
            <p:cNvSpPr/>
            <p:nvPr/>
          </p:nvSpPr>
          <p:spPr>
            <a:xfrm>
              <a:off x="3023932" y="1764190"/>
              <a:ext cx="0" cy="963294"/>
            </a:xfrm>
            <a:custGeom>
              <a:avLst/>
              <a:gdLst/>
              <a:ahLst/>
              <a:cxnLst/>
              <a:rect l="l" t="t" r="r" b="b"/>
              <a:pathLst>
                <a:path w="0" h="963294">
                  <a:moveTo>
                    <a:pt x="1" y="962709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14922" y="2134111"/>
              <a:ext cx="618490" cy="415925"/>
            </a:xfrm>
            <a:custGeom>
              <a:avLst/>
              <a:gdLst/>
              <a:ahLst/>
              <a:cxnLst/>
              <a:rect l="l" t="t" r="r" b="b"/>
              <a:pathLst>
                <a:path w="618489" h="415925">
                  <a:moveTo>
                    <a:pt x="56741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364810"/>
                  </a:lnTo>
                  <a:lnTo>
                    <a:pt x="3977" y="384511"/>
                  </a:lnTo>
                  <a:lnTo>
                    <a:pt x="14823" y="400598"/>
                  </a:lnTo>
                  <a:lnTo>
                    <a:pt x="30910" y="411444"/>
                  </a:lnTo>
                  <a:lnTo>
                    <a:pt x="50610" y="415421"/>
                  </a:lnTo>
                  <a:lnTo>
                    <a:pt x="567411" y="415421"/>
                  </a:lnTo>
                  <a:lnTo>
                    <a:pt x="587112" y="411444"/>
                  </a:lnTo>
                  <a:lnTo>
                    <a:pt x="603199" y="400598"/>
                  </a:lnTo>
                  <a:lnTo>
                    <a:pt x="614045" y="384511"/>
                  </a:lnTo>
                  <a:lnTo>
                    <a:pt x="618022" y="364810"/>
                  </a:lnTo>
                  <a:lnTo>
                    <a:pt x="618022" y="50610"/>
                  </a:lnTo>
                  <a:lnTo>
                    <a:pt x="614045" y="30910"/>
                  </a:lnTo>
                  <a:lnTo>
                    <a:pt x="603199" y="14823"/>
                  </a:lnTo>
                  <a:lnTo>
                    <a:pt x="587112" y="3977"/>
                  </a:lnTo>
                  <a:lnTo>
                    <a:pt x="567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714922" y="2134111"/>
              <a:ext cx="618490" cy="415925"/>
            </a:xfrm>
            <a:custGeom>
              <a:avLst/>
              <a:gdLst/>
              <a:ahLst/>
              <a:cxnLst/>
              <a:rect l="l" t="t" r="r" b="b"/>
              <a:pathLst>
                <a:path w="618489" h="415925">
                  <a:moveTo>
                    <a:pt x="567411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364810"/>
                  </a:lnTo>
                  <a:lnTo>
                    <a:pt x="3977" y="384511"/>
                  </a:lnTo>
                  <a:lnTo>
                    <a:pt x="14823" y="400598"/>
                  </a:lnTo>
                  <a:lnTo>
                    <a:pt x="30910" y="411444"/>
                  </a:lnTo>
                  <a:lnTo>
                    <a:pt x="50610" y="415421"/>
                  </a:lnTo>
                  <a:lnTo>
                    <a:pt x="567411" y="415421"/>
                  </a:lnTo>
                  <a:lnTo>
                    <a:pt x="587112" y="411444"/>
                  </a:lnTo>
                  <a:lnTo>
                    <a:pt x="603199" y="400598"/>
                  </a:lnTo>
                  <a:lnTo>
                    <a:pt x="614045" y="384511"/>
                  </a:lnTo>
                  <a:lnTo>
                    <a:pt x="618022" y="364810"/>
                  </a:lnTo>
                  <a:lnTo>
                    <a:pt x="618022" y="50610"/>
                  </a:lnTo>
                  <a:lnTo>
                    <a:pt x="614045" y="30910"/>
                  </a:lnTo>
                  <a:lnTo>
                    <a:pt x="603199" y="14823"/>
                  </a:lnTo>
                  <a:lnTo>
                    <a:pt x="587112" y="3977"/>
                  </a:lnTo>
                  <a:lnTo>
                    <a:pt x="567411" y="0"/>
                  </a:lnTo>
                  <a:close/>
                </a:path>
              </a:pathLst>
            </a:custGeom>
            <a:ln w="3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2803423" y="2169766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15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1206" y="2141453"/>
            <a:ext cx="4902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5">
                <a:latin typeface="Arial"/>
                <a:cs typeface="Arial"/>
              </a:rPr>
              <a:t>[</a:t>
            </a:r>
            <a:r>
              <a:rPr dirty="0" sz="600" spc="5" i="1">
                <a:latin typeface="Verdana Pro Cond"/>
                <a:cs typeface="Verdana Pro Cond"/>
              </a:rPr>
              <a:t>a</a:t>
            </a:r>
            <a:r>
              <a:rPr dirty="0" sz="600" spc="110" i="1">
                <a:latin typeface="Verdana Pro Cond"/>
                <a:cs typeface="Verdana Pro Cond"/>
              </a:rPr>
              <a:t> </a:t>
            </a:r>
            <a:r>
              <a:rPr dirty="0" sz="600" spc="15">
                <a:latin typeface="Arial"/>
                <a:cs typeface="Arial"/>
              </a:rPr>
              <a:t>]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will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join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1206" y="2230023"/>
            <a:ext cx="509905" cy="294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30">
                <a:latin typeface="Arial"/>
                <a:cs typeface="Arial"/>
              </a:rPr>
              <a:t>because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run- 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ning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is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</a:t>
            </a:r>
            <a:r>
              <a:rPr dirty="0" sz="600" spc="2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great </a:t>
            </a:r>
            <a:r>
              <a:rPr dirty="0" sz="600" spc="-16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way</a:t>
            </a:r>
            <a:r>
              <a:rPr dirty="0" sz="600" spc="2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to</a:t>
            </a:r>
            <a:r>
              <a:rPr dirty="0" sz="600" spc="3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get</a:t>
            </a:r>
            <a:r>
              <a:rPr dirty="0" sz="600" spc="25">
                <a:latin typeface="Arial"/>
                <a:cs typeface="Arial"/>
              </a:rPr>
              <a:t> fit.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087446" y="1759129"/>
            <a:ext cx="1086485" cy="973455"/>
            <a:chOff x="3087446" y="1759129"/>
            <a:chExt cx="1086485" cy="973455"/>
          </a:xfrm>
        </p:grpSpPr>
        <p:sp>
          <p:nvSpPr>
            <p:cNvPr id="47" name="object 47"/>
            <p:cNvSpPr/>
            <p:nvPr/>
          </p:nvSpPr>
          <p:spPr>
            <a:xfrm>
              <a:off x="3092507" y="1764190"/>
              <a:ext cx="698500" cy="963294"/>
            </a:xfrm>
            <a:custGeom>
              <a:avLst/>
              <a:gdLst/>
              <a:ahLst/>
              <a:cxnLst/>
              <a:rect l="l" t="t" r="r" b="b"/>
              <a:pathLst>
                <a:path w="698500" h="963294">
                  <a:moveTo>
                    <a:pt x="698052" y="962709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373622" y="1904653"/>
              <a:ext cx="798195" cy="489584"/>
            </a:xfrm>
            <a:custGeom>
              <a:avLst/>
              <a:gdLst/>
              <a:ahLst/>
              <a:cxnLst/>
              <a:rect l="l" t="t" r="r" b="b"/>
              <a:pathLst>
                <a:path w="798195" h="489585">
                  <a:moveTo>
                    <a:pt x="747414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438618"/>
                  </a:lnTo>
                  <a:lnTo>
                    <a:pt x="3977" y="458318"/>
                  </a:lnTo>
                  <a:lnTo>
                    <a:pt x="14823" y="474405"/>
                  </a:lnTo>
                  <a:lnTo>
                    <a:pt x="30910" y="485252"/>
                  </a:lnTo>
                  <a:lnTo>
                    <a:pt x="50610" y="489229"/>
                  </a:lnTo>
                  <a:lnTo>
                    <a:pt x="747414" y="489229"/>
                  </a:lnTo>
                  <a:lnTo>
                    <a:pt x="767114" y="485252"/>
                  </a:lnTo>
                  <a:lnTo>
                    <a:pt x="783201" y="474405"/>
                  </a:lnTo>
                  <a:lnTo>
                    <a:pt x="794047" y="458318"/>
                  </a:lnTo>
                  <a:lnTo>
                    <a:pt x="798024" y="438618"/>
                  </a:lnTo>
                  <a:lnTo>
                    <a:pt x="798024" y="50610"/>
                  </a:lnTo>
                  <a:lnTo>
                    <a:pt x="794047" y="30910"/>
                  </a:lnTo>
                  <a:lnTo>
                    <a:pt x="783201" y="14823"/>
                  </a:lnTo>
                  <a:lnTo>
                    <a:pt x="767114" y="3977"/>
                  </a:lnTo>
                  <a:lnTo>
                    <a:pt x="747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373622" y="1904653"/>
              <a:ext cx="798195" cy="489584"/>
            </a:xfrm>
            <a:custGeom>
              <a:avLst/>
              <a:gdLst/>
              <a:ahLst/>
              <a:cxnLst/>
              <a:rect l="l" t="t" r="r" b="b"/>
              <a:pathLst>
                <a:path w="798195" h="489585">
                  <a:moveTo>
                    <a:pt x="747414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438618"/>
                  </a:lnTo>
                  <a:lnTo>
                    <a:pt x="3977" y="458318"/>
                  </a:lnTo>
                  <a:lnTo>
                    <a:pt x="14823" y="474405"/>
                  </a:lnTo>
                  <a:lnTo>
                    <a:pt x="30910" y="485252"/>
                  </a:lnTo>
                  <a:lnTo>
                    <a:pt x="50610" y="489229"/>
                  </a:lnTo>
                  <a:lnTo>
                    <a:pt x="747414" y="489229"/>
                  </a:lnTo>
                  <a:lnTo>
                    <a:pt x="767114" y="485252"/>
                  </a:lnTo>
                  <a:lnTo>
                    <a:pt x="783201" y="474405"/>
                  </a:lnTo>
                  <a:lnTo>
                    <a:pt x="794047" y="458318"/>
                  </a:lnTo>
                  <a:lnTo>
                    <a:pt x="798024" y="438618"/>
                  </a:lnTo>
                  <a:lnTo>
                    <a:pt x="798024" y="50610"/>
                  </a:lnTo>
                  <a:lnTo>
                    <a:pt x="794047" y="30910"/>
                  </a:lnTo>
                  <a:lnTo>
                    <a:pt x="783201" y="14823"/>
                  </a:lnTo>
                  <a:lnTo>
                    <a:pt x="767114" y="3977"/>
                  </a:lnTo>
                  <a:lnTo>
                    <a:pt x="747414" y="0"/>
                  </a:lnTo>
                  <a:close/>
                </a:path>
              </a:pathLst>
            </a:custGeom>
            <a:ln w="37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3374504" y="1912002"/>
            <a:ext cx="775335" cy="4711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ts val="700"/>
              </a:lnSpc>
              <a:spcBef>
                <a:spcPts val="135"/>
              </a:spcBef>
            </a:pPr>
            <a:r>
              <a:rPr dirty="0" sz="600" spc="15">
                <a:latin typeface="Arial"/>
                <a:cs typeface="Arial"/>
              </a:rPr>
              <a:t>[</a:t>
            </a:r>
            <a:r>
              <a:rPr dirty="0" sz="600" spc="-5" i="1">
                <a:latin typeface="Verdana Pro Cond"/>
                <a:cs typeface="Verdana Pro Cond"/>
              </a:rPr>
              <a:t>a</a:t>
            </a:r>
            <a:r>
              <a:rPr dirty="0" baseline="-11111" sz="750" spc="-22">
                <a:latin typeface="Arial"/>
                <a:cs typeface="Arial"/>
              </a:rPr>
              <a:t>7</a:t>
            </a:r>
            <a:r>
              <a:rPr dirty="0" baseline="-11111" sz="750" spc="-13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]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w</a:t>
            </a:r>
            <a:r>
              <a:rPr dirty="0" sz="600" spc="-5">
                <a:latin typeface="Arial"/>
                <a:cs typeface="Arial"/>
              </a:rPr>
              <a:t>ould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find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40">
                <a:latin typeface="Arial"/>
                <a:cs typeface="Arial"/>
              </a:rPr>
              <a:t>it  </a:t>
            </a:r>
            <a:r>
              <a:rPr dirty="0" sz="600" spc="-15">
                <a:latin typeface="Arial"/>
                <a:cs typeface="Arial"/>
              </a:rPr>
              <a:t>very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embarrassing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to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be</a:t>
            </a:r>
            <a:r>
              <a:rPr dirty="0" sz="600" spc="3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sweaty</a:t>
            </a:r>
            <a:r>
              <a:rPr dirty="0" sz="600" spc="3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front</a:t>
            </a:r>
            <a:r>
              <a:rPr dirty="0" sz="600" spc="3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my </a:t>
            </a:r>
            <a:r>
              <a:rPr dirty="0" sz="600" spc="-20">
                <a:latin typeface="Arial"/>
                <a:cs typeface="Arial"/>
              </a:rPr>
              <a:t>colleagues,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but </a:t>
            </a:r>
            <a:r>
              <a:rPr dirty="0" sz="600" spc="5">
                <a:latin typeface="Arial"/>
                <a:cs typeface="Arial"/>
              </a:rPr>
              <a:t>I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will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think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about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 spc="25">
                <a:latin typeface="Arial"/>
                <a:cs typeface="Arial"/>
              </a:rPr>
              <a:t>it.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153752" y="865795"/>
            <a:ext cx="1007744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800" spc="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Arial"/>
                <a:cs typeface="Arial"/>
              </a:rPr>
              <a:t>(x/y),</a:t>
            </a:r>
            <a:r>
              <a:rPr dirty="0" sz="800" spc="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800" spc="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0000"/>
                </a:solidFill>
                <a:latin typeface="Arial"/>
                <a:cs typeface="Arial"/>
              </a:rPr>
              <a:t>(resp.</a:t>
            </a:r>
            <a:r>
              <a:rPr dirty="0" sz="8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FF0000"/>
                </a:solidFill>
                <a:latin typeface="Arial"/>
                <a:cs typeface="Arial"/>
              </a:rPr>
              <a:t>y)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29991" y="987272"/>
            <a:ext cx="854710" cy="304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 marR="5080" indent="-24765">
              <a:lnSpc>
                <a:spcPct val="114100"/>
              </a:lnSpc>
              <a:spcBef>
                <a:spcPts val="100"/>
              </a:spcBef>
            </a:pPr>
            <a:r>
              <a:rPr dirty="0" sz="800" spc="-3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800" spc="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0000"/>
                </a:solidFill>
                <a:latin typeface="Arial"/>
                <a:cs typeface="Arial"/>
              </a:rPr>
              <a:t>persuader</a:t>
            </a:r>
            <a:r>
              <a:rPr dirty="0" sz="8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0000"/>
                </a:solidFill>
                <a:latin typeface="Arial"/>
                <a:cs typeface="Arial"/>
              </a:rPr>
              <a:t>(resp. </a:t>
            </a:r>
            <a:r>
              <a:rPr dirty="0" sz="800" spc="-2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0000"/>
                </a:solidFill>
                <a:latin typeface="Arial"/>
                <a:cs typeface="Arial"/>
              </a:rPr>
              <a:t>persuadee)</a:t>
            </a:r>
            <a:r>
              <a:rPr dirty="0" sz="800" spc="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FF0000"/>
                </a:solidFill>
                <a:latin typeface="Arial"/>
                <a:cs typeface="Arial"/>
              </a:rPr>
              <a:t>utility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7294" y="3112229"/>
            <a:ext cx="3493770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Emmanuel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Hadoux,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Sylwia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Polberg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(2018)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Biparty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Decision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Theory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Dialogical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Argumentation,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COMMA18,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233–240,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IOS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Press.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80454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Evaluation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6263" y="420395"/>
            <a:ext cx="3956050" cy="2564765"/>
            <a:chOff x="326263" y="420395"/>
            <a:chExt cx="3956050" cy="2564765"/>
          </a:xfrm>
        </p:grpSpPr>
        <p:sp>
          <p:nvSpPr>
            <p:cNvPr id="4" name="object 4"/>
            <p:cNvSpPr/>
            <p:nvPr/>
          </p:nvSpPr>
          <p:spPr>
            <a:xfrm>
              <a:off x="326263" y="420395"/>
              <a:ext cx="3956050" cy="151130"/>
            </a:xfrm>
            <a:custGeom>
              <a:avLst/>
              <a:gdLst/>
              <a:ahLst/>
              <a:cxnLst/>
              <a:rect l="l" t="t" r="r" b="b"/>
              <a:pathLst>
                <a:path w="3956050" h="151129">
                  <a:moveTo>
                    <a:pt x="0" y="151117"/>
                  </a:moveTo>
                  <a:lnTo>
                    <a:pt x="3955478" y="151117"/>
                  </a:lnTo>
                  <a:lnTo>
                    <a:pt x="3955478" y="0"/>
                  </a:lnTo>
                  <a:lnTo>
                    <a:pt x="0" y="0"/>
                  </a:lnTo>
                  <a:lnTo>
                    <a:pt x="0" y="151117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6263" y="571512"/>
              <a:ext cx="3956050" cy="2413635"/>
            </a:xfrm>
            <a:custGeom>
              <a:avLst/>
              <a:gdLst/>
              <a:ahLst/>
              <a:cxnLst/>
              <a:rect l="l" t="t" r="r" b="b"/>
              <a:pathLst>
                <a:path w="3956050" h="2413635">
                  <a:moveTo>
                    <a:pt x="3955478" y="0"/>
                  </a:moveTo>
                  <a:lnTo>
                    <a:pt x="0" y="0"/>
                  </a:lnTo>
                  <a:lnTo>
                    <a:pt x="0" y="2413368"/>
                  </a:lnTo>
                  <a:lnTo>
                    <a:pt x="3955478" y="2413368"/>
                  </a:lnTo>
                  <a:lnTo>
                    <a:pt x="3955478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22833" y="72265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2833" y="115284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8682" y="130606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8682" y="144524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682" y="158442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2833" y="175383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7294" y="410501"/>
            <a:ext cx="3825875" cy="1541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3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commuting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289560" marR="5080">
              <a:lnSpc>
                <a:spcPts val="950"/>
              </a:lnSpc>
              <a:spcBef>
                <a:spcPts val="5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45">
                <a:latin typeface="Arial"/>
                <a:cs typeface="Arial"/>
              </a:rPr>
              <a:t>used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argument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graph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with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51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arguments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on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topic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commuting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by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bicycle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10">
                <a:latin typeface="Arial"/>
                <a:cs typeface="Arial"/>
              </a:rPr>
              <a:t>city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8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concerns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(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Health,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Fitness,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Comfort, </a:t>
            </a:r>
            <a:r>
              <a:rPr dirty="0" sz="800" spc="10">
                <a:solidFill>
                  <a:srgbClr val="3333B2"/>
                </a:solidFill>
                <a:latin typeface="Arial"/>
                <a:cs typeface="Arial"/>
              </a:rPr>
              <a:t>Time,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Personal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Economy,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City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Economy,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Environment,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and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Safety</a:t>
            </a:r>
            <a:r>
              <a:rPr dirty="0" sz="800" spc="-5">
                <a:latin typeface="Arial"/>
                <a:cs typeface="Arial"/>
              </a:rPr>
              <a:t>).</a:t>
            </a:r>
            <a:endParaRPr sz="8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95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undertook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pre-studies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validate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key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assumptions</a:t>
            </a:r>
            <a:endParaRPr sz="800">
              <a:latin typeface="Arial"/>
              <a:cs typeface="Arial"/>
            </a:endParaRPr>
          </a:p>
          <a:p>
            <a:pPr marL="566420" marR="202565">
              <a:lnSpc>
                <a:spcPct val="114199"/>
              </a:lnSpc>
              <a:spcBef>
                <a:spcPts val="200"/>
              </a:spcBef>
            </a:pP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Participants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tend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3333B2"/>
                </a:solidFill>
                <a:latin typeface="Arial"/>
                <a:cs typeface="Arial"/>
              </a:rPr>
              <a:t>agree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on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assignment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concerns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arguments. </a:t>
            </a:r>
            <a:r>
              <a:rPr dirty="0" sz="800" spc="-204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Participants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give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meaningful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preferences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over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types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concern.</a:t>
            </a:r>
            <a:endParaRPr sz="800">
              <a:latin typeface="Arial"/>
              <a:cs typeface="Arial"/>
            </a:endParaRPr>
          </a:p>
          <a:p>
            <a:pPr marL="566420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Participants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play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by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3333B2"/>
                </a:solidFill>
                <a:latin typeface="Arial"/>
                <a:cs typeface="Arial"/>
              </a:rPr>
              <a:t>their</a:t>
            </a:r>
            <a:r>
              <a:rPr dirty="0" sz="8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preferences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over</a:t>
            </a:r>
            <a:r>
              <a:rPr dirty="0" sz="8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concerns.</a:t>
            </a:r>
            <a:endParaRPr sz="800">
              <a:latin typeface="Arial"/>
              <a:cs typeface="Arial"/>
            </a:endParaRPr>
          </a:p>
          <a:p>
            <a:pPr marL="289560" marR="18415">
              <a:lnSpc>
                <a:spcPts val="950"/>
              </a:lnSpc>
              <a:spcBef>
                <a:spcPts val="325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ran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chatbot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on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web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with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100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crowdsourced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participants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persuade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them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commute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by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cycle.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42784" y="2032812"/>
          <a:ext cx="2799715" cy="519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750"/>
                <a:gridCol w="892175"/>
                <a:gridCol w="858519"/>
              </a:tblGrid>
              <a:tr h="193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Strategic</a:t>
                      </a:r>
                      <a:r>
                        <a:rPr dirty="0" sz="8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system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system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161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800" spc="-15">
                          <a:latin typeface="Arial"/>
                          <a:cs typeface="Arial"/>
                        </a:rPr>
                        <a:t>Negative</a:t>
                      </a:r>
                      <a:r>
                        <a:rPr dirty="0" sz="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8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positive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800" spc="-15">
                          <a:latin typeface="Arial"/>
                          <a:cs typeface="Arial"/>
                        </a:rPr>
                        <a:t>6%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800" spc="-15">
                          <a:latin typeface="Arial"/>
                          <a:cs typeface="Arial"/>
                        </a:rPr>
                        <a:t>6%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E9E9F2"/>
                    </a:solidFill>
                  </a:tcPr>
                </a:tc>
              </a:tr>
              <a:tr h="152195"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8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8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negative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835"/>
                        </a:lnSpc>
                      </a:pPr>
                      <a:r>
                        <a:rPr dirty="0" sz="800" spc="-15">
                          <a:latin typeface="Arial"/>
                          <a:cs typeface="Arial"/>
                        </a:rPr>
                        <a:t>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dirty="0" sz="800" spc="-15">
                          <a:latin typeface="Arial"/>
                          <a:cs typeface="Arial"/>
                        </a:rPr>
                        <a:t>4%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522833" y="266893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4395" y="2587340"/>
            <a:ext cx="3492500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-5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obtained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statistically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significant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improvement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persuasion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when </a:t>
            </a:r>
            <a:r>
              <a:rPr dirty="0" sz="9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compared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baseline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system.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7294" y="3045490"/>
            <a:ext cx="3651250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Emmanuel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Hadoux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(2019)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Comfort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or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Safety?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Gathering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Using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Concerns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Participant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Better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Persuasion,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Computation,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10(2):113-147.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80454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Evaluation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6263" y="503008"/>
            <a:ext cx="3956050" cy="2279650"/>
            <a:chOff x="326263" y="503008"/>
            <a:chExt cx="3956050" cy="2279650"/>
          </a:xfrm>
        </p:grpSpPr>
        <p:sp>
          <p:nvSpPr>
            <p:cNvPr id="4" name="object 4"/>
            <p:cNvSpPr/>
            <p:nvPr/>
          </p:nvSpPr>
          <p:spPr>
            <a:xfrm>
              <a:off x="326263" y="503008"/>
              <a:ext cx="3956050" cy="151130"/>
            </a:xfrm>
            <a:custGeom>
              <a:avLst/>
              <a:gdLst/>
              <a:ahLst/>
              <a:cxnLst/>
              <a:rect l="l" t="t" r="r" b="b"/>
              <a:pathLst>
                <a:path w="3956050" h="151129">
                  <a:moveTo>
                    <a:pt x="0" y="151117"/>
                  </a:moveTo>
                  <a:lnTo>
                    <a:pt x="3955478" y="151117"/>
                  </a:lnTo>
                  <a:lnTo>
                    <a:pt x="3955478" y="0"/>
                  </a:lnTo>
                  <a:lnTo>
                    <a:pt x="0" y="0"/>
                  </a:lnTo>
                  <a:lnTo>
                    <a:pt x="0" y="151117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6263" y="654126"/>
              <a:ext cx="3956050" cy="2128520"/>
            </a:xfrm>
            <a:custGeom>
              <a:avLst/>
              <a:gdLst/>
              <a:ahLst/>
              <a:cxnLst/>
              <a:rect l="l" t="t" r="r" b="b"/>
              <a:pathLst>
                <a:path w="3956050" h="2128520">
                  <a:moveTo>
                    <a:pt x="3955478" y="0"/>
                  </a:moveTo>
                  <a:lnTo>
                    <a:pt x="0" y="0"/>
                  </a:lnTo>
                  <a:lnTo>
                    <a:pt x="0" y="2128443"/>
                  </a:lnTo>
                  <a:lnTo>
                    <a:pt x="3955478" y="2128443"/>
                  </a:lnTo>
                  <a:lnTo>
                    <a:pt x="3955478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22833" y="805268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2833" y="132401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2833" y="160237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8682" y="189478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2833" y="2209698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2833" y="248805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7294" y="493114"/>
            <a:ext cx="3913504" cy="2193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fees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289560" marR="80010">
              <a:lnSpc>
                <a:spcPts val="950"/>
              </a:lnSpc>
              <a:spcBef>
                <a:spcPts val="5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have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over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150</a:t>
            </a:r>
            <a:r>
              <a:rPr dirty="0" sz="800" spc="-20">
                <a:latin typeface="Arial"/>
                <a:cs typeface="Arial"/>
              </a:rPr>
              <a:t> arguments</a:t>
            </a:r>
            <a:r>
              <a:rPr dirty="0" sz="800" spc="-15">
                <a:latin typeface="Arial"/>
                <a:cs typeface="Arial"/>
              </a:rPr>
              <a:t> 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10">
                <a:latin typeface="Arial"/>
                <a:cs typeface="Arial"/>
              </a:rPr>
              <a:t>topic </a:t>
            </a:r>
            <a:r>
              <a:rPr dirty="0" sz="800" spc="5">
                <a:latin typeface="Arial"/>
                <a:cs typeface="Arial"/>
              </a:rPr>
              <a:t>of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25">
                <a:latin typeface="Arial"/>
                <a:cs typeface="Arial"/>
              </a:rPr>
              <a:t>UK </a:t>
            </a:r>
            <a:r>
              <a:rPr dirty="0" sz="800" spc="10">
                <a:latin typeface="Arial"/>
                <a:cs typeface="Arial"/>
              </a:rPr>
              <a:t>9K </a:t>
            </a:r>
            <a:r>
              <a:rPr dirty="0" sz="800" spc="-5">
                <a:latin typeface="Arial"/>
                <a:cs typeface="Arial"/>
              </a:rPr>
              <a:t>student </a:t>
            </a:r>
            <a:r>
              <a:rPr dirty="0" sz="800" spc="-35">
                <a:latin typeface="Arial"/>
                <a:cs typeface="Arial"/>
              </a:rPr>
              <a:t>fee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10 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concerns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(</a:t>
            </a:r>
            <a:r>
              <a:rPr dirty="0" sz="600" spc="-10">
                <a:solidFill>
                  <a:srgbClr val="3333B2"/>
                </a:solidFill>
                <a:latin typeface="Arial"/>
                <a:cs typeface="Arial"/>
              </a:rPr>
              <a:t>Economy,</a:t>
            </a:r>
            <a:r>
              <a:rPr dirty="0" sz="600" spc="-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3333B2"/>
                </a:solidFill>
                <a:latin typeface="Arial"/>
                <a:cs typeface="Arial"/>
              </a:rPr>
              <a:t>Government</a:t>
            </a:r>
            <a:r>
              <a:rPr dirty="0" sz="600" spc="-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3333B2"/>
                </a:solidFill>
                <a:latin typeface="Arial"/>
                <a:cs typeface="Arial"/>
              </a:rPr>
              <a:t>finance,</a:t>
            </a:r>
            <a:r>
              <a:rPr dirty="0" sz="600" spc="-5">
                <a:solidFill>
                  <a:srgbClr val="3333B2"/>
                </a:solidFill>
                <a:latin typeface="Arial"/>
                <a:cs typeface="Arial"/>
              </a:rPr>
              <a:t> Employment, </a:t>
            </a:r>
            <a:r>
              <a:rPr dirty="0" sz="600">
                <a:solidFill>
                  <a:srgbClr val="3333B2"/>
                </a:solidFill>
                <a:latin typeface="Arial"/>
                <a:cs typeface="Arial"/>
              </a:rPr>
              <a:t>Student </a:t>
            </a:r>
            <a:r>
              <a:rPr dirty="0" sz="600" spc="-10">
                <a:solidFill>
                  <a:srgbClr val="3333B2"/>
                </a:solidFill>
                <a:latin typeface="Arial"/>
                <a:cs typeface="Arial"/>
              </a:rPr>
              <a:t>finance,</a:t>
            </a:r>
            <a:r>
              <a:rPr dirty="0" sz="600" spc="-5">
                <a:solidFill>
                  <a:srgbClr val="3333B2"/>
                </a:solidFill>
                <a:latin typeface="Arial"/>
                <a:cs typeface="Arial"/>
              </a:rPr>
              <a:t> Education, </a:t>
            </a:r>
            <a:r>
              <a:rPr dirty="0" sz="600">
                <a:solidFill>
                  <a:srgbClr val="3333B2"/>
                </a:solidFill>
                <a:latin typeface="Arial"/>
                <a:cs typeface="Arial"/>
              </a:rPr>
              <a:t>Student </a:t>
            </a:r>
            <a:r>
              <a:rPr dirty="0" sz="600" spc="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3333B2"/>
                </a:solidFill>
                <a:latin typeface="Arial"/>
                <a:cs typeface="Arial"/>
              </a:rPr>
              <a:t>satisfaction,</a:t>
            </a:r>
            <a:r>
              <a:rPr dirty="0" sz="6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3333B2"/>
                </a:solidFill>
                <a:latin typeface="Arial"/>
                <a:cs typeface="Arial"/>
              </a:rPr>
              <a:t>Student</a:t>
            </a:r>
            <a:r>
              <a:rPr dirty="0" sz="6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3333B2"/>
                </a:solidFill>
                <a:latin typeface="Arial"/>
                <a:cs typeface="Arial"/>
              </a:rPr>
              <a:t>well-being,</a:t>
            </a:r>
            <a:r>
              <a:rPr dirty="0" sz="6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3333B2"/>
                </a:solidFill>
                <a:latin typeface="Arial"/>
                <a:cs typeface="Arial"/>
              </a:rPr>
              <a:t>University</a:t>
            </a:r>
            <a:r>
              <a:rPr dirty="0" sz="6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3333B2"/>
                </a:solidFill>
                <a:latin typeface="Arial"/>
                <a:cs typeface="Arial"/>
              </a:rPr>
              <a:t>management,</a:t>
            </a:r>
            <a:r>
              <a:rPr dirty="0" sz="6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3333B2"/>
                </a:solidFill>
                <a:latin typeface="Arial"/>
                <a:cs typeface="Arial"/>
              </a:rPr>
              <a:t>Commercialization</a:t>
            </a:r>
            <a:r>
              <a:rPr dirty="0" sz="6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6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3333B2"/>
                </a:solidFill>
                <a:latin typeface="Arial"/>
                <a:cs typeface="Arial"/>
              </a:rPr>
              <a:t>universities,</a:t>
            </a:r>
            <a:r>
              <a:rPr dirty="0" sz="6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3333B2"/>
                </a:solidFill>
                <a:latin typeface="Arial"/>
                <a:cs typeface="Arial"/>
              </a:rPr>
              <a:t>Fairness,</a:t>
            </a:r>
            <a:r>
              <a:rPr dirty="0" sz="6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dirty="0" sz="600" spc="-1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3333B2"/>
                </a:solidFill>
                <a:latin typeface="Arial"/>
                <a:cs typeface="Arial"/>
              </a:rPr>
              <a:t>Society</a:t>
            </a:r>
            <a:r>
              <a:rPr dirty="0" sz="800">
                <a:latin typeface="Arial"/>
                <a:cs typeface="Arial"/>
              </a:rPr>
              <a:t>).</a:t>
            </a:r>
            <a:endParaRPr sz="800">
              <a:latin typeface="Arial"/>
              <a:cs typeface="Arial"/>
            </a:endParaRPr>
          </a:p>
          <a:p>
            <a:pPr marL="289560" marR="332740">
              <a:lnSpc>
                <a:spcPts val="950"/>
              </a:lnSpc>
              <a:spcBef>
                <a:spcPts val="284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crowdsourced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assignment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concerns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beliefs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arguments,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 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preferences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over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concerns,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user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model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from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over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400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participants.</a:t>
            </a:r>
            <a:endParaRPr sz="800">
              <a:latin typeface="Arial"/>
              <a:cs typeface="Arial"/>
            </a:endParaRPr>
          </a:p>
          <a:p>
            <a:pPr marL="289560" marR="52069">
              <a:lnSpc>
                <a:spcPts val="950"/>
              </a:lnSpc>
              <a:spcBef>
                <a:spcPts val="290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have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compared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our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chatbot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with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baseline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system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using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260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crowdsourced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participants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where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each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participant,</a:t>
            </a:r>
            <a:endParaRPr sz="800">
              <a:latin typeface="Arial"/>
              <a:cs typeface="Arial"/>
            </a:endParaRPr>
          </a:p>
          <a:p>
            <a:pPr marL="566420" marR="5080">
              <a:lnSpc>
                <a:spcPts val="950"/>
              </a:lnSpc>
              <a:spcBef>
                <a:spcPts val="490"/>
              </a:spcBef>
            </a:pPr>
            <a:r>
              <a:rPr dirty="0" sz="800" spc="25">
                <a:solidFill>
                  <a:srgbClr val="3333B2"/>
                </a:solidFill>
                <a:latin typeface="Arial"/>
                <a:cs typeface="Arial"/>
              </a:rPr>
              <a:t>if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3333B2"/>
                </a:solidFill>
                <a:latin typeface="Arial"/>
                <a:cs typeface="Arial"/>
              </a:rPr>
              <a:t>they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333B2"/>
                </a:solidFill>
                <a:latin typeface="Arial"/>
                <a:cs typeface="Arial"/>
              </a:rPr>
              <a:t>believe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3333B2"/>
                </a:solidFill>
                <a:latin typeface="Arial"/>
                <a:cs typeface="Arial"/>
              </a:rPr>
              <a:t>9K</a:t>
            </a:r>
            <a:r>
              <a:rPr dirty="0" sz="800" spc="4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3333B2"/>
                </a:solidFill>
                <a:latin typeface="Arial"/>
                <a:cs typeface="Arial"/>
              </a:rPr>
              <a:t>fee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should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333B2"/>
                </a:solidFill>
                <a:latin typeface="Arial"/>
                <a:cs typeface="Arial"/>
              </a:rPr>
              <a:t>remain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(respectively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be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abolished),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3333B2"/>
                </a:solidFill>
                <a:latin typeface="Arial"/>
                <a:cs typeface="Arial"/>
              </a:rPr>
              <a:t>we</a:t>
            </a:r>
            <a:r>
              <a:rPr dirty="0" sz="800" spc="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3333B2"/>
                </a:solidFill>
                <a:latin typeface="Arial"/>
                <a:cs typeface="Arial"/>
              </a:rPr>
              <a:t>try </a:t>
            </a:r>
            <a:r>
              <a:rPr dirty="0" sz="800" spc="-2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persuade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them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3333B2"/>
                </a:solidFill>
                <a:latin typeface="Arial"/>
                <a:cs typeface="Arial"/>
              </a:rPr>
              <a:t>that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it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should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3333B2"/>
                </a:solidFill>
                <a:latin typeface="Arial"/>
                <a:cs typeface="Arial"/>
              </a:rPr>
              <a:t>be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abolished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333B2"/>
                </a:solidFill>
                <a:latin typeface="Arial"/>
                <a:cs typeface="Arial"/>
              </a:rPr>
              <a:t>(respectively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333B2"/>
                </a:solidFill>
                <a:latin typeface="Arial"/>
                <a:cs typeface="Arial"/>
              </a:rPr>
              <a:t>should</a:t>
            </a:r>
            <a:r>
              <a:rPr dirty="0" sz="8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333B2"/>
                </a:solidFill>
                <a:latin typeface="Arial"/>
                <a:cs typeface="Arial"/>
              </a:rPr>
              <a:t>remain).</a:t>
            </a:r>
            <a:endParaRPr sz="800">
              <a:latin typeface="Arial"/>
              <a:cs typeface="Arial"/>
            </a:endParaRPr>
          </a:p>
          <a:p>
            <a:pPr marL="289560" marR="224790">
              <a:lnSpc>
                <a:spcPts val="950"/>
              </a:lnSpc>
              <a:spcBef>
                <a:spcPts val="490"/>
              </a:spcBef>
            </a:pPr>
            <a:r>
              <a:rPr dirty="0" sz="800" spc="-25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0000"/>
                </a:solidFill>
                <a:latin typeface="Arial"/>
                <a:cs typeface="Arial"/>
              </a:rPr>
              <a:t>obtained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Arial"/>
                <a:cs typeface="Arial"/>
              </a:rPr>
              <a:t>statistically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0000"/>
                </a:solidFill>
                <a:latin typeface="Arial"/>
                <a:cs typeface="Arial"/>
              </a:rPr>
              <a:t>significant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FF0000"/>
                </a:solidFill>
                <a:latin typeface="Arial"/>
                <a:cs typeface="Arial"/>
              </a:rPr>
              <a:t>increase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8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0000"/>
                </a:solidFill>
                <a:latin typeface="Arial"/>
                <a:cs typeface="Arial"/>
              </a:rPr>
              <a:t>belief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0000"/>
                </a:solidFill>
                <a:latin typeface="Arial"/>
                <a:cs typeface="Arial"/>
              </a:rPr>
              <a:t>persuasion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FF0000"/>
                </a:solidFill>
                <a:latin typeface="Arial"/>
                <a:cs typeface="Arial"/>
              </a:rPr>
              <a:t>goal </a:t>
            </a:r>
            <a:r>
              <a:rPr dirty="0" sz="800" spc="-20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0000"/>
                </a:solidFill>
                <a:latin typeface="Arial"/>
                <a:cs typeface="Arial"/>
              </a:rPr>
              <a:t>compared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FF0000"/>
                </a:solidFill>
                <a:latin typeface="Arial"/>
                <a:cs typeface="Arial"/>
              </a:rPr>
              <a:t>baseline</a:t>
            </a:r>
            <a:r>
              <a:rPr dirty="0" sz="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F0000"/>
                </a:solidFill>
                <a:latin typeface="Arial"/>
                <a:cs typeface="Arial"/>
              </a:rPr>
              <a:t>system.</a:t>
            </a:r>
            <a:endParaRPr sz="800">
              <a:latin typeface="Arial"/>
              <a:cs typeface="Arial"/>
            </a:endParaRPr>
          </a:p>
          <a:p>
            <a:pPr marL="289560" marR="248920">
              <a:lnSpc>
                <a:spcPts val="950"/>
              </a:lnSpc>
              <a:spcBef>
                <a:spcPts val="295"/>
              </a:spcBef>
            </a:pP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difference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performance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is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attributable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better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choice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moves </a:t>
            </a:r>
            <a:r>
              <a:rPr dirty="0" sz="800" spc="-21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made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by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our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chatbot.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7294" y="2925793"/>
            <a:ext cx="3911600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Emmanuel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Hadoux,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Sylwia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Polberg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(2021)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Strategic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Argumentation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Dialogues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Persuasion: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Framework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Experiments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based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on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Modelling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Beliefs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Concerns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Persuadee,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arXiv:2101.11870v1.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80454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Evaluation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405" y="529910"/>
            <a:ext cx="2937256" cy="12207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6263" y="1994611"/>
            <a:ext cx="3956050" cy="151130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20"/>
              </a:spcBef>
            </a:pP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Debt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dirty="0" sz="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r>
              <a:rPr dirty="0" sz="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follow-on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263" y="2145741"/>
            <a:ext cx="3956050" cy="1002665"/>
          </a:xfrm>
          <a:custGeom>
            <a:avLst/>
            <a:gdLst/>
            <a:ahLst/>
            <a:cxnLst/>
            <a:rect l="l" t="t" r="r" b="b"/>
            <a:pathLst>
              <a:path w="3956050" h="1002664">
                <a:moveTo>
                  <a:pt x="3955478" y="0"/>
                </a:moveTo>
                <a:lnTo>
                  <a:pt x="0" y="0"/>
                </a:lnTo>
                <a:lnTo>
                  <a:pt x="0" y="1002360"/>
                </a:lnTo>
                <a:lnTo>
                  <a:pt x="3955478" y="1002360"/>
                </a:lnTo>
                <a:lnTo>
                  <a:pt x="3955478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2833" y="229687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2833" y="257522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2833" y="2853588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6263" y="2145741"/>
            <a:ext cx="3956050" cy="100266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Times New Roman"/>
              <a:cs typeface="Times New Roman"/>
            </a:endParaRPr>
          </a:p>
          <a:p>
            <a:pPr marL="310515" marR="266065">
              <a:lnSpc>
                <a:spcPts val="950"/>
              </a:lnSpc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are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working </a:t>
            </a:r>
            <a:r>
              <a:rPr dirty="0" sz="800" spc="20">
                <a:latin typeface="Arial"/>
                <a:cs typeface="Arial"/>
              </a:rPr>
              <a:t>with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10">
                <a:latin typeface="Arial"/>
                <a:cs typeface="Arial"/>
              </a:rPr>
              <a:t>Money </a:t>
            </a:r>
            <a:r>
              <a:rPr dirty="0" sz="800" spc="-20">
                <a:latin typeface="Arial"/>
                <a:cs typeface="Arial"/>
              </a:rPr>
              <a:t>and </a:t>
            </a:r>
            <a:r>
              <a:rPr dirty="0" sz="800" spc="-35">
                <a:latin typeface="Arial"/>
                <a:cs typeface="Arial"/>
              </a:rPr>
              <a:t>Pensions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Advice </a:t>
            </a:r>
            <a:r>
              <a:rPr dirty="0" sz="800" spc="-30">
                <a:latin typeface="Arial"/>
                <a:cs typeface="Arial"/>
              </a:rPr>
              <a:t>Service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45">
                <a:latin typeface="Arial"/>
                <a:cs typeface="Arial"/>
              </a:rPr>
              <a:t>— 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UK 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government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agency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aimed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at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helping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people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make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good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financial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decisions.</a:t>
            </a:r>
            <a:endParaRPr sz="800">
              <a:latin typeface="Arial"/>
              <a:cs typeface="Arial"/>
            </a:endParaRPr>
          </a:p>
          <a:p>
            <a:pPr marL="310515" marR="167005">
              <a:lnSpc>
                <a:spcPts val="950"/>
              </a:lnSpc>
              <a:spcBef>
                <a:spcPts val="290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plan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deploy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chatbot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on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their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website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persuade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people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5">
                <a:latin typeface="Arial"/>
                <a:cs typeface="Arial"/>
              </a:rPr>
              <a:t>use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their </a:t>
            </a:r>
            <a:r>
              <a:rPr dirty="0" sz="800" spc="-2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financial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planning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tools.</a:t>
            </a:r>
            <a:endParaRPr sz="800">
              <a:latin typeface="Arial"/>
              <a:cs typeface="Arial"/>
            </a:endParaRPr>
          </a:p>
          <a:p>
            <a:pPr marL="310515" marR="26670">
              <a:lnSpc>
                <a:spcPts val="950"/>
              </a:lnSpc>
              <a:spcBef>
                <a:spcPts val="295"/>
              </a:spcBef>
            </a:pPr>
            <a:r>
              <a:rPr dirty="0" sz="800" spc="-25">
                <a:latin typeface="Arial"/>
                <a:cs typeface="Arial"/>
              </a:rPr>
              <a:t>We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will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evaluate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55">
                <a:latin typeface="Arial"/>
                <a:cs typeface="Arial"/>
              </a:rPr>
              <a:t>success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terms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number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people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who</a:t>
            </a:r>
            <a:r>
              <a:rPr dirty="0" sz="800" spc="70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say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they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will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55">
                <a:latin typeface="Arial"/>
                <a:cs typeface="Arial"/>
              </a:rPr>
              <a:t>use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tools,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how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many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of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those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then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click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through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30">
                <a:latin typeface="Arial"/>
                <a:cs typeface="Arial"/>
              </a:rPr>
              <a:t>to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55">
                <a:latin typeface="Arial"/>
                <a:cs typeface="Arial"/>
              </a:rPr>
              <a:t>use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those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tools.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1628139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Further</a:t>
            </a:r>
            <a:r>
              <a:rPr dirty="0" sz="1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developments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304" y="1232849"/>
            <a:ext cx="1374775" cy="20510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10" b="1">
                <a:latin typeface="Arial"/>
                <a:cs typeface="Arial"/>
              </a:rPr>
              <a:t>Domain</a:t>
            </a:r>
            <a:r>
              <a:rPr dirty="0" sz="1400" spc="9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9513" y="1232849"/>
            <a:ext cx="1104265" cy="205104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User</a:t>
            </a:r>
            <a:r>
              <a:rPr dirty="0" sz="1400" spc="8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528" y="2295148"/>
            <a:ext cx="884555" cy="240029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Dialogues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0888" y="945188"/>
            <a:ext cx="1801495" cy="316865"/>
            <a:chOff x="1470888" y="945188"/>
            <a:chExt cx="1801495" cy="316865"/>
          </a:xfrm>
        </p:grpSpPr>
        <p:sp>
          <p:nvSpPr>
            <p:cNvPr id="7" name="object 7"/>
            <p:cNvSpPr/>
            <p:nvPr/>
          </p:nvSpPr>
          <p:spPr>
            <a:xfrm>
              <a:off x="1495847" y="964167"/>
              <a:ext cx="1751964" cy="253365"/>
            </a:xfrm>
            <a:custGeom>
              <a:avLst/>
              <a:gdLst/>
              <a:ahLst/>
              <a:cxnLst/>
              <a:rect l="l" t="t" r="r" b="b"/>
              <a:pathLst>
                <a:path w="1751964" h="253365">
                  <a:moveTo>
                    <a:pt x="0" y="252917"/>
                  </a:moveTo>
                  <a:lnTo>
                    <a:pt x="46110" y="226995"/>
                  </a:lnTo>
                  <a:lnTo>
                    <a:pt x="92218" y="202474"/>
                  </a:lnTo>
                  <a:lnTo>
                    <a:pt x="138323" y="179354"/>
                  </a:lnTo>
                  <a:lnTo>
                    <a:pt x="184426" y="157635"/>
                  </a:lnTo>
                  <a:lnTo>
                    <a:pt x="230526" y="137318"/>
                  </a:lnTo>
                  <a:lnTo>
                    <a:pt x="276623" y="118401"/>
                  </a:lnTo>
                  <a:lnTo>
                    <a:pt x="322719" y="100886"/>
                  </a:lnTo>
                  <a:lnTo>
                    <a:pt x="368812" y="84773"/>
                  </a:lnTo>
                  <a:lnTo>
                    <a:pt x="414904" y="70060"/>
                  </a:lnTo>
                  <a:lnTo>
                    <a:pt x="460994" y="56748"/>
                  </a:lnTo>
                  <a:lnTo>
                    <a:pt x="507082" y="44838"/>
                  </a:lnTo>
                  <a:lnTo>
                    <a:pt x="553169" y="34329"/>
                  </a:lnTo>
                  <a:lnTo>
                    <a:pt x="599255" y="25221"/>
                  </a:lnTo>
                  <a:lnTo>
                    <a:pt x="645340" y="17515"/>
                  </a:lnTo>
                  <a:lnTo>
                    <a:pt x="691424" y="11209"/>
                  </a:lnTo>
                  <a:lnTo>
                    <a:pt x="737507" y="6305"/>
                  </a:lnTo>
                  <a:lnTo>
                    <a:pt x="783590" y="2802"/>
                  </a:lnTo>
                  <a:lnTo>
                    <a:pt x="829673" y="700"/>
                  </a:lnTo>
                  <a:lnTo>
                    <a:pt x="875755" y="0"/>
                  </a:lnTo>
                  <a:lnTo>
                    <a:pt x="921838" y="700"/>
                  </a:lnTo>
                  <a:lnTo>
                    <a:pt x="967920" y="2802"/>
                  </a:lnTo>
                  <a:lnTo>
                    <a:pt x="1014003" y="6305"/>
                  </a:lnTo>
                  <a:lnTo>
                    <a:pt x="1060086" y="11209"/>
                  </a:lnTo>
                  <a:lnTo>
                    <a:pt x="1106171" y="17515"/>
                  </a:lnTo>
                  <a:lnTo>
                    <a:pt x="1152255" y="25221"/>
                  </a:lnTo>
                  <a:lnTo>
                    <a:pt x="1198341" y="34329"/>
                  </a:lnTo>
                  <a:lnTo>
                    <a:pt x="1244428" y="44838"/>
                  </a:lnTo>
                  <a:lnTo>
                    <a:pt x="1290517" y="56748"/>
                  </a:lnTo>
                  <a:lnTo>
                    <a:pt x="1336607" y="70060"/>
                  </a:lnTo>
                  <a:lnTo>
                    <a:pt x="1382698" y="84773"/>
                  </a:lnTo>
                  <a:lnTo>
                    <a:pt x="1428792" y="100886"/>
                  </a:lnTo>
                  <a:lnTo>
                    <a:pt x="1474887" y="118401"/>
                  </a:lnTo>
                  <a:lnTo>
                    <a:pt x="1520985" y="137318"/>
                  </a:lnTo>
                  <a:lnTo>
                    <a:pt x="1567085" y="157635"/>
                  </a:lnTo>
                  <a:lnTo>
                    <a:pt x="1613187" y="179354"/>
                  </a:lnTo>
                  <a:lnTo>
                    <a:pt x="1659292" y="202474"/>
                  </a:lnTo>
                  <a:lnTo>
                    <a:pt x="1705400" y="226995"/>
                  </a:lnTo>
                  <a:lnTo>
                    <a:pt x="1751511" y="252917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888" y="1127501"/>
              <a:ext cx="109061" cy="1342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3257" y="1127501"/>
              <a:ext cx="109061" cy="13423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814820" y="1439856"/>
            <a:ext cx="676910" cy="896619"/>
            <a:chOff x="2814820" y="1439856"/>
            <a:chExt cx="676910" cy="896619"/>
          </a:xfrm>
        </p:grpSpPr>
        <p:sp>
          <p:nvSpPr>
            <p:cNvPr id="11" name="object 11"/>
            <p:cNvSpPr/>
            <p:nvPr/>
          </p:nvSpPr>
          <p:spPr>
            <a:xfrm>
              <a:off x="2840265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0"/>
                  </a:moveTo>
                  <a:lnTo>
                    <a:pt x="574932" y="51477"/>
                  </a:lnTo>
                  <a:lnTo>
                    <a:pt x="567072" y="101636"/>
                  </a:lnTo>
                  <a:lnTo>
                    <a:pt x="557234" y="150469"/>
                  </a:lnTo>
                  <a:lnTo>
                    <a:pt x="545422" y="197971"/>
                  </a:lnTo>
                  <a:lnTo>
                    <a:pt x="531641" y="244136"/>
                  </a:lnTo>
                  <a:lnTo>
                    <a:pt x="515895" y="288958"/>
                  </a:lnTo>
                  <a:lnTo>
                    <a:pt x="498187" y="332432"/>
                  </a:lnTo>
                  <a:lnTo>
                    <a:pt x="478522" y="374552"/>
                  </a:lnTo>
                  <a:lnTo>
                    <a:pt x="456904" y="415311"/>
                  </a:lnTo>
                  <a:lnTo>
                    <a:pt x="433336" y="454705"/>
                  </a:lnTo>
                  <a:lnTo>
                    <a:pt x="407824" y="492727"/>
                  </a:lnTo>
                  <a:lnTo>
                    <a:pt x="380371" y="529371"/>
                  </a:lnTo>
                  <a:lnTo>
                    <a:pt x="350982" y="564632"/>
                  </a:lnTo>
                  <a:lnTo>
                    <a:pt x="319660" y="598505"/>
                  </a:lnTo>
                  <a:lnTo>
                    <a:pt x="286409" y="630982"/>
                  </a:lnTo>
                  <a:lnTo>
                    <a:pt x="251234" y="662059"/>
                  </a:lnTo>
                  <a:lnTo>
                    <a:pt x="214138" y="691729"/>
                  </a:lnTo>
                  <a:lnTo>
                    <a:pt x="175127" y="719988"/>
                  </a:lnTo>
                  <a:lnTo>
                    <a:pt x="134203" y="746828"/>
                  </a:lnTo>
                  <a:lnTo>
                    <a:pt x="91371" y="772244"/>
                  </a:lnTo>
                  <a:lnTo>
                    <a:pt x="46635" y="796231"/>
                  </a:lnTo>
                  <a:lnTo>
                    <a:pt x="0" y="81878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228" y="1439856"/>
              <a:ext cx="149337" cy="917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820" y="2196543"/>
              <a:ext cx="106513" cy="13939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51640" y="1439856"/>
            <a:ext cx="676910" cy="896619"/>
            <a:chOff x="1251640" y="1439856"/>
            <a:chExt cx="676910" cy="896619"/>
          </a:xfrm>
        </p:grpSpPr>
        <p:sp>
          <p:nvSpPr>
            <p:cNvPr id="15" name="object 15"/>
            <p:cNvSpPr/>
            <p:nvPr/>
          </p:nvSpPr>
          <p:spPr>
            <a:xfrm>
              <a:off x="1322129" y="1466196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818783"/>
                  </a:moveTo>
                  <a:lnTo>
                    <a:pt x="534175" y="796231"/>
                  </a:lnTo>
                  <a:lnTo>
                    <a:pt x="489439" y="772244"/>
                  </a:lnTo>
                  <a:lnTo>
                    <a:pt x="446607" y="746828"/>
                  </a:lnTo>
                  <a:lnTo>
                    <a:pt x="405684" y="719988"/>
                  </a:lnTo>
                  <a:lnTo>
                    <a:pt x="366672" y="691729"/>
                  </a:lnTo>
                  <a:lnTo>
                    <a:pt x="329576" y="662059"/>
                  </a:lnTo>
                  <a:lnTo>
                    <a:pt x="294401" y="630982"/>
                  </a:lnTo>
                  <a:lnTo>
                    <a:pt x="261151" y="598505"/>
                  </a:lnTo>
                  <a:lnTo>
                    <a:pt x="229828" y="564632"/>
                  </a:lnTo>
                  <a:lnTo>
                    <a:pt x="200439" y="529371"/>
                  </a:lnTo>
                  <a:lnTo>
                    <a:pt x="172986" y="492727"/>
                  </a:lnTo>
                  <a:lnTo>
                    <a:pt x="147474" y="454705"/>
                  </a:lnTo>
                  <a:lnTo>
                    <a:pt x="123907" y="415311"/>
                  </a:lnTo>
                  <a:lnTo>
                    <a:pt x="102288" y="374552"/>
                  </a:lnTo>
                  <a:lnTo>
                    <a:pt x="82623" y="332432"/>
                  </a:lnTo>
                  <a:lnTo>
                    <a:pt x="64916" y="288958"/>
                  </a:lnTo>
                  <a:lnTo>
                    <a:pt x="49169" y="244136"/>
                  </a:lnTo>
                  <a:lnTo>
                    <a:pt x="35388" y="197971"/>
                  </a:lnTo>
                  <a:lnTo>
                    <a:pt x="23576" y="150469"/>
                  </a:lnTo>
                  <a:lnTo>
                    <a:pt x="13738" y="101636"/>
                  </a:lnTo>
                  <a:lnTo>
                    <a:pt x="5878" y="51477"/>
                  </a:lnTo>
                  <a:lnTo>
                    <a:pt x="0" y="0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872" y="2196543"/>
              <a:ext cx="106513" cy="1393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1640" y="1439856"/>
              <a:ext cx="149337" cy="9171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58572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Epistemic</a:t>
            </a:r>
            <a:r>
              <a:rPr dirty="0" spc="25"/>
              <a:t> </a:t>
            </a:r>
            <a:r>
              <a:rPr dirty="0" spc="-70"/>
              <a:t>graphs:</a:t>
            </a:r>
            <a:r>
              <a:rPr dirty="0" spc="185"/>
              <a:t> </a:t>
            </a:r>
            <a:r>
              <a:rPr dirty="0" spc="10"/>
              <a:t>An</a:t>
            </a:r>
            <a:r>
              <a:rPr dirty="0" spc="30"/>
              <a:t> </a:t>
            </a:r>
            <a:r>
              <a:rPr dirty="0" spc="-25"/>
              <a:t>introduction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958418"/>
            <a:ext cx="3964304" cy="1600835"/>
            <a:chOff x="322046" y="958418"/>
            <a:chExt cx="3964304" cy="1600835"/>
          </a:xfrm>
        </p:grpSpPr>
        <p:sp>
          <p:nvSpPr>
            <p:cNvPr id="4" name="object 4"/>
            <p:cNvSpPr/>
            <p:nvPr/>
          </p:nvSpPr>
          <p:spPr>
            <a:xfrm>
              <a:off x="322046" y="958418"/>
              <a:ext cx="3964304" cy="149225"/>
            </a:xfrm>
            <a:custGeom>
              <a:avLst/>
              <a:gdLst/>
              <a:ahLst/>
              <a:cxnLst/>
              <a:rect l="l" t="t" r="r" b="b"/>
              <a:pathLst>
                <a:path w="3964304" h="149225">
                  <a:moveTo>
                    <a:pt x="0" y="148678"/>
                  </a:moveTo>
                  <a:lnTo>
                    <a:pt x="3963911" y="148678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48678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1107097"/>
              <a:ext cx="3964304" cy="1452245"/>
            </a:xfrm>
            <a:custGeom>
              <a:avLst/>
              <a:gdLst/>
              <a:ahLst/>
              <a:cxnLst/>
              <a:rect l="l" t="t" r="r" b="b"/>
              <a:pathLst>
                <a:path w="3964304" h="1452245">
                  <a:moveTo>
                    <a:pt x="3963911" y="0"/>
                  </a:moveTo>
                  <a:lnTo>
                    <a:pt x="0" y="0"/>
                  </a:lnTo>
                  <a:lnTo>
                    <a:pt x="0" y="1451876"/>
                  </a:lnTo>
                  <a:lnTo>
                    <a:pt x="3963911" y="1451876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47294" y="948888"/>
            <a:ext cx="3884929" cy="1497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Towards</a:t>
            </a:r>
            <a:r>
              <a:rPr dirty="0" sz="9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richer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Arial"/>
              <a:cs typeface="Arial"/>
            </a:endParaRPr>
          </a:p>
          <a:p>
            <a:pPr marL="801370" marR="160655" indent="-789305">
              <a:lnSpc>
                <a:spcPct val="101499"/>
              </a:lnSpc>
            </a:pP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Capturing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relationships</a:t>
            </a:r>
            <a:r>
              <a:rPr dirty="0" sz="900" spc="7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graphs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model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both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attack</a:t>
            </a:r>
            <a:r>
              <a:rPr dirty="0" sz="900" spc="55" b="1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 b="1">
                <a:latin typeface="Arial"/>
                <a:cs typeface="Arial"/>
              </a:rPr>
              <a:t>support</a:t>
            </a:r>
            <a:r>
              <a:rPr dirty="0" sz="900" spc="55" b="1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as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well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relations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neither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positive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nor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negative.</a:t>
            </a:r>
            <a:endParaRPr sz="900">
              <a:latin typeface="Arial"/>
              <a:cs typeface="Arial"/>
            </a:endParaRPr>
          </a:p>
          <a:p>
            <a:pPr marL="801370" marR="5080" indent="-789305">
              <a:lnSpc>
                <a:spcPct val="101499"/>
              </a:lnSpc>
              <a:spcBef>
                <a:spcPts val="400"/>
              </a:spcBef>
            </a:pP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Modelling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belief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in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arguments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30">
                <a:latin typeface="Arial"/>
                <a:cs typeface="Arial"/>
              </a:rPr>
              <a:t>epistemic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graphs</a:t>
            </a:r>
            <a:r>
              <a:rPr dirty="0" sz="900" spc="-35">
                <a:latin typeface="Arial"/>
                <a:cs typeface="Arial"/>
              </a:rPr>
              <a:t> approach,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5">
                <a:latin typeface="Arial"/>
                <a:cs typeface="Arial"/>
              </a:rPr>
              <a:t>argument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graph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-35">
                <a:latin typeface="Arial"/>
                <a:cs typeface="Arial"/>
              </a:rPr>
              <a:t> augmented </a:t>
            </a:r>
            <a:r>
              <a:rPr dirty="0" sz="900" spc="10">
                <a:latin typeface="Arial"/>
                <a:cs typeface="Arial"/>
              </a:rPr>
              <a:t>with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set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30">
                <a:latin typeface="Arial"/>
                <a:cs typeface="Arial"/>
              </a:rPr>
              <a:t>epistemic </a:t>
            </a:r>
            <a:r>
              <a:rPr dirty="0" sz="900" spc="-40" b="1">
                <a:latin typeface="Arial"/>
                <a:cs typeface="Arial"/>
              </a:rPr>
              <a:t>constraints</a:t>
            </a:r>
            <a:r>
              <a:rPr dirty="0" sz="900" spc="170" b="1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 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restrict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0">
                <a:latin typeface="Arial"/>
                <a:cs typeface="Arial"/>
              </a:rPr>
              <a:t>belief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state </a:t>
            </a:r>
            <a:r>
              <a:rPr dirty="0" sz="900" spc="-40">
                <a:latin typeface="Arial"/>
                <a:cs typeface="Arial"/>
              </a:rPr>
              <a:t>how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beliefs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 </a:t>
            </a:r>
            <a:r>
              <a:rPr dirty="0" sz="900" spc="-35">
                <a:latin typeface="Arial"/>
                <a:cs typeface="Arial"/>
              </a:rPr>
              <a:t>arguments </a:t>
            </a:r>
            <a:r>
              <a:rPr dirty="0" sz="900" spc="-30">
                <a:latin typeface="Arial"/>
                <a:cs typeface="Arial"/>
              </a:rPr>
              <a:t> influence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each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other.</a:t>
            </a:r>
            <a:endParaRPr sz="900">
              <a:latin typeface="Arial"/>
              <a:cs typeface="Arial"/>
            </a:endParaRPr>
          </a:p>
          <a:p>
            <a:pPr marL="801370" marR="133350" indent="-789305">
              <a:lnSpc>
                <a:spcPct val="101499"/>
              </a:lnSpc>
              <a:spcBef>
                <a:spcPts val="400"/>
              </a:spcBef>
            </a:pP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Modelling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imperfect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agents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It </a:t>
            </a:r>
            <a:r>
              <a:rPr dirty="0" sz="900" spc="-45">
                <a:latin typeface="Arial"/>
                <a:cs typeface="Arial"/>
              </a:rPr>
              <a:t>also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allows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 </a:t>
            </a:r>
            <a:r>
              <a:rPr dirty="0" sz="900" spc="-5">
                <a:latin typeface="Arial"/>
                <a:cs typeface="Arial"/>
              </a:rPr>
              <a:t>better </a:t>
            </a:r>
            <a:r>
              <a:rPr dirty="0" sz="900" spc="-20">
                <a:latin typeface="Arial"/>
                <a:cs typeface="Arial"/>
              </a:rPr>
              <a:t>modelling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15">
                <a:latin typeface="Arial"/>
                <a:cs typeface="Arial"/>
              </a:rPr>
              <a:t>imperfect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agents,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which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important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multi–agent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applications.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7294" y="2791630"/>
            <a:ext cx="3815715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Hunter,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Sylwia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Polberg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Matthias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Thimm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(2020)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Epistemic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Graphs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Representing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Reasoning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with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Positive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Negative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Influences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Arguments,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Artificial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Intelligence,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281: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103236.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04216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Epistemic</a:t>
            </a:r>
            <a:r>
              <a:rPr dirty="0" spc="20"/>
              <a:t> </a:t>
            </a:r>
            <a:r>
              <a:rPr dirty="0" spc="-70"/>
              <a:t>graphs:</a:t>
            </a:r>
            <a:r>
              <a:rPr dirty="0" spc="180"/>
              <a:t> </a:t>
            </a:r>
            <a:r>
              <a:rPr dirty="0" spc="-45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4620" y="852839"/>
            <a:ext cx="3418840" cy="163195"/>
            <a:chOff x="594620" y="852839"/>
            <a:chExt cx="3418840" cy="163195"/>
          </a:xfrm>
        </p:grpSpPr>
        <p:sp>
          <p:nvSpPr>
            <p:cNvPr id="4" name="object 4"/>
            <p:cNvSpPr/>
            <p:nvPr/>
          </p:nvSpPr>
          <p:spPr>
            <a:xfrm>
              <a:off x="599065" y="857284"/>
              <a:ext cx="3409950" cy="154305"/>
            </a:xfrm>
            <a:custGeom>
              <a:avLst/>
              <a:gdLst/>
              <a:ahLst/>
              <a:cxnLst/>
              <a:rect l="l" t="t" r="r" b="b"/>
              <a:pathLst>
                <a:path w="3409950" h="154305">
                  <a:moveTo>
                    <a:pt x="3344635" y="0"/>
                  </a:moveTo>
                  <a:lnTo>
                    <a:pt x="65270" y="0"/>
                  </a:lnTo>
                  <a:lnTo>
                    <a:pt x="39864" y="5129"/>
                  </a:lnTo>
                  <a:lnTo>
                    <a:pt x="19117" y="19117"/>
                  </a:lnTo>
                  <a:lnTo>
                    <a:pt x="5129" y="39864"/>
                  </a:lnTo>
                  <a:lnTo>
                    <a:pt x="0" y="65270"/>
                  </a:lnTo>
                  <a:lnTo>
                    <a:pt x="0" y="88832"/>
                  </a:lnTo>
                  <a:lnTo>
                    <a:pt x="5129" y="114239"/>
                  </a:lnTo>
                  <a:lnTo>
                    <a:pt x="19117" y="134986"/>
                  </a:lnTo>
                  <a:lnTo>
                    <a:pt x="39864" y="148973"/>
                  </a:lnTo>
                  <a:lnTo>
                    <a:pt x="65270" y="154103"/>
                  </a:lnTo>
                  <a:lnTo>
                    <a:pt x="3344635" y="154103"/>
                  </a:lnTo>
                  <a:lnTo>
                    <a:pt x="3370041" y="148973"/>
                  </a:lnTo>
                  <a:lnTo>
                    <a:pt x="3390788" y="134986"/>
                  </a:lnTo>
                  <a:lnTo>
                    <a:pt x="3404776" y="114239"/>
                  </a:lnTo>
                  <a:lnTo>
                    <a:pt x="3409905" y="88832"/>
                  </a:lnTo>
                  <a:lnTo>
                    <a:pt x="3409905" y="65270"/>
                  </a:lnTo>
                  <a:lnTo>
                    <a:pt x="3404776" y="39864"/>
                  </a:lnTo>
                  <a:lnTo>
                    <a:pt x="3390788" y="19117"/>
                  </a:lnTo>
                  <a:lnTo>
                    <a:pt x="3370041" y="5129"/>
                  </a:lnTo>
                  <a:lnTo>
                    <a:pt x="334463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9065" y="857284"/>
              <a:ext cx="3409950" cy="154305"/>
            </a:xfrm>
            <a:custGeom>
              <a:avLst/>
              <a:gdLst/>
              <a:ahLst/>
              <a:cxnLst/>
              <a:rect l="l" t="t" r="r" b="b"/>
              <a:pathLst>
                <a:path w="3409950" h="154305">
                  <a:moveTo>
                    <a:pt x="3344635" y="0"/>
                  </a:moveTo>
                  <a:lnTo>
                    <a:pt x="65270" y="0"/>
                  </a:lnTo>
                  <a:lnTo>
                    <a:pt x="39864" y="5129"/>
                  </a:lnTo>
                  <a:lnTo>
                    <a:pt x="19117" y="19117"/>
                  </a:lnTo>
                  <a:lnTo>
                    <a:pt x="5129" y="39864"/>
                  </a:lnTo>
                  <a:lnTo>
                    <a:pt x="0" y="65270"/>
                  </a:lnTo>
                  <a:lnTo>
                    <a:pt x="0" y="88832"/>
                  </a:lnTo>
                  <a:lnTo>
                    <a:pt x="5129" y="114239"/>
                  </a:lnTo>
                  <a:lnTo>
                    <a:pt x="19117" y="134986"/>
                  </a:lnTo>
                  <a:lnTo>
                    <a:pt x="39864" y="148973"/>
                  </a:lnTo>
                  <a:lnTo>
                    <a:pt x="65270" y="154103"/>
                  </a:lnTo>
                  <a:lnTo>
                    <a:pt x="3344635" y="154103"/>
                  </a:lnTo>
                  <a:lnTo>
                    <a:pt x="3370041" y="148973"/>
                  </a:lnTo>
                  <a:lnTo>
                    <a:pt x="3390788" y="134986"/>
                  </a:lnTo>
                  <a:lnTo>
                    <a:pt x="3404776" y="114239"/>
                  </a:lnTo>
                  <a:lnTo>
                    <a:pt x="3409905" y="88832"/>
                  </a:lnTo>
                  <a:lnTo>
                    <a:pt x="3409905" y="65270"/>
                  </a:lnTo>
                  <a:lnTo>
                    <a:pt x="3404776" y="39864"/>
                  </a:lnTo>
                  <a:lnTo>
                    <a:pt x="3390788" y="19117"/>
                  </a:lnTo>
                  <a:lnTo>
                    <a:pt x="3370041" y="5129"/>
                  </a:lnTo>
                  <a:lnTo>
                    <a:pt x="3344635" y="0"/>
                  </a:lnTo>
                  <a:close/>
                </a:path>
              </a:pathLst>
            </a:custGeom>
            <a:ln w="8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15452" y="848217"/>
            <a:ext cx="3176270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105">
                <a:latin typeface="PMingLiU"/>
                <a:cs typeface="PMingLiU"/>
              </a:rPr>
              <a:t>A</a:t>
            </a:r>
            <a:r>
              <a:rPr dirty="0" sz="750" spc="-15">
                <a:latin typeface="PMingLiU"/>
                <a:cs typeface="PMingLiU"/>
              </a:rPr>
              <a:t> </a:t>
            </a:r>
            <a:r>
              <a:rPr dirty="0" sz="750" spc="175">
                <a:latin typeface="Arial"/>
                <a:cs typeface="Arial"/>
              </a:rPr>
              <a:t>=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The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15">
                <a:latin typeface="Arial"/>
                <a:cs typeface="Arial"/>
              </a:rPr>
              <a:t>train</a:t>
            </a:r>
            <a:r>
              <a:rPr dirty="0" sz="750" spc="60">
                <a:latin typeface="Arial"/>
                <a:cs typeface="Arial"/>
              </a:rPr>
              <a:t> </a:t>
            </a:r>
            <a:r>
              <a:rPr dirty="0" sz="750" spc="15">
                <a:latin typeface="Arial"/>
                <a:cs typeface="Arial"/>
              </a:rPr>
              <a:t>will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-15">
                <a:latin typeface="Arial"/>
                <a:cs typeface="Arial"/>
              </a:rPr>
              <a:t>arrive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20">
                <a:latin typeface="Arial"/>
                <a:cs typeface="Arial"/>
              </a:rPr>
              <a:t>at</a:t>
            </a:r>
            <a:r>
              <a:rPr dirty="0" sz="750" spc="60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2pm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-40">
                <a:latin typeface="Arial"/>
                <a:cs typeface="Arial"/>
              </a:rPr>
              <a:t>because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45">
                <a:latin typeface="Arial"/>
                <a:cs typeface="Arial"/>
              </a:rPr>
              <a:t>it</a:t>
            </a:r>
            <a:r>
              <a:rPr dirty="0" sz="750" spc="60">
                <a:latin typeface="Arial"/>
                <a:cs typeface="Arial"/>
              </a:rPr>
              <a:t> </a:t>
            </a:r>
            <a:r>
              <a:rPr dirty="0" sz="750" spc="-30">
                <a:latin typeface="Arial"/>
                <a:cs typeface="Arial"/>
              </a:rPr>
              <a:t>is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timetabled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for</a:t>
            </a:r>
            <a:r>
              <a:rPr dirty="0" sz="750" spc="60">
                <a:latin typeface="Arial"/>
                <a:cs typeface="Arial"/>
              </a:rPr>
              <a:t> </a:t>
            </a:r>
            <a:r>
              <a:rPr dirty="0" sz="750" spc="-40">
                <a:latin typeface="Arial"/>
                <a:cs typeface="Arial"/>
              </a:rPr>
              <a:t>a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2pm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arrival.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3432" y="1421568"/>
            <a:ext cx="1159510" cy="264160"/>
            <a:chOff x="393432" y="1421568"/>
            <a:chExt cx="1159510" cy="264160"/>
          </a:xfrm>
        </p:grpSpPr>
        <p:sp>
          <p:nvSpPr>
            <p:cNvPr id="8" name="object 8"/>
            <p:cNvSpPr/>
            <p:nvPr/>
          </p:nvSpPr>
          <p:spPr>
            <a:xfrm>
              <a:off x="397877" y="1426013"/>
              <a:ext cx="1150620" cy="255270"/>
            </a:xfrm>
            <a:custGeom>
              <a:avLst/>
              <a:gdLst/>
              <a:ahLst/>
              <a:cxnLst/>
              <a:rect l="l" t="t" r="r" b="b"/>
              <a:pathLst>
                <a:path w="1150620" h="255269">
                  <a:moveTo>
                    <a:pt x="1085129" y="0"/>
                  </a:moveTo>
                  <a:lnTo>
                    <a:pt x="65270" y="0"/>
                  </a:lnTo>
                  <a:lnTo>
                    <a:pt x="39864" y="5129"/>
                  </a:lnTo>
                  <a:lnTo>
                    <a:pt x="19117" y="19117"/>
                  </a:lnTo>
                  <a:lnTo>
                    <a:pt x="5129" y="39864"/>
                  </a:lnTo>
                  <a:lnTo>
                    <a:pt x="0" y="65270"/>
                  </a:lnTo>
                  <a:lnTo>
                    <a:pt x="0" y="189458"/>
                  </a:lnTo>
                  <a:lnTo>
                    <a:pt x="5129" y="214864"/>
                  </a:lnTo>
                  <a:lnTo>
                    <a:pt x="19117" y="235611"/>
                  </a:lnTo>
                  <a:lnTo>
                    <a:pt x="39864" y="249599"/>
                  </a:lnTo>
                  <a:lnTo>
                    <a:pt x="65270" y="254728"/>
                  </a:lnTo>
                  <a:lnTo>
                    <a:pt x="1085129" y="254728"/>
                  </a:lnTo>
                  <a:lnTo>
                    <a:pt x="1110535" y="249599"/>
                  </a:lnTo>
                  <a:lnTo>
                    <a:pt x="1131282" y="235611"/>
                  </a:lnTo>
                  <a:lnTo>
                    <a:pt x="1145270" y="214864"/>
                  </a:lnTo>
                  <a:lnTo>
                    <a:pt x="1150399" y="189458"/>
                  </a:lnTo>
                  <a:lnTo>
                    <a:pt x="1150399" y="65270"/>
                  </a:lnTo>
                  <a:lnTo>
                    <a:pt x="1145270" y="39864"/>
                  </a:lnTo>
                  <a:lnTo>
                    <a:pt x="1131282" y="19117"/>
                  </a:lnTo>
                  <a:lnTo>
                    <a:pt x="1110535" y="5129"/>
                  </a:lnTo>
                  <a:lnTo>
                    <a:pt x="108512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7877" y="1426013"/>
              <a:ext cx="1150620" cy="255270"/>
            </a:xfrm>
            <a:custGeom>
              <a:avLst/>
              <a:gdLst/>
              <a:ahLst/>
              <a:cxnLst/>
              <a:rect l="l" t="t" r="r" b="b"/>
              <a:pathLst>
                <a:path w="1150620" h="255269">
                  <a:moveTo>
                    <a:pt x="1085129" y="0"/>
                  </a:moveTo>
                  <a:lnTo>
                    <a:pt x="65270" y="0"/>
                  </a:lnTo>
                  <a:lnTo>
                    <a:pt x="39864" y="5129"/>
                  </a:lnTo>
                  <a:lnTo>
                    <a:pt x="19117" y="19117"/>
                  </a:lnTo>
                  <a:lnTo>
                    <a:pt x="5129" y="39864"/>
                  </a:lnTo>
                  <a:lnTo>
                    <a:pt x="0" y="65270"/>
                  </a:lnTo>
                  <a:lnTo>
                    <a:pt x="0" y="189458"/>
                  </a:lnTo>
                  <a:lnTo>
                    <a:pt x="5129" y="214864"/>
                  </a:lnTo>
                  <a:lnTo>
                    <a:pt x="19117" y="235611"/>
                  </a:lnTo>
                  <a:lnTo>
                    <a:pt x="39864" y="249599"/>
                  </a:lnTo>
                  <a:lnTo>
                    <a:pt x="65270" y="254728"/>
                  </a:lnTo>
                  <a:lnTo>
                    <a:pt x="1085129" y="254728"/>
                  </a:lnTo>
                  <a:lnTo>
                    <a:pt x="1110535" y="249599"/>
                  </a:lnTo>
                  <a:lnTo>
                    <a:pt x="1131282" y="235611"/>
                  </a:lnTo>
                  <a:lnTo>
                    <a:pt x="1145270" y="214864"/>
                  </a:lnTo>
                  <a:lnTo>
                    <a:pt x="1150399" y="189458"/>
                  </a:lnTo>
                  <a:lnTo>
                    <a:pt x="1150399" y="65270"/>
                  </a:lnTo>
                  <a:lnTo>
                    <a:pt x="1145270" y="39864"/>
                  </a:lnTo>
                  <a:lnTo>
                    <a:pt x="1131282" y="19117"/>
                  </a:lnTo>
                  <a:lnTo>
                    <a:pt x="1110535" y="5129"/>
                  </a:lnTo>
                  <a:lnTo>
                    <a:pt x="1085129" y="0"/>
                  </a:lnTo>
                  <a:close/>
                </a:path>
              </a:pathLst>
            </a:custGeom>
            <a:ln w="8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49518" y="1416938"/>
            <a:ext cx="1047750" cy="2628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7780">
              <a:lnSpc>
                <a:spcPct val="104700"/>
              </a:lnSpc>
              <a:spcBef>
                <a:spcPts val="75"/>
              </a:spcBef>
            </a:pPr>
            <a:r>
              <a:rPr dirty="0" sz="750" spc="-70">
                <a:latin typeface="PMingLiU"/>
                <a:cs typeface="PMingLiU"/>
              </a:rPr>
              <a:t>B</a:t>
            </a:r>
            <a:r>
              <a:rPr dirty="0" sz="750" spc="-65">
                <a:latin typeface="PMingLiU"/>
                <a:cs typeface="PMingLiU"/>
              </a:rPr>
              <a:t> </a:t>
            </a:r>
            <a:r>
              <a:rPr dirty="0" sz="750" spc="175">
                <a:latin typeface="Arial"/>
                <a:cs typeface="Arial"/>
              </a:rPr>
              <a:t>= </a:t>
            </a:r>
            <a:r>
              <a:rPr dirty="0" sz="750" spc="-5">
                <a:latin typeface="Arial"/>
                <a:cs typeface="Arial"/>
              </a:rPr>
              <a:t>Normally </a:t>
            </a:r>
            <a:r>
              <a:rPr dirty="0" sz="750">
                <a:latin typeface="Arial"/>
                <a:cs typeface="Arial"/>
              </a:rPr>
              <a:t>this </a:t>
            </a:r>
            <a:r>
              <a:rPr dirty="0" sz="750" spc="15">
                <a:latin typeface="Arial"/>
                <a:cs typeface="Arial"/>
              </a:rPr>
              <a:t>train </a:t>
            </a:r>
            <a:r>
              <a:rPr dirty="0" sz="750" spc="-195">
                <a:latin typeface="Arial"/>
                <a:cs typeface="Arial"/>
              </a:rPr>
              <a:t> </a:t>
            </a:r>
            <a:r>
              <a:rPr dirty="0" sz="750" spc="-30">
                <a:latin typeface="Arial"/>
                <a:cs typeface="Arial"/>
              </a:rPr>
              <a:t>service</a:t>
            </a:r>
            <a:r>
              <a:rPr dirty="0" sz="750" spc="40">
                <a:latin typeface="Arial"/>
                <a:cs typeface="Arial"/>
              </a:rPr>
              <a:t> </a:t>
            </a:r>
            <a:r>
              <a:rPr dirty="0" sz="750" spc="-25">
                <a:latin typeface="Arial"/>
                <a:cs typeface="Arial"/>
              </a:rPr>
              <a:t>arrives</a:t>
            </a:r>
            <a:r>
              <a:rPr dirty="0" sz="750" spc="45">
                <a:latin typeface="Arial"/>
                <a:cs typeface="Arial"/>
              </a:rPr>
              <a:t> </a:t>
            </a:r>
            <a:r>
              <a:rPr dirty="0" sz="750" spc="-40">
                <a:latin typeface="Arial"/>
                <a:cs typeface="Arial"/>
              </a:rPr>
              <a:t>a</a:t>
            </a:r>
            <a:r>
              <a:rPr dirty="0" sz="750" spc="45">
                <a:latin typeface="Arial"/>
                <a:cs typeface="Arial"/>
              </a:rPr>
              <a:t> </a:t>
            </a:r>
            <a:r>
              <a:rPr dirty="0" sz="750" spc="30">
                <a:latin typeface="Arial"/>
                <a:cs typeface="Arial"/>
              </a:rPr>
              <a:t>bit</a:t>
            </a:r>
            <a:r>
              <a:rPr dirty="0" sz="750" spc="4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late.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16041" y="1412049"/>
            <a:ext cx="1376045" cy="283210"/>
            <a:chOff x="1616041" y="1412049"/>
            <a:chExt cx="1376045" cy="283210"/>
          </a:xfrm>
        </p:grpSpPr>
        <p:sp>
          <p:nvSpPr>
            <p:cNvPr id="12" name="object 12"/>
            <p:cNvSpPr/>
            <p:nvPr/>
          </p:nvSpPr>
          <p:spPr>
            <a:xfrm>
              <a:off x="1620486" y="1416494"/>
              <a:ext cx="1367155" cy="274320"/>
            </a:xfrm>
            <a:custGeom>
              <a:avLst/>
              <a:gdLst/>
              <a:ahLst/>
              <a:cxnLst/>
              <a:rect l="l" t="t" r="r" b="b"/>
              <a:pathLst>
                <a:path w="1367155" h="274319">
                  <a:moveTo>
                    <a:pt x="1301793" y="0"/>
                  </a:moveTo>
                  <a:lnTo>
                    <a:pt x="65270" y="0"/>
                  </a:lnTo>
                  <a:lnTo>
                    <a:pt x="39864" y="5129"/>
                  </a:lnTo>
                  <a:lnTo>
                    <a:pt x="19117" y="19117"/>
                  </a:lnTo>
                  <a:lnTo>
                    <a:pt x="5129" y="39864"/>
                  </a:lnTo>
                  <a:lnTo>
                    <a:pt x="0" y="65270"/>
                  </a:lnTo>
                  <a:lnTo>
                    <a:pt x="0" y="208495"/>
                  </a:lnTo>
                  <a:lnTo>
                    <a:pt x="5129" y="233901"/>
                  </a:lnTo>
                  <a:lnTo>
                    <a:pt x="19117" y="254648"/>
                  </a:lnTo>
                  <a:lnTo>
                    <a:pt x="39864" y="268636"/>
                  </a:lnTo>
                  <a:lnTo>
                    <a:pt x="65270" y="273765"/>
                  </a:lnTo>
                  <a:lnTo>
                    <a:pt x="1301793" y="273765"/>
                  </a:lnTo>
                  <a:lnTo>
                    <a:pt x="1327199" y="268636"/>
                  </a:lnTo>
                  <a:lnTo>
                    <a:pt x="1347946" y="254648"/>
                  </a:lnTo>
                  <a:lnTo>
                    <a:pt x="1361934" y="233901"/>
                  </a:lnTo>
                  <a:lnTo>
                    <a:pt x="1367063" y="208495"/>
                  </a:lnTo>
                  <a:lnTo>
                    <a:pt x="1367063" y="65270"/>
                  </a:lnTo>
                  <a:lnTo>
                    <a:pt x="1361934" y="39864"/>
                  </a:lnTo>
                  <a:lnTo>
                    <a:pt x="1347946" y="19117"/>
                  </a:lnTo>
                  <a:lnTo>
                    <a:pt x="1327199" y="5129"/>
                  </a:lnTo>
                  <a:lnTo>
                    <a:pt x="130179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20486" y="1416494"/>
              <a:ext cx="1367155" cy="274320"/>
            </a:xfrm>
            <a:custGeom>
              <a:avLst/>
              <a:gdLst/>
              <a:ahLst/>
              <a:cxnLst/>
              <a:rect l="l" t="t" r="r" b="b"/>
              <a:pathLst>
                <a:path w="1367155" h="274319">
                  <a:moveTo>
                    <a:pt x="1301793" y="0"/>
                  </a:moveTo>
                  <a:lnTo>
                    <a:pt x="65270" y="0"/>
                  </a:lnTo>
                  <a:lnTo>
                    <a:pt x="39864" y="5129"/>
                  </a:lnTo>
                  <a:lnTo>
                    <a:pt x="19117" y="19117"/>
                  </a:lnTo>
                  <a:lnTo>
                    <a:pt x="5129" y="39864"/>
                  </a:lnTo>
                  <a:lnTo>
                    <a:pt x="0" y="65270"/>
                  </a:lnTo>
                  <a:lnTo>
                    <a:pt x="0" y="208495"/>
                  </a:lnTo>
                  <a:lnTo>
                    <a:pt x="5129" y="233901"/>
                  </a:lnTo>
                  <a:lnTo>
                    <a:pt x="19117" y="254648"/>
                  </a:lnTo>
                  <a:lnTo>
                    <a:pt x="39864" y="268636"/>
                  </a:lnTo>
                  <a:lnTo>
                    <a:pt x="65270" y="273765"/>
                  </a:lnTo>
                  <a:lnTo>
                    <a:pt x="1301793" y="273765"/>
                  </a:lnTo>
                  <a:lnTo>
                    <a:pt x="1327199" y="268636"/>
                  </a:lnTo>
                  <a:lnTo>
                    <a:pt x="1347946" y="254648"/>
                  </a:lnTo>
                  <a:lnTo>
                    <a:pt x="1361934" y="233901"/>
                  </a:lnTo>
                  <a:lnTo>
                    <a:pt x="1367063" y="208495"/>
                  </a:lnTo>
                  <a:lnTo>
                    <a:pt x="1367063" y="65270"/>
                  </a:lnTo>
                  <a:lnTo>
                    <a:pt x="1361934" y="39864"/>
                  </a:lnTo>
                  <a:lnTo>
                    <a:pt x="1347946" y="19117"/>
                  </a:lnTo>
                  <a:lnTo>
                    <a:pt x="1327199" y="5129"/>
                  </a:lnTo>
                  <a:lnTo>
                    <a:pt x="1301793" y="0"/>
                  </a:lnTo>
                  <a:close/>
                </a:path>
              </a:pathLst>
            </a:custGeom>
            <a:ln w="8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693398" y="1407416"/>
            <a:ext cx="122110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70">
                <a:latin typeface="PMingLiU"/>
                <a:cs typeface="PMingLiU"/>
              </a:rPr>
              <a:t>C</a:t>
            </a:r>
            <a:r>
              <a:rPr dirty="0" sz="750" spc="-60">
                <a:latin typeface="PMingLiU"/>
                <a:cs typeface="PMingLiU"/>
              </a:rPr>
              <a:t> </a:t>
            </a:r>
            <a:r>
              <a:rPr dirty="0" sz="750" spc="175">
                <a:latin typeface="Arial"/>
                <a:cs typeface="Arial"/>
              </a:rPr>
              <a:t>=</a:t>
            </a:r>
            <a:r>
              <a:rPr dirty="0" sz="750" spc="4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The</a:t>
            </a:r>
            <a:r>
              <a:rPr dirty="0" sz="750" spc="50">
                <a:latin typeface="Arial"/>
                <a:cs typeface="Arial"/>
              </a:rPr>
              <a:t> </a:t>
            </a:r>
            <a:r>
              <a:rPr dirty="0" sz="750" spc="15">
                <a:latin typeface="Arial"/>
                <a:cs typeface="Arial"/>
              </a:rPr>
              <a:t>train</a:t>
            </a:r>
            <a:r>
              <a:rPr dirty="0" sz="750" spc="50">
                <a:latin typeface="Arial"/>
                <a:cs typeface="Arial"/>
              </a:rPr>
              <a:t> </a:t>
            </a:r>
            <a:r>
              <a:rPr dirty="0" sz="750" spc="-35">
                <a:latin typeface="Arial"/>
                <a:cs typeface="Arial"/>
              </a:rPr>
              <a:t>appears</a:t>
            </a:r>
            <a:r>
              <a:rPr dirty="0" sz="750" spc="50">
                <a:latin typeface="Arial"/>
                <a:cs typeface="Arial"/>
              </a:rPr>
              <a:t> </a:t>
            </a:r>
            <a:r>
              <a:rPr dirty="0" sz="750" spc="25">
                <a:latin typeface="Arial"/>
                <a:cs typeface="Arial"/>
              </a:rPr>
              <a:t>to</a:t>
            </a:r>
            <a:r>
              <a:rPr dirty="0" sz="750" spc="45">
                <a:latin typeface="Arial"/>
                <a:cs typeface="Arial"/>
              </a:rPr>
              <a:t> </a:t>
            </a:r>
            <a:r>
              <a:rPr dirty="0" sz="750" spc="-30">
                <a:latin typeface="Arial"/>
                <a:cs typeface="Arial"/>
              </a:rPr>
              <a:t>be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9802" y="1527079"/>
            <a:ext cx="126809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>
                <a:latin typeface="Arial"/>
                <a:cs typeface="Arial"/>
              </a:rPr>
              <a:t>travelling</a:t>
            </a:r>
            <a:r>
              <a:rPr dirty="0" sz="750" spc="35">
                <a:latin typeface="Arial"/>
                <a:cs typeface="Arial"/>
              </a:rPr>
              <a:t> </a:t>
            </a:r>
            <a:r>
              <a:rPr dirty="0" sz="750" spc="-30">
                <a:latin typeface="Arial"/>
                <a:cs typeface="Arial"/>
              </a:rPr>
              <a:t>slower</a:t>
            </a:r>
            <a:r>
              <a:rPr dirty="0" sz="750" spc="40">
                <a:latin typeface="Arial"/>
                <a:cs typeface="Arial"/>
              </a:rPr>
              <a:t> </a:t>
            </a:r>
            <a:r>
              <a:rPr dirty="0" sz="750" spc="5">
                <a:latin typeface="Arial"/>
                <a:cs typeface="Arial"/>
              </a:rPr>
              <a:t>than</a:t>
            </a:r>
            <a:r>
              <a:rPr dirty="0" sz="750" spc="35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normal.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55315" y="1352218"/>
            <a:ext cx="1159510" cy="402590"/>
            <a:chOff x="3055315" y="1352218"/>
            <a:chExt cx="1159510" cy="402590"/>
          </a:xfrm>
        </p:grpSpPr>
        <p:sp>
          <p:nvSpPr>
            <p:cNvPr id="17" name="object 17"/>
            <p:cNvSpPr/>
            <p:nvPr/>
          </p:nvSpPr>
          <p:spPr>
            <a:xfrm>
              <a:off x="3059760" y="1356663"/>
              <a:ext cx="1150620" cy="393700"/>
            </a:xfrm>
            <a:custGeom>
              <a:avLst/>
              <a:gdLst/>
              <a:ahLst/>
              <a:cxnLst/>
              <a:rect l="l" t="t" r="r" b="b"/>
              <a:pathLst>
                <a:path w="1150620" h="393700">
                  <a:moveTo>
                    <a:pt x="1085129" y="0"/>
                  </a:moveTo>
                  <a:lnTo>
                    <a:pt x="65270" y="0"/>
                  </a:lnTo>
                  <a:lnTo>
                    <a:pt x="39864" y="5129"/>
                  </a:lnTo>
                  <a:lnTo>
                    <a:pt x="19117" y="19117"/>
                  </a:lnTo>
                  <a:lnTo>
                    <a:pt x="5129" y="39864"/>
                  </a:lnTo>
                  <a:lnTo>
                    <a:pt x="0" y="65270"/>
                  </a:lnTo>
                  <a:lnTo>
                    <a:pt x="0" y="328157"/>
                  </a:lnTo>
                  <a:lnTo>
                    <a:pt x="5129" y="353564"/>
                  </a:lnTo>
                  <a:lnTo>
                    <a:pt x="19117" y="374311"/>
                  </a:lnTo>
                  <a:lnTo>
                    <a:pt x="39864" y="388299"/>
                  </a:lnTo>
                  <a:lnTo>
                    <a:pt x="65270" y="393428"/>
                  </a:lnTo>
                  <a:lnTo>
                    <a:pt x="1085129" y="393428"/>
                  </a:lnTo>
                  <a:lnTo>
                    <a:pt x="1110535" y="388299"/>
                  </a:lnTo>
                  <a:lnTo>
                    <a:pt x="1131282" y="374311"/>
                  </a:lnTo>
                  <a:lnTo>
                    <a:pt x="1145270" y="353564"/>
                  </a:lnTo>
                  <a:lnTo>
                    <a:pt x="1150399" y="328157"/>
                  </a:lnTo>
                  <a:lnTo>
                    <a:pt x="1150399" y="65270"/>
                  </a:lnTo>
                  <a:lnTo>
                    <a:pt x="1145270" y="39864"/>
                  </a:lnTo>
                  <a:lnTo>
                    <a:pt x="1131282" y="19117"/>
                  </a:lnTo>
                  <a:lnTo>
                    <a:pt x="1110535" y="5129"/>
                  </a:lnTo>
                  <a:lnTo>
                    <a:pt x="108512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59760" y="1356663"/>
              <a:ext cx="1150620" cy="393700"/>
            </a:xfrm>
            <a:custGeom>
              <a:avLst/>
              <a:gdLst/>
              <a:ahLst/>
              <a:cxnLst/>
              <a:rect l="l" t="t" r="r" b="b"/>
              <a:pathLst>
                <a:path w="1150620" h="393700">
                  <a:moveTo>
                    <a:pt x="1085129" y="0"/>
                  </a:moveTo>
                  <a:lnTo>
                    <a:pt x="65270" y="0"/>
                  </a:lnTo>
                  <a:lnTo>
                    <a:pt x="39864" y="5129"/>
                  </a:lnTo>
                  <a:lnTo>
                    <a:pt x="19117" y="19117"/>
                  </a:lnTo>
                  <a:lnTo>
                    <a:pt x="5129" y="39864"/>
                  </a:lnTo>
                  <a:lnTo>
                    <a:pt x="0" y="65270"/>
                  </a:lnTo>
                  <a:lnTo>
                    <a:pt x="0" y="328157"/>
                  </a:lnTo>
                  <a:lnTo>
                    <a:pt x="5129" y="353564"/>
                  </a:lnTo>
                  <a:lnTo>
                    <a:pt x="19117" y="374311"/>
                  </a:lnTo>
                  <a:lnTo>
                    <a:pt x="39864" y="388299"/>
                  </a:lnTo>
                  <a:lnTo>
                    <a:pt x="65270" y="393428"/>
                  </a:lnTo>
                  <a:lnTo>
                    <a:pt x="1085129" y="393428"/>
                  </a:lnTo>
                  <a:lnTo>
                    <a:pt x="1110535" y="388299"/>
                  </a:lnTo>
                  <a:lnTo>
                    <a:pt x="1131282" y="374311"/>
                  </a:lnTo>
                  <a:lnTo>
                    <a:pt x="1145270" y="353564"/>
                  </a:lnTo>
                  <a:lnTo>
                    <a:pt x="1150399" y="328157"/>
                  </a:lnTo>
                  <a:lnTo>
                    <a:pt x="1150399" y="65270"/>
                  </a:lnTo>
                  <a:lnTo>
                    <a:pt x="1145270" y="39864"/>
                  </a:lnTo>
                  <a:lnTo>
                    <a:pt x="1131282" y="19117"/>
                  </a:lnTo>
                  <a:lnTo>
                    <a:pt x="1110535" y="5129"/>
                  </a:lnTo>
                  <a:lnTo>
                    <a:pt x="1085129" y="0"/>
                  </a:lnTo>
                  <a:close/>
                </a:path>
              </a:pathLst>
            </a:custGeom>
            <a:ln w="8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220944" y="1347591"/>
            <a:ext cx="828040" cy="3822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37465" marR="5080" indent="-25400">
              <a:lnSpc>
                <a:spcPct val="104700"/>
              </a:lnSpc>
              <a:spcBef>
                <a:spcPts val="75"/>
              </a:spcBef>
            </a:pPr>
            <a:r>
              <a:rPr dirty="0" sz="750" spc="-105">
                <a:latin typeface="PMingLiU"/>
                <a:cs typeface="PMingLiU"/>
              </a:rPr>
              <a:t>D</a:t>
            </a:r>
            <a:r>
              <a:rPr dirty="0" sz="750" spc="65">
                <a:latin typeface="PMingLiU"/>
                <a:cs typeface="PMingLiU"/>
              </a:rPr>
              <a:t> </a:t>
            </a:r>
            <a:r>
              <a:rPr dirty="0" sz="750" spc="175">
                <a:latin typeface="Arial"/>
                <a:cs typeface="Arial"/>
              </a:rPr>
              <a:t>=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35">
                <a:latin typeface="Arial"/>
                <a:cs typeface="Arial"/>
              </a:rPr>
              <a:t>T</a:t>
            </a:r>
            <a:r>
              <a:rPr dirty="0" sz="750" spc="30">
                <a:latin typeface="Arial"/>
                <a:cs typeface="Arial"/>
              </a:rPr>
              <a:t>h</a:t>
            </a:r>
            <a:r>
              <a:rPr dirty="0" sz="750" spc="-70">
                <a:latin typeface="Arial"/>
                <a:cs typeface="Arial"/>
              </a:rPr>
              <a:t>e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 spc="-10">
                <a:latin typeface="Arial"/>
                <a:cs typeface="Arial"/>
              </a:rPr>
              <a:t>live</a:t>
            </a:r>
            <a:r>
              <a:rPr dirty="0" sz="750" spc="5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travel  </a:t>
            </a:r>
            <a:r>
              <a:rPr dirty="0" sz="750" spc="5">
                <a:latin typeface="Arial"/>
                <a:cs typeface="Arial"/>
              </a:rPr>
              <a:t>info </a:t>
            </a:r>
            <a:r>
              <a:rPr dirty="0" sz="750" spc="-20">
                <a:latin typeface="Arial"/>
                <a:cs typeface="Arial"/>
              </a:rPr>
              <a:t>app </a:t>
            </a:r>
            <a:r>
              <a:rPr dirty="0" sz="750" spc="-5">
                <a:latin typeface="Arial"/>
                <a:cs typeface="Arial"/>
              </a:rPr>
              <a:t>lists </a:t>
            </a:r>
            <a:r>
              <a:rPr dirty="0" sz="750" spc="45">
                <a:latin typeface="Arial"/>
                <a:cs typeface="Arial"/>
              </a:rPr>
              <a:t>it </a:t>
            </a:r>
            <a:r>
              <a:rPr dirty="0" sz="750" spc="-55">
                <a:latin typeface="Arial"/>
                <a:cs typeface="Arial"/>
              </a:rPr>
              <a:t>as </a:t>
            </a:r>
            <a:r>
              <a:rPr dirty="0" sz="750" spc="-50">
                <a:latin typeface="Arial"/>
                <a:cs typeface="Arial"/>
              </a:rPr>
              <a:t> </a:t>
            </a:r>
            <a:r>
              <a:rPr dirty="0" sz="750" spc="-5">
                <a:latin typeface="Arial"/>
                <a:cs typeface="Arial"/>
              </a:rPr>
              <a:t>arriving</a:t>
            </a:r>
            <a:r>
              <a:rPr dirty="0" sz="750" spc="40">
                <a:latin typeface="Arial"/>
                <a:cs typeface="Arial"/>
              </a:rPr>
              <a:t> </a:t>
            </a:r>
            <a:r>
              <a:rPr dirty="0" sz="750" spc="-20">
                <a:latin typeface="Arial"/>
                <a:cs typeface="Arial"/>
              </a:rPr>
              <a:t>on</a:t>
            </a:r>
            <a:r>
              <a:rPr dirty="0" sz="750" spc="40">
                <a:latin typeface="Arial"/>
                <a:cs typeface="Arial"/>
              </a:rPr>
              <a:t> </a:t>
            </a:r>
            <a:r>
              <a:rPr dirty="0" sz="750" spc="10">
                <a:latin typeface="Arial"/>
                <a:cs typeface="Arial"/>
              </a:rPr>
              <a:t>time.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51838" y="1015738"/>
            <a:ext cx="1073785" cy="410845"/>
            <a:chOff x="1251838" y="1015738"/>
            <a:chExt cx="1073785" cy="410845"/>
          </a:xfrm>
        </p:grpSpPr>
        <p:sp>
          <p:nvSpPr>
            <p:cNvPr id="21" name="object 21"/>
            <p:cNvSpPr/>
            <p:nvPr/>
          </p:nvSpPr>
          <p:spPr>
            <a:xfrm>
              <a:off x="1256283" y="1037250"/>
              <a:ext cx="826769" cy="384810"/>
            </a:xfrm>
            <a:custGeom>
              <a:avLst/>
              <a:gdLst/>
              <a:ahLst/>
              <a:cxnLst/>
              <a:rect l="l" t="t" r="r" b="b"/>
              <a:pathLst>
                <a:path w="826769" h="384809">
                  <a:moveTo>
                    <a:pt x="0" y="384411"/>
                  </a:moveTo>
                  <a:lnTo>
                    <a:pt x="826569" y="0"/>
                  </a:lnTo>
                </a:path>
              </a:pathLst>
            </a:custGeom>
            <a:ln w="8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068749" y="1015738"/>
              <a:ext cx="60960" cy="43180"/>
            </a:xfrm>
            <a:custGeom>
              <a:avLst/>
              <a:gdLst/>
              <a:ahLst/>
              <a:cxnLst/>
              <a:rect l="l" t="t" r="r" b="b"/>
              <a:pathLst>
                <a:path w="60960" h="43180">
                  <a:moveTo>
                    <a:pt x="0" y="4630"/>
                  </a:moveTo>
                  <a:lnTo>
                    <a:pt x="17926" y="43173"/>
                  </a:lnTo>
                  <a:lnTo>
                    <a:pt x="27536" y="30866"/>
                  </a:lnTo>
                  <a:lnTo>
                    <a:pt x="38662" y="18879"/>
                  </a:lnTo>
                  <a:lnTo>
                    <a:pt x="50027" y="8245"/>
                  </a:lnTo>
                  <a:lnTo>
                    <a:pt x="60354" y="0"/>
                  </a:lnTo>
                  <a:lnTo>
                    <a:pt x="47394" y="2584"/>
                  </a:lnTo>
                  <a:lnTo>
                    <a:pt x="31939" y="4425"/>
                  </a:lnTo>
                  <a:lnTo>
                    <a:pt x="15603" y="5211"/>
                  </a:lnTo>
                  <a:lnTo>
                    <a:pt x="0" y="46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304018" y="1066648"/>
              <a:ext cx="0" cy="346075"/>
            </a:xfrm>
            <a:custGeom>
              <a:avLst/>
              <a:gdLst/>
              <a:ahLst/>
              <a:cxnLst/>
              <a:rect l="l" t="t" r="r" b="b"/>
              <a:pathLst>
                <a:path w="0" h="346075">
                  <a:moveTo>
                    <a:pt x="0" y="345494"/>
                  </a:moveTo>
                  <a:lnTo>
                    <a:pt x="0" y="0"/>
                  </a:lnTo>
                </a:path>
              </a:pathLst>
            </a:custGeom>
            <a:ln w="8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282806" y="1015738"/>
              <a:ext cx="42545" cy="57150"/>
            </a:xfrm>
            <a:custGeom>
              <a:avLst/>
              <a:gdLst/>
              <a:ahLst/>
              <a:cxnLst/>
              <a:rect l="l" t="t" r="r" b="b"/>
              <a:pathLst>
                <a:path w="42544" h="57150">
                  <a:moveTo>
                    <a:pt x="0" y="56566"/>
                  </a:moveTo>
                  <a:lnTo>
                    <a:pt x="42424" y="56566"/>
                  </a:lnTo>
                  <a:lnTo>
                    <a:pt x="35331" y="42690"/>
                  </a:lnTo>
                  <a:lnTo>
                    <a:pt x="29167" y="27576"/>
                  </a:lnTo>
                  <a:lnTo>
                    <a:pt x="24327" y="12816"/>
                  </a:lnTo>
                  <a:lnTo>
                    <a:pt x="21212" y="0"/>
                  </a:lnTo>
                  <a:lnTo>
                    <a:pt x="18096" y="12816"/>
                  </a:lnTo>
                  <a:lnTo>
                    <a:pt x="13257" y="27576"/>
                  </a:lnTo>
                  <a:lnTo>
                    <a:pt x="7092" y="42690"/>
                  </a:lnTo>
                  <a:lnTo>
                    <a:pt x="0" y="56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527330" y="1132867"/>
            <a:ext cx="751840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78180" algn="l"/>
              </a:tabLst>
            </a:pPr>
            <a:r>
              <a:rPr dirty="0" sz="750" spc="100">
                <a:latin typeface="Lucida Sans Unicode"/>
                <a:cs typeface="Lucida Sans Unicode"/>
              </a:rPr>
              <a:t>–</a:t>
            </a:r>
            <a:r>
              <a:rPr dirty="0" sz="750" spc="100">
                <a:latin typeface="Lucida Sans Unicode"/>
                <a:cs typeface="Lucida Sans Unicode"/>
              </a:rPr>
              <a:t>	</a:t>
            </a:r>
            <a:r>
              <a:rPr dirty="0" baseline="3703" sz="1125" spc="-104">
                <a:latin typeface="Lucida Sans Unicode"/>
                <a:cs typeface="Lucida Sans Unicode"/>
              </a:rPr>
              <a:t>−</a:t>
            </a:r>
            <a:endParaRPr baseline="3703" sz="1125">
              <a:latin typeface="Lucida Sans Unicode"/>
              <a:cs typeface="Lucida Sans Unicode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78933" y="1015738"/>
            <a:ext cx="728345" cy="340995"/>
            <a:chOff x="2478933" y="1015738"/>
            <a:chExt cx="728345" cy="340995"/>
          </a:xfrm>
        </p:grpSpPr>
        <p:sp>
          <p:nvSpPr>
            <p:cNvPr id="27" name="object 27"/>
            <p:cNvSpPr/>
            <p:nvPr/>
          </p:nvSpPr>
          <p:spPr>
            <a:xfrm>
              <a:off x="2525185" y="1037248"/>
              <a:ext cx="677545" cy="315595"/>
            </a:xfrm>
            <a:custGeom>
              <a:avLst/>
              <a:gdLst/>
              <a:ahLst/>
              <a:cxnLst/>
              <a:rect l="l" t="t" r="r" b="b"/>
              <a:pathLst>
                <a:path w="677544" h="315594">
                  <a:moveTo>
                    <a:pt x="677457" y="315063"/>
                  </a:moveTo>
                  <a:lnTo>
                    <a:pt x="0" y="0"/>
                  </a:lnTo>
                </a:path>
              </a:pathLst>
            </a:custGeom>
            <a:ln w="8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478933" y="1015738"/>
              <a:ext cx="60960" cy="43180"/>
            </a:xfrm>
            <a:custGeom>
              <a:avLst/>
              <a:gdLst/>
              <a:ahLst/>
              <a:cxnLst/>
              <a:rect l="l" t="t" r="r" b="b"/>
              <a:pathLst>
                <a:path w="60960" h="43180">
                  <a:moveTo>
                    <a:pt x="42428" y="43171"/>
                  </a:moveTo>
                  <a:lnTo>
                    <a:pt x="60353" y="4629"/>
                  </a:lnTo>
                  <a:lnTo>
                    <a:pt x="44749" y="5209"/>
                  </a:lnTo>
                  <a:lnTo>
                    <a:pt x="28414" y="4424"/>
                  </a:lnTo>
                  <a:lnTo>
                    <a:pt x="12959" y="2584"/>
                  </a:lnTo>
                  <a:lnTo>
                    <a:pt x="0" y="0"/>
                  </a:lnTo>
                  <a:lnTo>
                    <a:pt x="10326" y="8245"/>
                  </a:lnTo>
                  <a:lnTo>
                    <a:pt x="21692" y="18878"/>
                  </a:lnTo>
                  <a:lnTo>
                    <a:pt x="32818" y="30865"/>
                  </a:lnTo>
                  <a:lnTo>
                    <a:pt x="42428" y="431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2920342" y="1098199"/>
            <a:ext cx="86360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120">
                <a:latin typeface="Lucida Sans Unicode"/>
                <a:cs typeface="Lucida Sans Unicode"/>
              </a:rPr>
              <a:t>+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7294" y="1842965"/>
            <a:ext cx="2765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dirty="0" sz="10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Example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epistemic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graph.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65">
                <a:latin typeface="Lucida Sans Unicode"/>
                <a:cs typeface="Lucida Sans Unicode"/>
              </a:rPr>
              <a:t>+</a:t>
            </a:r>
            <a:r>
              <a:rPr dirty="0" sz="900" spc="-95">
                <a:latin typeface="Lucida Sans Unicode"/>
                <a:cs typeface="Lucida Sans Unicode"/>
              </a:rPr>
              <a:t> </a:t>
            </a:r>
            <a:r>
              <a:rPr dirty="0" sz="900" spc="-25">
                <a:latin typeface="Arial"/>
                <a:cs typeface="Arial"/>
              </a:rPr>
              <a:t>(resp.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−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86696" y="1855617"/>
            <a:ext cx="110871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55">
                <a:latin typeface="Arial"/>
                <a:cs typeface="Arial"/>
              </a:rPr>
              <a:t>)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label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denote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support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7207" y="236334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7207" y="255313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7207" y="274292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09194" y="1994784"/>
            <a:ext cx="3684904" cy="847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900" spc="-25">
                <a:latin typeface="Arial"/>
                <a:cs typeface="Arial"/>
              </a:rPr>
              <a:t>(resp.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attack)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relations.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These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specified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via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following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constraints.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Arial"/>
              <a:cs typeface="Arial"/>
            </a:endParaRPr>
          </a:p>
          <a:p>
            <a:pPr algn="just" marL="327660" marR="1179195">
              <a:lnSpc>
                <a:spcPct val="138400"/>
              </a:lnSpc>
            </a:pPr>
            <a:r>
              <a:rPr dirty="0" baseline="6172" sz="1350" spc="150" i="1">
                <a:latin typeface="Arial"/>
                <a:cs typeface="Arial"/>
              </a:rPr>
              <a:t>ϕ</a:t>
            </a:r>
            <a:r>
              <a:rPr dirty="0" sz="600" spc="-20">
                <a:latin typeface="Arial"/>
                <a:cs typeface="Arial"/>
              </a:rPr>
              <a:t>1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 spc="-60">
                <a:latin typeface="Arial"/>
                <a:cs typeface="Arial"/>
              </a:rPr>
              <a:t> </a:t>
            </a:r>
            <a:r>
              <a:rPr dirty="0" baseline="6172" sz="1350" spc="-262">
                <a:latin typeface="Lucida Sans Unicode"/>
                <a:cs typeface="Lucida Sans Unicode"/>
              </a:rPr>
              <a:t>∶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7" i="1">
                <a:latin typeface="Arial"/>
                <a:cs typeface="Arial"/>
              </a:rPr>
              <a:t>p</a:t>
            </a:r>
            <a:r>
              <a:rPr dirty="0" baseline="6172" sz="1350" spc="165">
                <a:latin typeface="Lucida Sans Unicode"/>
                <a:cs typeface="Lucida Sans Unicode"/>
              </a:rPr>
              <a:t>(</a:t>
            </a:r>
            <a:r>
              <a:rPr dirty="0" baseline="6172" sz="1350" spc="-209">
                <a:latin typeface="PMingLiU"/>
                <a:cs typeface="PMingLiU"/>
              </a:rPr>
              <a:t>D</a:t>
            </a:r>
            <a:r>
              <a:rPr dirty="0" baseline="6172" sz="1350" spc="172">
                <a:latin typeface="Lucida Sans Unicode"/>
                <a:cs typeface="Lucida Sans Unicode"/>
              </a:rPr>
              <a:t>)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322">
                <a:latin typeface="Lucida Sans Unicode"/>
                <a:cs typeface="Lucida Sans Unicode"/>
              </a:rPr>
              <a:t>&gt;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67">
                <a:latin typeface="Arial"/>
                <a:cs typeface="Arial"/>
              </a:rPr>
              <a:t>0</a:t>
            </a:r>
            <a:r>
              <a:rPr dirty="0" baseline="6172" sz="1350" spc="7" i="1">
                <a:latin typeface="Arial"/>
                <a:cs typeface="Arial"/>
              </a:rPr>
              <a:t>.</a:t>
            </a:r>
            <a:r>
              <a:rPr dirty="0" baseline="6172" sz="1350" spc="-67">
                <a:latin typeface="Arial"/>
                <a:cs typeface="Arial"/>
              </a:rPr>
              <a:t>8</a:t>
            </a:r>
            <a:r>
              <a:rPr dirty="0" baseline="6172" sz="1350" spc="-104">
                <a:latin typeface="Arial"/>
                <a:cs typeface="Arial"/>
              </a:rPr>
              <a:t> </a:t>
            </a:r>
            <a:r>
              <a:rPr dirty="0" baseline="6172" sz="1350" spc="-247">
                <a:latin typeface="Lucida Sans Unicode"/>
                <a:cs typeface="Lucida Sans Unicode"/>
              </a:rPr>
              <a:t>∧</a:t>
            </a:r>
            <a:r>
              <a:rPr dirty="0" baseline="6172" sz="1350" spc="-157">
                <a:latin typeface="Lucida Sans Unicode"/>
                <a:cs typeface="Lucida Sans Unicode"/>
              </a:rPr>
              <a:t> </a:t>
            </a:r>
            <a:r>
              <a:rPr dirty="0" baseline="6172" sz="1350" spc="7" i="1">
                <a:latin typeface="Arial"/>
                <a:cs typeface="Arial"/>
              </a:rPr>
              <a:t>p</a:t>
            </a:r>
            <a:r>
              <a:rPr dirty="0" baseline="6172" sz="1350" spc="165">
                <a:latin typeface="Lucida Sans Unicode"/>
                <a:cs typeface="Lucida Sans Unicode"/>
              </a:rPr>
              <a:t>(</a:t>
            </a:r>
            <a:r>
              <a:rPr dirty="0" baseline="6172" sz="1350" spc="-142">
                <a:latin typeface="PMingLiU"/>
                <a:cs typeface="PMingLiU"/>
              </a:rPr>
              <a:t>B</a:t>
            </a:r>
            <a:r>
              <a:rPr dirty="0" baseline="6172" sz="1350" spc="-82">
                <a:latin typeface="PMingLiU"/>
                <a:cs typeface="PMingLiU"/>
              </a:rPr>
              <a:t> </a:t>
            </a:r>
            <a:r>
              <a:rPr dirty="0" baseline="6172" sz="1350" spc="-247">
                <a:latin typeface="Lucida Sans Unicode"/>
                <a:cs typeface="Lucida Sans Unicode"/>
              </a:rPr>
              <a:t>∨</a:t>
            </a:r>
            <a:r>
              <a:rPr dirty="0" baseline="6172" sz="1350" spc="-157">
                <a:latin typeface="Lucida Sans Unicode"/>
                <a:cs typeface="Lucida Sans Unicode"/>
              </a:rPr>
              <a:t> </a:t>
            </a:r>
            <a:r>
              <a:rPr dirty="0" baseline="6172" sz="1350" spc="-142">
                <a:latin typeface="PMingLiU"/>
                <a:cs typeface="PMingLiU"/>
              </a:rPr>
              <a:t>C</a:t>
            </a:r>
            <a:r>
              <a:rPr dirty="0" baseline="6172" sz="1350" spc="172">
                <a:latin typeface="Lucida Sans Unicode"/>
                <a:cs typeface="Lucida Sans Unicode"/>
              </a:rPr>
              <a:t>)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322">
                <a:latin typeface="Lucida Sans Unicode"/>
                <a:cs typeface="Lucida Sans Unicode"/>
              </a:rPr>
              <a:t>&lt;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67">
                <a:latin typeface="Arial"/>
                <a:cs typeface="Arial"/>
              </a:rPr>
              <a:t>0</a:t>
            </a:r>
            <a:r>
              <a:rPr dirty="0" baseline="6172" sz="1350" spc="7" i="1">
                <a:latin typeface="Arial"/>
                <a:cs typeface="Arial"/>
              </a:rPr>
              <a:t>.</a:t>
            </a:r>
            <a:r>
              <a:rPr dirty="0" baseline="6172" sz="1350" spc="-67">
                <a:latin typeface="Arial"/>
                <a:cs typeface="Arial"/>
              </a:rPr>
              <a:t>2</a:t>
            </a:r>
            <a:r>
              <a:rPr dirty="0" baseline="6172" sz="1350" spc="-37">
                <a:latin typeface="Arial"/>
                <a:cs typeface="Arial"/>
              </a:rPr>
              <a:t> </a:t>
            </a:r>
            <a:r>
              <a:rPr dirty="0" baseline="6172" sz="1350" spc="67">
                <a:latin typeface="Lucida Sans Unicode"/>
                <a:cs typeface="Lucida Sans Unicode"/>
              </a:rPr>
              <a:t>⇒</a:t>
            </a:r>
            <a:r>
              <a:rPr dirty="0" baseline="6172" sz="1350" spc="-97">
                <a:latin typeface="Lucida Sans Unicode"/>
                <a:cs typeface="Lucida Sans Unicode"/>
              </a:rPr>
              <a:t> </a:t>
            </a:r>
            <a:r>
              <a:rPr dirty="0" baseline="6172" sz="1350" spc="7" i="1">
                <a:latin typeface="Arial"/>
                <a:cs typeface="Arial"/>
              </a:rPr>
              <a:t>p</a:t>
            </a:r>
            <a:r>
              <a:rPr dirty="0" baseline="6172" sz="1350" spc="165">
                <a:latin typeface="Lucida Sans Unicode"/>
                <a:cs typeface="Lucida Sans Unicode"/>
              </a:rPr>
              <a:t>(</a:t>
            </a:r>
            <a:r>
              <a:rPr dirty="0" baseline="6172" sz="1350" spc="-209">
                <a:latin typeface="PMingLiU"/>
                <a:cs typeface="PMingLiU"/>
              </a:rPr>
              <a:t>A</a:t>
            </a:r>
            <a:r>
              <a:rPr dirty="0" baseline="6172" sz="1350" spc="172">
                <a:latin typeface="Lucida Sans Unicode"/>
                <a:cs typeface="Lucida Sans Unicode"/>
              </a:rPr>
              <a:t>)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322">
                <a:latin typeface="Lucida Sans Unicode"/>
                <a:cs typeface="Lucida Sans Unicode"/>
              </a:rPr>
              <a:t>&gt;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67">
                <a:latin typeface="Arial"/>
                <a:cs typeface="Arial"/>
              </a:rPr>
              <a:t>0</a:t>
            </a:r>
            <a:r>
              <a:rPr dirty="0" baseline="6172" sz="1350" spc="7" i="1">
                <a:latin typeface="Arial"/>
                <a:cs typeface="Arial"/>
              </a:rPr>
              <a:t>.</a:t>
            </a:r>
            <a:r>
              <a:rPr dirty="0" baseline="6172" sz="1350" spc="-44">
                <a:latin typeface="Arial"/>
                <a:cs typeface="Arial"/>
              </a:rPr>
              <a:t>8  </a:t>
            </a:r>
            <a:r>
              <a:rPr dirty="0" baseline="6172" sz="1350" spc="150" i="1">
                <a:latin typeface="Arial"/>
                <a:cs typeface="Arial"/>
              </a:rPr>
              <a:t>ϕ</a:t>
            </a:r>
            <a:r>
              <a:rPr dirty="0" sz="600" spc="-20">
                <a:latin typeface="Arial"/>
                <a:cs typeface="Arial"/>
              </a:rPr>
              <a:t>2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60">
                <a:latin typeface="Arial"/>
                <a:cs typeface="Arial"/>
              </a:rPr>
              <a:t> </a:t>
            </a:r>
            <a:r>
              <a:rPr dirty="0" baseline="6172" sz="1350" spc="-262">
                <a:latin typeface="Lucida Sans Unicode"/>
                <a:cs typeface="Lucida Sans Unicode"/>
              </a:rPr>
              <a:t>∶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7" i="1">
                <a:latin typeface="Arial"/>
                <a:cs typeface="Arial"/>
              </a:rPr>
              <a:t>p</a:t>
            </a:r>
            <a:r>
              <a:rPr dirty="0" baseline="6172" sz="1350" spc="165">
                <a:latin typeface="Lucida Sans Unicode"/>
                <a:cs typeface="Lucida Sans Unicode"/>
              </a:rPr>
              <a:t>(</a:t>
            </a:r>
            <a:r>
              <a:rPr dirty="0" baseline="6172" sz="1350" spc="-209">
                <a:latin typeface="PMingLiU"/>
                <a:cs typeface="PMingLiU"/>
              </a:rPr>
              <a:t>D</a:t>
            </a:r>
            <a:r>
              <a:rPr dirty="0" baseline="6172" sz="1350" spc="172">
                <a:latin typeface="Lucida Sans Unicode"/>
                <a:cs typeface="Lucida Sans Unicode"/>
              </a:rPr>
              <a:t>)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322">
                <a:latin typeface="Lucida Sans Unicode"/>
                <a:cs typeface="Lucida Sans Unicode"/>
              </a:rPr>
              <a:t>&gt;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67">
                <a:latin typeface="Arial"/>
                <a:cs typeface="Arial"/>
              </a:rPr>
              <a:t>0</a:t>
            </a:r>
            <a:r>
              <a:rPr dirty="0" baseline="6172" sz="1350" spc="7" i="1">
                <a:latin typeface="Arial"/>
                <a:cs typeface="Arial"/>
              </a:rPr>
              <a:t>.</a:t>
            </a:r>
            <a:r>
              <a:rPr dirty="0" baseline="6172" sz="1350" spc="-67">
                <a:latin typeface="Arial"/>
                <a:cs typeface="Arial"/>
              </a:rPr>
              <a:t>5</a:t>
            </a:r>
            <a:r>
              <a:rPr dirty="0" baseline="6172" sz="1350" spc="-104">
                <a:latin typeface="Arial"/>
                <a:cs typeface="Arial"/>
              </a:rPr>
              <a:t> </a:t>
            </a:r>
            <a:r>
              <a:rPr dirty="0" baseline="6172" sz="1350" spc="-247">
                <a:latin typeface="Lucida Sans Unicode"/>
                <a:cs typeface="Lucida Sans Unicode"/>
              </a:rPr>
              <a:t>∧</a:t>
            </a:r>
            <a:r>
              <a:rPr dirty="0" baseline="6172" sz="1350" spc="-157">
                <a:latin typeface="Lucida Sans Unicode"/>
                <a:cs typeface="Lucida Sans Unicode"/>
              </a:rPr>
              <a:t> </a:t>
            </a:r>
            <a:r>
              <a:rPr dirty="0" baseline="6172" sz="1350" spc="7" i="1">
                <a:latin typeface="Arial"/>
                <a:cs typeface="Arial"/>
              </a:rPr>
              <a:t>p</a:t>
            </a:r>
            <a:r>
              <a:rPr dirty="0" baseline="6172" sz="1350" spc="165">
                <a:latin typeface="Lucida Sans Unicode"/>
                <a:cs typeface="Lucida Sans Unicode"/>
              </a:rPr>
              <a:t>(</a:t>
            </a:r>
            <a:r>
              <a:rPr dirty="0" baseline="6172" sz="1350" spc="-142">
                <a:latin typeface="PMingLiU"/>
                <a:cs typeface="PMingLiU"/>
              </a:rPr>
              <a:t>B</a:t>
            </a:r>
            <a:r>
              <a:rPr dirty="0" baseline="6172" sz="1350" spc="-82">
                <a:latin typeface="PMingLiU"/>
                <a:cs typeface="PMingLiU"/>
              </a:rPr>
              <a:t> </a:t>
            </a:r>
            <a:r>
              <a:rPr dirty="0" baseline="6172" sz="1350" spc="-247">
                <a:latin typeface="Lucida Sans Unicode"/>
                <a:cs typeface="Lucida Sans Unicode"/>
              </a:rPr>
              <a:t>∨</a:t>
            </a:r>
            <a:r>
              <a:rPr dirty="0" baseline="6172" sz="1350" spc="-157">
                <a:latin typeface="Lucida Sans Unicode"/>
                <a:cs typeface="Lucida Sans Unicode"/>
              </a:rPr>
              <a:t> </a:t>
            </a:r>
            <a:r>
              <a:rPr dirty="0" baseline="6172" sz="1350" spc="-142">
                <a:latin typeface="PMingLiU"/>
                <a:cs typeface="PMingLiU"/>
              </a:rPr>
              <a:t>C</a:t>
            </a:r>
            <a:r>
              <a:rPr dirty="0" baseline="6172" sz="1350" spc="172">
                <a:latin typeface="Lucida Sans Unicode"/>
                <a:cs typeface="Lucida Sans Unicode"/>
              </a:rPr>
              <a:t>)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322">
                <a:latin typeface="Lucida Sans Unicode"/>
                <a:cs typeface="Lucida Sans Unicode"/>
              </a:rPr>
              <a:t>≤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67">
                <a:latin typeface="Arial"/>
                <a:cs typeface="Arial"/>
              </a:rPr>
              <a:t>0</a:t>
            </a:r>
            <a:r>
              <a:rPr dirty="0" baseline="6172" sz="1350" spc="7" i="1">
                <a:latin typeface="Arial"/>
                <a:cs typeface="Arial"/>
              </a:rPr>
              <a:t>.</a:t>
            </a:r>
            <a:r>
              <a:rPr dirty="0" baseline="6172" sz="1350" spc="-67">
                <a:latin typeface="Arial"/>
                <a:cs typeface="Arial"/>
              </a:rPr>
              <a:t>5</a:t>
            </a:r>
            <a:r>
              <a:rPr dirty="0" baseline="6172" sz="1350" spc="-37">
                <a:latin typeface="Arial"/>
                <a:cs typeface="Arial"/>
              </a:rPr>
              <a:t> </a:t>
            </a:r>
            <a:r>
              <a:rPr dirty="0" baseline="6172" sz="1350" spc="67">
                <a:latin typeface="Lucida Sans Unicode"/>
                <a:cs typeface="Lucida Sans Unicode"/>
              </a:rPr>
              <a:t>⇒</a:t>
            </a:r>
            <a:r>
              <a:rPr dirty="0" baseline="6172" sz="1350" spc="-97">
                <a:latin typeface="Lucida Sans Unicode"/>
                <a:cs typeface="Lucida Sans Unicode"/>
              </a:rPr>
              <a:t> </a:t>
            </a:r>
            <a:r>
              <a:rPr dirty="0" baseline="6172" sz="1350" spc="7" i="1">
                <a:latin typeface="Arial"/>
                <a:cs typeface="Arial"/>
              </a:rPr>
              <a:t>p</a:t>
            </a:r>
            <a:r>
              <a:rPr dirty="0" baseline="6172" sz="1350" spc="165">
                <a:latin typeface="Lucida Sans Unicode"/>
                <a:cs typeface="Lucida Sans Unicode"/>
              </a:rPr>
              <a:t>(</a:t>
            </a:r>
            <a:r>
              <a:rPr dirty="0" baseline="6172" sz="1350" spc="-209">
                <a:latin typeface="PMingLiU"/>
                <a:cs typeface="PMingLiU"/>
              </a:rPr>
              <a:t>A</a:t>
            </a:r>
            <a:r>
              <a:rPr dirty="0" baseline="6172" sz="1350" spc="172">
                <a:latin typeface="Lucida Sans Unicode"/>
                <a:cs typeface="Lucida Sans Unicode"/>
              </a:rPr>
              <a:t>)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322">
                <a:latin typeface="Lucida Sans Unicode"/>
                <a:cs typeface="Lucida Sans Unicode"/>
              </a:rPr>
              <a:t>&gt;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67">
                <a:latin typeface="Arial"/>
                <a:cs typeface="Arial"/>
              </a:rPr>
              <a:t>0</a:t>
            </a:r>
            <a:r>
              <a:rPr dirty="0" baseline="6172" sz="1350" spc="7" i="1">
                <a:latin typeface="Arial"/>
                <a:cs typeface="Arial"/>
              </a:rPr>
              <a:t>.</a:t>
            </a:r>
            <a:r>
              <a:rPr dirty="0" baseline="6172" sz="1350" spc="-44">
                <a:latin typeface="Arial"/>
                <a:cs typeface="Arial"/>
              </a:rPr>
              <a:t>5  </a:t>
            </a:r>
            <a:r>
              <a:rPr dirty="0" baseline="6172" sz="1350" spc="150" i="1">
                <a:latin typeface="Arial"/>
                <a:cs typeface="Arial"/>
              </a:rPr>
              <a:t>ϕ</a:t>
            </a:r>
            <a:r>
              <a:rPr dirty="0" sz="600" spc="-20">
                <a:latin typeface="Arial"/>
                <a:cs typeface="Arial"/>
              </a:rPr>
              <a:t>3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60">
                <a:latin typeface="Arial"/>
                <a:cs typeface="Arial"/>
              </a:rPr>
              <a:t> </a:t>
            </a:r>
            <a:r>
              <a:rPr dirty="0" baseline="6172" sz="1350" spc="-262">
                <a:latin typeface="Lucida Sans Unicode"/>
                <a:cs typeface="Lucida Sans Unicode"/>
              </a:rPr>
              <a:t>∶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7" i="1">
                <a:latin typeface="Arial"/>
                <a:cs typeface="Arial"/>
              </a:rPr>
              <a:t>p</a:t>
            </a:r>
            <a:r>
              <a:rPr dirty="0" baseline="6172" sz="1350" spc="165">
                <a:latin typeface="Lucida Sans Unicode"/>
                <a:cs typeface="Lucida Sans Unicode"/>
              </a:rPr>
              <a:t>(</a:t>
            </a:r>
            <a:r>
              <a:rPr dirty="0" baseline="6172" sz="1350" spc="-142">
                <a:latin typeface="PMingLiU"/>
                <a:cs typeface="PMingLiU"/>
              </a:rPr>
              <a:t>B</a:t>
            </a:r>
            <a:r>
              <a:rPr dirty="0" baseline="6172" sz="1350" spc="-82">
                <a:latin typeface="PMingLiU"/>
                <a:cs typeface="PMingLiU"/>
              </a:rPr>
              <a:t> </a:t>
            </a:r>
            <a:r>
              <a:rPr dirty="0" baseline="6172" sz="1350" spc="-247">
                <a:latin typeface="Lucida Sans Unicode"/>
                <a:cs typeface="Lucida Sans Unicode"/>
              </a:rPr>
              <a:t>∧</a:t>
            </a:r>
            <a:r>
              <a:rPr dirty="0" baseline="6172" sz="1350" spc="-157">
                <a:latin typeface="Lucida Sans Unicode"/>
                <a:cs typeface="Lucida Sans Unicode"/>
              </a:rPr>
              <a:t> </a:t>
            </a:r>
            <a:r>
              <a:rPr dirty="0" baseline="6172" sz="1350" spc="-142">
                <a:latin typeface="PMingLiU"/>
                <a:cs typeface="PMingLiU"/>
              </a:rPr>
              <a:t>C</a:t>
            </a:r>
            <a:r>
              <a:rPr dirty="0" baseline="6172" sz="1350" spc="172">
                <a:latin typeface="Lucida Sans Unicode"/>
                <a:cs typeface="Lucida Sans Unicode"/>
              </a:rPr>
              <a:t>)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322">
                <a:latin typeface="Lucida Sans Unicode"/>
                <a:cs typeface="Lucida Sans Unicode"/>
              </a:rPr>
              <a:t>&gt;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67">
                <a:latin typeface="Arial"/>
                <a:cs typeface="Arial"/>
              </a:rPr>
              <a:t>0</a:t>
            </a:r>
            <a:r>
              <a:rPr dirty="0" baseline="6172" sz="1350" spc="7" i="1">
                <a:latin typeface="Arial"/>
                <a:cs typeface="Arial"/>
              </a:rPr>
              <a:t>.</a:t>
            </a:r>
            <a:r>
              <a:rPr dirty="0" baseline="6172" sz="1350" spc="-67">
                <a:latin typeface="Arial"/>
                <a:cs typeface="Arial"/>
              </a:rPr>
              <a:t>5</a:t>
            </a:r>
            <a:r>
              <a:rPr dirty="0" baseline="6172" sz="1350" spc="-37">
                <a:latin typeface="Arial"/>
                <a:cs typeface="Arial"/>
              </a:rPr>
              <a:t> </a:t>
            </a:r>
            <a:r>
              <a:rPr dirty="0" baseline="6172" sz="1350" spc="67">
                <a:latin typeface="Lucida Sans Unicode"/>
                <a:cs typeface="Lucida Sans Unicode"/>
              </a:rPr>
              <a:t>⇒</a:t>
            </a:r>
            <a:r>
              <a:rPr dirty="0" baseline="6172" sz="1350" spc="-97">
                <a:latin typeface="Lucida Sans Unicode"/>
                <a:cs typeface="Lucida Sans Unicode"/>
              </a:rPr>
              <a:t> </a:t>
            </a:r>
            <a:r>
              <a:rPr dirty="0" baseline="6172" sz="1350" spc="7" i="1">
                <a:latin typeface="Arial"/>
                <a:cs typeface="Arial"/>
              </a:rPr>
              <a:t>p</a:t>
            </a:r>
            <a:r>
              <a:rPr dirty="0" baseline="6172" sz="1350" spc="165">
                <a:latin typeface="Lucida Sans Unicode"/>
                <a:cs typeface="Lucida Sans Unicode"/>
              </a:rPr>
              <a:t>(</a:t>
            </a:r>
            <a:r>
              <a:rPr dirty="0" baseline="6172" sz="1350" spc="-209">
                <a:latin typeface="PMingLiU"/>
                <a:cs typeface="PMingLiU"/>
              </a:rPr>
              <a:t>A</a:t>
            </a:r>
            <a:r>
              <a:rPr dirty="0" baseline="6172" sz="1350" spc="172">
                <a:latin typeface="Lucida Sans Unicode"/>
                <a:cs typeface="Lucida Sans Unicode"/>
              </a:rPr>
              <a:t>)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322">
                <a:latin typeface="Lucida Sans Unicode"/>
                <a:cs typeface="Lucida Sans Unicode"/>
              </a:rPr>
              <a:t>&lt;</a:t>
            </a:r>
            <a:r>
              <a:rPr dirty="0" baseline="6172" sz="1350" spc="-89">
                <a:latin typeface="Lucida Sans Unicode"/>
                <a:cs typeface="Lucida Sans Unicode"/>
              </a:rPr>
              <a:t> </a:t>
            </a:r>
            <a:r>
              <a:rPr dirty="0" baseline="6172" sz="1350" spc="-67">
                <a:latin typeface="Arial"/>
                <a:cs typeface="Arial"/>
              </a:rPr>
              <a:t>0</a:t>
            </a:r>
            <a:r>
              <a:rPr dirty="0" baseline="6172" sz="1350" spc="7" i="1">
                <a:latin typeface="Arial"/>
                <a:cs typeface="Arial"/>
              </a:rPr>
              <a:t>.</a:t>
            </a:r>
            <a:r>
              <a:rPr dirty="0" baseline="6172" sz="1350" spc="-67">
                <a:latin typeface="Arial"/>
                <a:cs typeface="Arial"/>
              </a:rPr>
              <a:t>5</a:t>
            </a:r>
            <a:endParaRPr baseline="6172"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65239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Computational</a:t>
            </a:r>
            <a:r>
              <a:rPr dirty="0"/>
              <a:t> </a:t>
            </a:r>
            <a:r>
              <a:rPr dirty="0" spc="-55"/>
              <a:t>models</a:t>
            </a:r>
            <a:r>
              <a:rPr dirty="0" spc="5"/>
              <a:t> </a:t>
            </a:r>
            <a:r>
              <a:rPr dirty="0" spc="-40"/>
              <a:t>of</a:t>
            </a:r>
            <a:r>
              <a:rPr dirty="0" spc="10"/>
              <a:t> </a:t>
            </a:r>
            <a:r>
              <a:rPr dirty="0" spc="-60"/>
              <a:t>argument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46" y="611124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Arguments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normally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imperfect</a:t>
            </a:r>
            <a:r>
              <a:rPr dirty="0" sz="9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046" y="781939"/>
            <a:ext cx="3964304" cy="34480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37465" marR="334010">
              <a:lnSpc>
                <a:spcPct val="101499"/>
              </a:lnSpc>
              <a:spcBef>
                <a:spcPts val="180"/>
              </a:spcBef>
            </a:pPr>
            <a:r>
              <a:rPr dirty="0" sz="900" spc="-25">
                <a:latin typeface="Arial"/>
                <a:cs typeface="Arial"/>
              </a:rPr>
              <a:t>Arguments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normally constructed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 spc="-10">
                <a:latin typeface="Arial"/>
                <a:cs typeface="Arial"/>
              </a:rPr>
              <a:t>information </a:t>
            </a:r>
            <a:r>
              <a:rPr dirty="0" sz="900" spc="20">
                <a:latin typeface="Arial"/>
                <a:cs typeface="Arial"/>
              </a:rPr>
              <a:t>that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incomplete,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inconsistent,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uncertain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and/or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subjective,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multiple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sources.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2046" y="1253248"/>
            <a:ext cx="3964304" cy="1673860"/>
            <a:chOff x="322046" y="1253248"/>
            <a:chExt cx="3964304" cy="1673860"/>
          </a:xfrm>
        </p:grpSpPr>
        <p:sp>
          <p:nvSpPr>
            <p:cNvPr id="6" name="object 6"/>
            <p:cNvSpPr/>
            <p:nvPr/>
          </p:nvSpPr>
          <p:spPr>
            <a:xfrm>
              <a:off x="322046" y="1253248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4"/>
                  </a:moveTo>
                  <a:lnTo>
                    <a:pt x="3963911" y="17081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4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2046" y="1424063"/>
              <a:ext cx="3964304" cy="1503045"/>
            </a:xfrm>
            <a:custGeom>
              <a:avLst/>
              <a:gdLst/>
              <a:ahLst/>
              <a:cxnLst/>
              <a:rect l="l" t="t" r="r" b="b"/>
              <a:pathLst>
                <a:path w="3964304" h="1503045">
                  <a:moveTo>
                    <a:pt x="3963911" y="0"/>
                  </a:moveTo>
                  <a:lnTo>
                    <a:pt x="0" y="0"/>
                  </a:lnTo>
                  <a:lnTo>
                    <a:pt x="0" y="1502486"/>
                  </a:lnTo>
                  <a:lnTo>
                    <a:pt x="3963911" y="1502486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7294" y="1243718"/>
            <a:ext cx="3896360" cy="156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Diverse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801370" marR="137160" indent="-738505">
              <a:lnSpc>
                <a:spcPct val="101499"/>
              </a:lnSpc>
              <a:spcBef>
                <a:spcPts val="5"/>
              </a:spcBef>
            </a:pP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Mathematical</a:t>
            </a:r>
            <a:r>
              <a:rPr dirty="0" sz="9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All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squares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have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4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corners.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That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square,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70">
                <a:latin typeface="Arial"/>
                <a:cs typeface="Arial"/>
              </a:rPr>
              <a:t>so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it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4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corners.</a:t>
            </a:r>
            <a:endParaRPr sz="900">
              <a:latin typeface="Arial"/>
              <a:cs typeface="Arial"/>
            </a:endParaRPr>
          </a:p>
          <a:p>
            <a:pPr marL="801370" marR="10160" indent="-540385">
              <a:lnSpc>
                <a:spcPct val="101499"/>
              </a:lnSpc>
              <a:spcBef>
                <a:spcPts val="395"/>
              </a:spcBef>
            </a:pP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Epsitemic</a:t>
            </a:r>
            <a:r>
              <a:rPr dirty="0" sz="900" spc="7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If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had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sister,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would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know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about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it.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don’t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know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about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it,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don’t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have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sister.</a:t>
            </a:r>
            <a:endParaRPr sz="900">
              <a:latin typeface="Arial"/>
              <a:cs typeface="Arial"/>
            </a:endParaRPr>
          </a:p>
          <a:p>
            <a:pPr marL="801370" marR="5080" indent="-511809">
              <a:lnSpc>
                <a:spcPct val="101499"/>
              </a:lnSpc>
              <a:spcBef>
                <a:spcPts val="400"/>
              </a:spcBef>
            </a:pP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Scientific</a:t>
            </a:r>
            <a:r>
              <a:rPr dirty="0" sz="900" spc="7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Mr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Jones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angina.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Aspirin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been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shown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reduce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risk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heart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attack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angina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patients.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So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prescribe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daily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aspirin.</a:t>
            </a:r>
            <a:endParaRPr sz="900">
              <a:latin typeface="Arial"/>
              <a:cs typeface="Arial"/>
            </a:endParaRPr>
          </a:p>
          <a:p>
            <a:pPr marL="801370" marR="207645" indent="-567055">
              <a:lnSpc>
                <a:spcPct val="101499"/>
              </a:lnSpc>
              <a:spcBef>
                <a:spcPts val="400"/>
              </a:spcBef>
            </a:pP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Subjective</a:t>
            </a:r>
            <a:r>
              <a:rPr dirty="0" sz="900" spc="7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film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should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have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won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Oscar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because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it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70">
                <a:latin typeface="Arial"/>
                <a:cs typeface="Arial"/>
              </a:rPr>
              <a:t>was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good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movie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edge.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26885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Epistemic</a:t>
            </a:r>
            <a:r>
              <a:rPr dirty="0" spc="15"/>
              <a:t> </a:t>
            </a:r>
            <a:r>
              <a:rPr dirty="0" spc="-70"/>
              <a:t>graphs:</a:t>
            </a:r>
            <a:r>
              <a:rPr dirty="0" spc="165"/>
              <a:t> </a:t>
            </a:r>
            <a:r>
              <a:rPr dirty="0" spc="-45"/>
              <a:t>Advantages</a:t>
            </a:r>
          </a:p>
        </p:txBody>
      </p:sp>
      <p:sp>
        <p:nvSpPr>
          <p:cNvPr id="3" name="object 3"/>
          <p:cNvSpPr/>
          <p:nvPr/>
        </p:nvSpPr>
        <p:spPr>
          <a:xfrm>
            <a:off x="466598" y="523481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19" y="0"/>
                </a:moveTo>
                <a:lnTo>
                  <a:pt x="0" y="0"/>
                </a:lnTo>
                <a:lnTo>
                  <a:pt x="0" y="101218"/>
                </a:lnTo>
                <a:lnTo>
                  <a:pt x="101219" y="101218"/>
                </a:lnTo>
                <a:lnTo>
                  <a:pt x="10121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8682" y="105657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6598" y="1674863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19" y="0"/>
                </a:moveTo>
                <a:lnTo>
                  <a:pt x="0" y="0"/>
                </a:lnTo>
                <a:lnTo>
                  <a:pt x="0" y="101218"/>
                </a:lnTo>
                <a:lnTo>
                  <a:pt x="101219" y="101218"/>
                </a:lnTo>
                <a:lnTo>
                  <a:pt x="10121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8682" y="206877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8682" y="234712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6598" y="2687066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219" y="0"/>
                </a:moveTo>
                <a:lnTo>
                  <a:pt x="0" y="0"/>
                </a:lnTo>
                <a:lnTo>
                  <a:pt x="0" y="101218"/>
                </a:lnTo>
                <a:lnTo>
                  <a:pt x="101219" y="101218"/>
                </a:lnTo>
                <a:lnTo>
                  <a:pt x="10121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7621" y="480131"/>
            <a:ext cx="3783329" cy="26041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59385" marR="5715" indent="-147320">
              <a:lnSpc>
                <a:spcPct val="101499"/>
              </a:lnSpc>
              <a:spcBef>
                <a:spcPts val="80"/>
              </a:spcBef>
              <a:buClr>
                <a:srgbClr val="FFFFFF"/>
              </a:buClr>
              <a:buSzPct val="88888"/>
              <a:buAutoNum type="arabicPlain"/>
              <a:tabLst>
                <a:tab pos="160020" algn="l"/>
              </a:tabLst>
            </a:pPr>
            <a:r>
              <a:rPr dirty="0" sz="900" spc="-25">
                <a:latin typeface="Arial"/>
                <a:cs typeface="Arial"/>
              </a:rPr>
              <a:t>Epistemic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graphs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allow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us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both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model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rationale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behind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existing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dialectical </a:t>
            </a:r>
            <a:r>
              <a:rPr dirty="0" sz="900" spc="-40">
                <a:latin typeface="Arial"/>
                <a:cs typeface="Arial"/>
              </a:rPr>
              <a:t>semantics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as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well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as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completely </a:t>
            </a:r>
            <a:r>
              <a:rPr dirty="0" sz="900" spc="-30">
                <a:latin typeface="Arial"/>
                <a:cs typeface="Arial"/>
              </a:rPr>
              <a:t>deviate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 spc="-15">
                <a:latin typeface="Arial"/>
                <a:cs typeface="Arial"/>
              </a:rPr>
              <a:t>them </a:t>
            </a:r>
            <a:r>
              <a:rPr dirty="0" sz="900" spc="-45">
                <a:latin typeface="Arial"/>
                <a:cs typeface="Arial"/>
              </a:rPr>
              <a:t>when 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required.</a:t>
            </a:r>
            <a:endParaRPr sz="900">
              <a:latin typeface="Arial"/>
              <a:cs typeface="Arial"/>
            </a:endParaRPr>
          </a:p>
          <a:p>
            <a:pPr marL="436245" marR="5080">
              <a:lnSpc>
                <a:spcPct val="101499"/>
              </a:lnSpc>
              <a:spcBef>
                <a:spcPts val="695"/>
              </a:spcBef>
            </a:pP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There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FF0000"/>
                </a:solidFill>
                <a:latin typeface="Arial"/>
                <a:cs typeface="Arial"/>
              </a:rPr>
              <a:t>some</a:t>
            </a:r>
            <a:r>
              <a:rPr dirty="0" sz="9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0000"/>
                </a:solidFill>
                <a:latin typeface="Arial"/>
                <a:cs typeface="Arial"/>
              </a:rPr>
              <a:t>resemblance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variants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abstract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argumentation </a:t>
            </a:r>
            <a:r>
              <a:rPr dirty="0" sz="9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0000"/>
                </a:solidFill>
                <a:latin typeface="Arial"/>
                <a:cs typeface="Arial"/>
              </a:rPr>
              <a:t>such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8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dirty="0" sz="900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ranking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weighted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approaches,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conceptual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differences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between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epistemic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probabilities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abstract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weights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lead </a:t>
            </a:r>
            <a:r>
              <a:rPr dirty="0" sz="9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significant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differences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modelling.</a:t>
            </a:r>
            <a:endParaRPr sz="900">
              <a:latin typeface="Arial"/>
              <a:cs typeface="Arial"/>
            </a:endParaRPr>
          </a:p>
          <a:p>
            <a:pPr marL="159385" marR="338455" indent="-147320">
              <a:lnSpc>
                <a:spcPct val="101499"/>
              </a:lnSpc>
              <a:spcBef>
                <a:spcPts val="700"/>
              </a:spcBef>
              <a:buClr>
                <a:srgbClr val="FFFFFF"/>
              </a:buClr>
              <a:buSzPct val="88888"/>
              <a:buAutoNum type="arabicPlain" startAt="2"/>
              <a:tabLst>
                <a:tab pos="160020" algn="l"/>
              </a:tabLst>
            </a:pPr>
            <a:r>
              <a:rPr dirty="0" sz="900" spc="-25">
                <a:latin typeface="Arial"/>
                <a:cs typeface="Arial"/>
              </a:rPr>
              <a:t>Epistemic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graphs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expressive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flexible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argumentation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supports</a:t>
            </a:r>
            <a:endParaRPr sz="900">
              <a:latin typeface="Arial"/>
              <a:cs typeface="Arial"/>
            </a:endParaRPr>
          </a:p>
          <a:p>
            <a:pPr marL="436245" marR="123825">
              <a:lnSpc>
                <a:spcPct val="101499"/>
              </a:lnSpc>
              <a:spcBef>
                <a:spcPts val="695"/>
              </a:spcBef>
            </a:pPr>
            <a:r>
              <a:rPr dirty="0" sz="900" spc="-30" b="1">
                <a:solidFill>
                  <a:srgbClr val="3333B2"/>
                </a:solidFill>
                <a:latin typeface="Arial"/>
                <a:cs typeface="Arial"/>
              </a:rPr>
              <a:t>Subjective</a:t>
            </a:r>
            <a:r>
              <a:rPr dirty="0" sz="900" spc="70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3333B2"/>
                </a:solidFill>
                <a:latin typeface="Arial"/>
                <a:cs typeface="Arial"/>
              </a:rPr>
              <a:t>reasoning</a:t>
            </a:r>
            <a:r>
              <a:rPr dirty="0" sz="900" spc="50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by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allowing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different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agents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3333B2"/>
                </a:solidFill>
                <a:latin typeface="Arial"/>
                <a:cs typeface="Arial"/>
              </a:rPr>
              <a:t>be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modelled </a:t>
            </a:r>
            <a:r>
              <a:rPr dirty="0" sz="900" spc="-2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by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3333B2"/>
                </a:solidFill>
                <a:latin typeface="Arial"/>
                <a:cs typeface="Arial"/>
              </a:rPr>
              <a:t>a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different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set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constraints.</a:t>
            </a:r>
            <a:endParaRPr sz="900">
              <a:latin typeface="Arial"/>
              <a:cs typeface="Arial"/>
            </a:endParaRPr>
          </a:p>
          <a:p>
            <a:pPr marL="436245" marR="207645">
              <a:lnSpc>
                <a:spcPct val="101499"/>
              </a:lnSpc>
            </a:pPr>
            <a:r>
              <a:rPr dirty="0" sz="900" spc="-35" b="1">
                <a:solidFill>
                  <a:srgbClr val="3333B2"/>
                </a:solidFill>
                <a:latin typeface="Arial"/>
                <a:cs typeface="Arial"/>
              </a:rPr>
              <a:t>Context-sensitive</a:t>
            </a:r>
            <a:r>
              <a:rPr dirty="0" sz="900" spc="-30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3333B2"/>
                </a:solidFill>
                <a:latin typeface="Arial"/>
                <a:cs typeface="Arial"/>
              </a:rPr>
              <a:t>reasoning</a:t>
            </a:r>
            <a:r>
              <a:rPr dirty="0" sz="900" spc="-45" b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by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 basing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constraints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on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what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arguments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represent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rather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than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B2"/>
                </a:solidFill>
                <a:latin typeface="Arial"/>
                <a:cs typeface="Arial"/>
              </a:rPr>
              <a:t>just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structure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graph.</a:t>
            </a:r>
            <a:endParaRPr sz="900">
              <a:latin typeface="Arial"/>
              <a:cs typeface="Arial"/>
            </a:endParaRPr>
          </a:p>
          <a:p>
            <a:pPr algn="just" marL="159385" marR="234950" indent="-147320">
              <a:lnSpc>
                <a:spcPct val="101499"/>
              </a:lnSpc>
              <a:spcBef>
                <a:spcPts val="695"/>
              </a:spcBef>
              <a:buClr>
                <a:srgbClr val="FFFFFF"/>
              </a:buClr>
              <a:buSzPct val="88888"/>
              <a:buAutoNum type="arabicPlain" startAt="3"/>
              <a:tabLst>
                <a:tab pos="160020" algn="l"/>
              </a:tabLst>
            </a:pPr>
            <a:r>
              <a:rPr dirty="0" sz="900" spc="-25">
                <a:latin typeface="Arial"/>
                <a:cs typeface="Arial"/>
              </a:rPr>
              <a:t>Epistemic </a:t>
            </a:r>
            <a:r>
              <a:rPr dirty="0" sz="900" spc="-40">
                <a:latin typeface="Arial"/>
                <a:cs typeface="Arial"/>
              </a:rPr>
              <a:t>graphs </a:t>
            </a:r>
            <a:r>
              <a:rPr dirty="0" sz="900" spc="-45">
                <a:latin typeface="Arial"/>
                <a:cs typeface="Arial"/>
              </a:rPr>
              <a:t>also </a:t>
            </a:r>
            <a:r>
              <a:rPr dirty="0" sz="900" spc="-25">
                <a:latin typeface="Arial"/>
                <a:cs typeface="Arial"/>
              </a:rPr>
              <a:t>allow </a:t>
            </a:r>
            <a:r>
              <a:rPr dirty="0" sz="900" spc="-10">
                <a:latin typeface="Arial"/>
                <a:cs typeface="Arial"/>
              </a:rPr>
              <a:t>for </a:t>
            </a:r>
            <a:r>
              <a:rPr dirty="0" sz="900" spc="-5">
                <a:latin typeface="Arial"/>
                <a:cs typeface="Arial"/>
              </a:rPr>
              <a:t>better </a:t>
            </a:r>
            <a:r>
              <a:rPr dirty="0" sz="900" spc="-20">
                <a:latin typeface="Arial"/>
                <a:cs typeface="Arial"/>
              </a:rPr>
              <a:t>modelling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15">
                <a:latin typeface="Arial"/>
                <a:cs typeface="Arial"/>
              </a:rPr>
              <a:t>imperfect </a:t>
            </a:r>
            <a:r>
              <a:rPr dirty="0" sz="900" spc="-35">
                <a:latin typeface="Arial"/>
                <a:cs typeface="Arial"/>
              </a:rPr>
              <a:t>agents, 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which </a:t>
            </a:r>
            <a:r>
              <a:rPr dirty="0" sz="900" spc="-45">
                <a:latin typeface="Arial"/>
                <a:cs typeface="Arial"/>
              </a:rPr>
              <a:t>can </a:t>
            </a:r>
            <a:r>
              <a:rPr dirty="0" sz="900" spc="-50">
                <a:latin typeface="Arial"/>
                <a:cs typeface="Arial"/>
              </a:rPr>
              <a:t>be </a:t>
            </a:r>
            <a:r>
              <a:rPr dirty="0" sz="900">
                <a:latin typeface="Arial"/>
                <a:cs typeface="Arial"/>
              </a:rPr>
              <a:t>important </a:t>
            </a:r>
            <a:r>
              <a:rPr dirty="0" sz="900" spc="-5">
                <a:latin typeface="Arial"/>
                <a:cs typeface="Arial"/>
              </a:rPr>
              <a:t>in </a:t>
            </a:r>
            <a:r>
              <a:rPr dirty="0" sz="900" spc="-20">
                <a:latin typeface="Arial"/>
                <a:cs typeface="Arial"/>
              </a:rPr>
              <a:t>dialogical argumentation </a:t>
            </a:r>
            <a:r>
              <a:rPr dirty="0" sz="900" spc="-15">
                <a:latin typeface="Arial"/>
                <a:cs typeface="Arial"/>
              </a:rPr>
              <a:t>(e.g. </a:t>
            </a:r>
            <a:r>
              <a:rPr dirty="0" sz="900" spc="-40">
                <a:latin typeface="Arial"/>
                <a:cs typeface="Arial"/>
              </a:rPr>
              <a:t>persuasion, 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negotiation,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etc.).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04216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Epistemic</a:t>
            </a:r>
            <a:r>
              <a:rPr dirty="0" spc="20"/>
              <a:t> </a:t>
            </a:r>
            <a:r>
              <a:rPr dirty="0" spc="-70"/>
              <a:t>graphs:</a:t>
            </a:r>
            <a:r>
              <a:rPr dirty="0" spc="180"/>
              <a:t> </a:t>
            </a:r>
            <a:r>
              <a:rPr dirty="0" spc="-45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39763" y="1425439"/>
            <a:ext cx="702945" cy="281940"/>
            <a:chOff x="2439763" y="1425439"/>
            <a:chExt cx="702945" cy="281940"/>
          </a:xfrm>
        </p:grpSpPr>
        <p:sp>
          <p:nvSpPr>
            <p:cNvPr id="4" name="object 4"/>
            <p:cNvSpPr/>
            <p:nvPr/>
          </p:nvSpPr>
          <p:spPr>
            <a:xfrm>
              <a:off x="2442938" y="1428614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4" h="27558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4"/>
                  </a:lnTo>
                  <a:lnTo>
                    <a:pt x="3587" y="247273"/>
                  </a:lnTo>
                  <a:lnTo>
                    <a:pt x="13370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4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42938" y="1428614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4" h="27558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4"/>
                  </a:lnTo>
                  <a:lnTo>
                    <a:pt x="3587" y="247273"/>
                  </a:lnTo>
                  <a:lnTo>
                    <a:pt x="13370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4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523042" y="1418499"/>
            <a:ext cx="536575" cy="2749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 indent="-635">
              <a:lnSpc>
                <a:spcPct val="109800"/>
              </a:lnSpc>
              <a:spcBef>
                <a:spcPts val="80"/>
              </a:spcBef>
            </a:pPr>
            <a:r>
              <a:rPr dirty="0" sz="500" spc="-60">
                <a:latin typeface="PMingLiU"/>
                <a:cs typeface="PMingLiU"/>
              </a:rPr>
              <a:t>A</a:t>
            </a:r>
            <a:r>
              <a:rPr dirty="0" sz="500" spc="75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 </a:t>
            </a:r>
            <a:r>
              <a:rPr dirty="0" sz="500" spc="15">
                <a:latin typeface="Arial"/>
                <a:cs typeface="Arial"/>
              </a:rPr>
              <a:t>I </a:t>
            </a:r>
            <a:r>
              <a:rPr dirty="0" sz="500">
                <a:latin typeface="Arial"/>
                <a:cs typeface="Arial"/>
              </a:rPr>
              <a:t>should 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book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regular </a:t>
            </a:r>
            <a:r>
              <a:rPr dirty="0" sz="500" spc="5">
                <a:latin typeface="Arial"/>
                <a:cs typeface="Arial"/>
              </a:rPr>
              <a:t> dental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check-ups.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5645" y="517712"/>
            <a:ext cx="702945" cy="365760"/>
            <a:chOff x="1465645" y="517712"/>
            <a:chExt cx="702945" cy="365760"/>
          </a:xfrm>
        </p:grpSpPr>
        <p:sp>
          <p:nvSpPr>
            <p:cNvPr id="8" name="object 8"/>
            <p:cNvSpPr/>
            <p:nvPr/>
          </p:nvSpPr>
          <p:spPr>
            <a:xfrm>
              <a:off x="1468820" y="520887"/>
              <a:ext cx="696595" cy="359410"/>
            </a:xfrm>
            <a:custGeom>
              <a:avLst/>
              <a:gdLst/>
              <a:ahLst/>
              <a:cxnLst/>
              <a:rect l="l" t="t" r="r" b="b"/>
              <a:pathLst>
                <a:path w="696594" h="35940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313193"/>
                  </a:lnTo>
                  <a:lnTo>
                    <a:pt x="3587" y="330962"/>
                  </a:lnTo>
                  <a:lnTo>
                    <a:pt x="13369" y="345472"/>
                  </a:lnTo>
                  <a:lnTo>
                    <a:pt x="27879" y="355255"/>
                  </a:lnTo>
                  <a:lnTo>
                    <a:pt x="45648" y="358842"/>
                  </a:lnTo>
                  <a:lnTo>
                    <a:pt x="650674" y="358842"/>
                  </a:lnTo>
                  <a:lnTo>
                    <a:pt x="668443" y="355255"/>
                  </a:lnTo>
                  <a:lnTo>
                    <a:pt x="682953" y="345472"/>
                  </a:lnTo>
                  <a:lnTo>
                    <a:pt x="692736" y="330962"/>
                  </a:lnTo>
                  <a:lnTo>
                    <a:pt x="696323" y="313193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68820" y="520887"/>
              <a:ext cx="696595" cy="359410"/>
            </a:xfrm>
            <a:custGeom>
              <a:avLst/>
              <a:gdLst/>
              <a:ahLst/>
              <a:cxnLst/>
              <a:rect l="l" t="t" r="r" b="b"/>
              <a:pathLst>
                <a:path w="696594" h="35940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313193"/>
                  </a:lnTo>
                  <a:lnTo>
                    <a:pt x="3587" y="330962"/>
                  </a:lnTo>
                  <a:lnTo>
                    <a:pt x="13369" y="345472"/>
                  </a:lnTo>
                  <a:lnTo>
                    <a:pt x="27879" y="355255"/>
                  </a:lnTo>
                  <a:lnTo>
                    <a:pt x="45648" y="358842"/>
                  </a:lnTo>
                  <a:lnTo>
                    <a:pt x="650674" y="358842"/>
                  </a:lnTo>
                  <a:lnTo>
                    <a:pt x="668443" y="355255"/>
                  </a:lnTo>
                  <a:lnTo>
                    <a:pt x="682953" y="345472"/>
                  </a:lnTo>
                  <a:lnTo>
                    <a:pt x="692736" y="330962"/>
                  </a:lnTo>
                  <a:lnTo>
                    <a:pt x="696323" y="313193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93183" y="510785"/>
            <a:ext cx="647700" cy="3587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9800"/>
              </a:lnSpc>
              <a:spcBef>
                <a:spcPts val="80"/>
              </a:spcBef>
            </a:pPr>
            <a:r>
              <a:rPr dirty="0" sz="500" spc="-35">
                <a:latin typeface="PMingLiU"/>
                <a:cs typeface="PMingLiU"/>
              </a:rPr>
              <a:t>B</a:t>
            </a:r>
            <a:r>
              <a:rPr dirty="0" sz="500" spc="30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5">
                <a:latin typeface="Arial"/>
                <a:cs typeface="Arial"/>
              </a:rPr>
              <a:t>Having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-15">
                <a:latin typeface="Arial"/>
                <a:cs typeface="Arial"/>
              </a:rPr>
              <a:t>a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regular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check-up</a:t>
            </a:r>
            <a:r>
              <a:rPr dirty="0" sz="500" spc="135">
                <a:latin typeface="Arial"/>
                <a:cs typeface="Arial"/>
              </a:rPr>
              <a:t> </a:t>
            </a:r>
            <a:r>
              <a:rPr dirty="0" sz="500" spc="20">
                <a:latin typeface="Arial"/>
                <a:cs typeface="Arial"/>
              </a:rPr>
              <a:t>will  </a:t>
            </a:r>
            <a:r>
              <a:rPr dirty="0" sz="500">
                <a:latin typeface="Arial"/>
                <a:cs typeface="Arial"/>
              </a:rPr>
              <a:t>help 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me </a:t>
            </a:r>
            <a:r>
              <a:rPr dirty="0" sz="500" spc="-15">
                <a:latin typeface="Arial"/>
                <a:cs typeface="Arial"/>
              </a:rPr>
              <a:t>keep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my teeth </a:t>
            </a:r>
            <a:r>
              <a:rPr dirty="0" sz="500" spc="15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looking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5">
                <a:latin typeface="Arial"/>
                <a:cs typeface="Arial"/>
              </a:rPr>
              <a:t>good.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5645" y="1383595"/>
            <a:ext cx="702945" cy="365760"/>
            <a:chOff x="1465645" y="1383595"/>
            <a:chExt cx="702945" cy="365760"/>
          </a:xfrm>
        </p:grpSpPr>
        <p:sp>
          <p:nvSpPr>
            <p:cNvPr id="12" name="object 12"/>
            <p:cNvSpPr/>
            <p:nvPr/>
          </p:nvSpPr>
          <p:spPr>
            <a:xfrm>
              <a:off x="1468820" y="1386770"/>
              <a:ext cx="696595" cy="359410"/>
            </a:xfrm>
            <a:custGeom>
              <a:avLst/>
              <a:gdLst/>
              <a:ahLst/>
              <a:cxnLst/>
              <a:rect l="l" t="t" r="r" b="b"/>
              <a:pathLst>
                <a:path w="696594" h="359410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313193"/>
                  </a:lnTo>
                  <a:lnTo>
                    <a:pt x="3587" y="330962"/>
                  </a:lnTo>
                  <a:lnTo>
                    <a:pt x="13369" y="345472"/>
                  </a:lnTo>
                  <a:lnTo>
                    <a:pt x="27879" y="355255"/>
                  </a:lnTo>
                  <a:lnTo>
                    <a:pt x="45648" y="358842"/>
                  </a:lnTo>
                  <a:lnTo>
                    <a:pt x="650674" y="358842"/>
                  </a:lnTo>
                  <a:lnTo>
                    <a:pt x="668443" y="355255"/>
                  </a:lnTo>
                  <a:lnTo>
                    <a:pt x="682953" y="345472"/>
                  </a:lnTo>
                  <a:lnTo>
                    <a:pt x="692736" y="330962"/>
                  </a:lnTo>
                  <a:lnTo>
                    <a:pt x="696323" y="313193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68820" y="1386770"/>
              <a:ext cx="696595" cy="359410"/>
            </a:xfrm>
            <a:custGeom>
              <a:avLst/>
              <a:gdLst/>
              <a:ahLst/>
              <a:cxnLst/>
              <a:rect l="l" t="t" r="r" b="b"/>
              <a:pathLst>
                <a:path w="696594" h="359410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313193"/>
                  </a:lnTo>
                  <a:lnTo>
                    <a:pt x="3587" y="330962"/>
                  </a:lnTo>
                  <a:lnTo>
                    <a:pt x="13369" y="345472"/>
                  </a:lnTo>
                  <a:lnTo>
                    <a:pt x="27879" y="355255"/>
                  </a:lnTo>
                  <a:lnTo>
                    <a:pt x="45648" y="358842"/>
                  </a:lnTo>
                  <a:lnTo>
                    <a:pt x="650674" y="358842"/>
                  </a:lnTo>
                  <a:lnTo>
                    <a:pt x="668443" y="355255"/>
                  </a:lnTo>
                  <a:lnTo>
                    <a:pt x="682953" y="345472"/>
                  </a:lnTo>
                  <a:lnTo>
                    <a:pt x="692736" y="330962"/>
                  </a:lnTo>
                  <a:lnTo>
                    <a:pt x="696323" y="313193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548746" y="1376658"/>
            <a:ext cx="536575" cy="3587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065" marR="5080">
              <a:lnSpc>
                <a:spcPct val="109800"/>
              </a:lnSpc>
              <a:spcBef>
                <a:spcPts val="80"/>
              </a:spcBef>
            </a:pPr>
            <a:r>
              <a:rPr dirty="0" sz="500" spc="-35">
                <a:latin typeface="PMingLiU"/>
                <a:cs typeface="PMingLiU"/>
              </a:rPr>
              <a:t>C</a:t>
            </a:r>
            <a:r>
              <a:rPr dirty="0" sz="500" spc="-30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 </a:t>
            </a:r>
            <a:r>
              <a:rPr dirty="0" sz="500" spc="5">
                <a:latin typeface="Arial"/>
                <a:cs typeface="Arial"/>
              </a:rPr>
              <a:t>Having </a:t>
            </a:r>
            <a:r>
              <a:rPr dirty="0" sz="500" spc="-15">
                <a:latin typeface="Arial"/>
                <a:cs typeface="Arial"/>
              </a:rPr>
              <a:t>a 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regular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check-up 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20">
                <a:latin typeface="Arial"/>
                <a:cs typeface="Arial"/>
              </a:rPr>
              <a:t>will</a:t>
            </a:r>
            <a:r>
              <a:rPr dirty="0" sz="500" spc="1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help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me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15">
                <a:latin typeface="Arial"/>
                <a:cs typeface="Arial"/>
              </a:rPr>
              <a:t>keep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my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teeth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healthy.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3423" y="559688"/>
            <a:ext cx="702945" cy="281305"/>
            <a:chOff x="383423" y="559688"/>
            <a:chExt cx="702945" cy="281305"/>
          </a:xfrm>
        </p:grpSpPr>
        <p:sp>
          <p:nvSpPr>
            <p:cNvPr id="16" name="object 16"/>
            <p:cNvSpPr/>
            <p:nvPr/>
          </p:nvSpPr>
          <p:spPr>
            <a:xfrm>
              <a:off x="386466" y="562731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4" h="275590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5"/>
                  </a:lnTo>
                  <a:lnTo>
                    <a:pt x="3587" y="247273"/>
                  </a:lnTo>
                  <a:lnTo>
                    <a:pt x="13369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5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86466" y="562731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4" h="275590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4"/>
                  </a:lnTo>
                  <a:lnTo>
                    <a:pt x="3587" y="247273"/>
                  </a:lnTo>
                  <a:lnTo>
                    <a:pt x="13369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4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01574" y="552633"/>
            <a:ext cx="666115" cy="2749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065" marR="5080">
              <a:lnSpc>
                <a:spcPct val="109800"/>
              </a:lnSpc>
              <a:spcBef>
                <a:spcPts val="80"/>
              </a:spcBef>
            </a:pPr>
            <a:r>
              <a:rPr dirty="0" sz="500" spc="20">
                <a:latin typeface="PMingLiU"/>
                <a:cs typeface="PMingLiU"/>
              </a:rPr>
              <a:t>F</a:t>
            </a:r>
            <a:r>
              <a:rPr dirty="0" sz="500" spc="40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I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like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 spc="25">
                <a:latin typeface="Arial"/>
                <a:cs typeface="Arial"/>
              </a:rPr>
              <a:t>to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maintain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 spc="-15">
                <a:latin typeface="Arial"/>
                <a:cs typeface="Arial"/>
              </a:rPr>
              <a:t>a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 spc="5">
                <a:latin typeface="Arial"/>
                <a:cs typeface="Arial"/>
              </a:rPr>
              <a:t>good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physi-</a:t>
            </a:r>
            <a:endParaRPr sz="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>
                <a:latin typeface="Arial"/>
                <a:cs typeface="Arial"/>
              </a:rPr>
              <a:t>cal</a:t>
            </a:r>
            <a:r>
              <a:rPr dirty="0" sz="500" spc="15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appearance.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3291" y="1467284"/>
            <a:ext cx="702945" cy="198120"/>
            <a:chOff x="383291" y="1467284"/>
            <a:chExt cx="702945" cy="198120"/>
          </a:xfrm>
        </p:grpSpPr>
        <p:sp>
          <p:nvSpPr>
            <p:cNvPr id="20" name="object 20"/>
            <p:cNvSpPr/>
            <p:nvPr/>
          </p:nvSpPr>
          <p:spPr>
            <a:xfrm>
              <a:off x="386466" y="1470458"/>
              <a:ext cx="696595" cy="191770"/>
            </a:xfrm>
            <a:custGeom>
              <a:avLst/>
              <a:gdLst/>
              <a:ahLst/>
              <a:cxnLst/>
              <a:rect l="l" t="t" r="r" b="b"/>
              <a:pathLst>
                <a:path w="696594" h="19176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145816"/>
                  </a:lnTo>
                  <a:lnTo>
                    <a:pt x="3587" y="163584"/>
                  </a:lnTo>
                  <a:lnTo>
                    <a:pt x="13369" y="178094"/>
                  </a:lnTo>
                  <a:lnTo>
                    <a:pt x="27879" y="187877"/>
                  </a:lnTo>
                  <a:lnTo>
                    <a:pt x="45648" y="191464"/>
                  </a:lnTo>
                  <a:lnTo>
                    <a:pt x="650674" y="191464"/>
                  </a:lnTo>
                  <a:lnTo>
                    <a:pt x="668443" y="187877"/>
                  </a:lnTo>
                  <a:lnTo>
                    <a:pt x="682953" y="178094"/>
                  </a:lnTo>
                  <a:lnTo>
                    <a:pt x="692736" y="163584"/>
                  </a:lnTo>
                  <a:lnTo>
                    <a:pt x="696323" y="145816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6466" y="1470459"/>
              <a:ext cx="696595" cy="191770"/>
            </a:xfrm>
            <a:custGeom>
              <a:avLst/>
              <a:gdLst/>
              <a:ahLst/>
              <a:cxnLst/>
              <a:rect l="l" t="t" r="r" b="b"/>
              <a:pathLst>
                <a:path w="696594" h="19176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145816"/>
                  </a:lnTo>
                  <a:lnTo>
                    <a:pt x="3587" y="163584"/>
                  </a:lnTo>
                  <a:lnTo>
                    <a:pt x="13369" y="178094"/>
                  </a:lnTo>
                  <a:lnTo>
                    <a:pt x="27879" y="187877"/>
                  </a:lnTo>
                  <a:lnTo>
                    <a:pt x="45648" y="191464"/>
                  </a:lnTo>
                  <a:lnTo>
                    <a:pt x="650674" y="191464"/>
                  </a:lnTo>
                  <a:lnTo>
                    <a:pt x="668443" y="187877"/>
                  </a:lnTo>
                  <a:lnTo>
                    <a:pt x="682953" y="178094"/>
                  </a:lnTo>
                  <a:lnTo>
                    <a:pt x="692736" y="163584"/>
                  </a:lnTo>
                  <a:lnTo>
                    <a:pt x="696323" y="145816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40917" y="1460347"/>
            <a:ext cx="387985" cy="19177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3655" marR="5080" indent="-21590">
              <a:lnSpc>
                <a:spcPct val="109800"/>
              </a:lnSpc>
              <a:spcBef>
                <a:spcPts val="80"/>
              </a:spcBef>
            </a:pPr>
            <a:r>
              <a:rPr dirty="0" sz="500" spc="-60">
                <a:latin typeface="PMingLiU"/>
                <a:cs typeface="PMingLiU"/>
              </a:rPr>
              <a:t>G</a:t>
            </a:r>
            <a:r>
              <a:rPr dirty="0" sz="500" spc="-30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I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like</a:t>
            </a:r>
            <a:r>
              <a:rPr dirty="0" sz="500" spc="25">
                <a:latin typeface="Arial"/>
                <a:cs typeface="Arial"/>
              </a:rPr>
              <a:t> to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be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healthy.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2116" y="1750145"/>
            <a:ext cx="702945" cy="281940"/>
            <a:chOff x="3522116" y="1750145"/>
            <a:chExt cx="702945" cy="281940"/>
          </a:xfrm>
        </p:grpSpPr>
        <p:sp>
          <p:nvSpPr>
            <p:cNvPr id="24" name="object 24"/>
            <p:cNvSpPr/>
            <p:nvPr/>
          </p:nvSpPr>
          <p:spPr>
            <a:xfrm>
              <a:off x="3525291" y="1753320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5" h="27558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5"/>
                  </a:lnTo>
                  <a:lnTo>
                    <a:pt x="3587" y="247273"/>
                  </a:lnTo>
                  <a:lnTo>
                    <a:pt x="13370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5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525291" y="1753320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5" h="27558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4"/>
                  </a:lnTo>
                  <a:lnTo>
                    <a:pt x="3587" y="247273"/>
                  </a:lnTo>
                  <a:lnTo>
                    <a:pt x="13370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4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560149" y="1743203"/>
            <a:ext cx="626745" cy="2749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9800"/>
              </a:lnSpc>
              <a:spcBef>
                <a:spcPts val="80"/>
              </a:spcBef>
            </a:pPr>
            <a:r>
              <a:rPr dirty="0" sz="500" spc="-60">
                <a:latin typeface="PMingLiU"/>
                <a:cs typeface="PMingLiU"/>
              </a:rPr>
              <a:t>D</a:t>
            </a:r>
            <a:r>
              <a:rPr dirty="0" sz="500" spc="-55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 </a:t>
            </a:r>
            <a:r>
              <a:rPr dirty="0" sz="500" spc="15">
                <a:latin typeface="Arial"/>
                <a:cs typeface="Arial"/>
              </a:rPr>
              <a:t>I </a:t>
            </a:r>
            <a:r>
              <a:rPr dirty="0" sz="500" spc="5">
                <a:latin typeface="Arial"/>
                <a:cs typeface="Arial"/>
              </a:rPr>
              <a:t>am </a:t>
            </a:r>
            <a:r>
              <a:rPr dirty="0" sz="500" spc="20">
                <a:latin typeface="Arial"/>
                <a:cs typeface="Arial"/>
              </a:rPr>
              <a:t>too </a:t>
            </a:r>
            <a:r>
              <a:rPr dirty="0" sz="500" spc="-5">
                <a:latin typeface="Arial"/>
                <a:cs typeface="Arial"/>
              </a:rPr>
              <a:t>busy 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during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the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day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when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the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5">
                <a:latin typeface="Arial"/>
                <a:cs typeface="Arial"/>
              </a:rPr>
              <a:t>clinic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is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open.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22116" y="2256135"/>
            <a:ext cx="702945" cy="352425"/>
            <a:chOff x="3522116" y="2256135"/>
            <a:chExt cx="702945" cy="352425"/>
          </a:xfrm>
        </p:grpSpPr>
        <p:sp>
          <p:nvSpPr>
            <p:cNvPr id="28" name="object 28"/>
            <p:cNvSpPr/>
            <p:nvPr/>
          </p:nvSpPr>
          <p:spPr>
            <a:xfrm>
              <a:off x="3525291" y="2259310"/>
              <a:ext cx="696595" cy="346075"/>
            </a:xfrm>
            <a:custGeom>
              <a:avLst/>
              <a:gdLst/>
              <a:ahLst/>
              <a:cxnLst/>
              <a:rect l="l" t="t" r="r" b="b"/>
              <a:pathLst>
                <a:path w="696595" h="346075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69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99879"/>
                  </a:lnTo>
                  <a:lnTo>
                    <a:pt x="3587" y="317648"/>
                  </a:lnTo>
                  <a:lnTo>
                    <a:pt x="13370" y="332158"/>
                  </a:lnTo>
                  <a:lnTo>
                    <a:pt x="27879" y="341940"/>
                  </a:lnTo>
                  <a:lnTo>
                    <a:pt x="45648" y="345528"/>
                  </a:lnTo>
                  <a:lnTo>
                    <a:pt x="650674" y="345528"/>
                  </a:lnTo>
                  <a:lnTo>
                    <a:pt x="668443" y="341940"/>
                  </a:lnTo>
                  <a:lnTo>
                    <a:pt x="682953" y="332158"/>
                  </a:lnTo>
                  <a:lnTo>
                    <a:pt x="692736" y="317648"/>
                  </a:lnTo>
                  <a:lnTo>
                    <a:pt x="696323" y="299879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69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525291" y="2259310"/>
              <a:ext cx="696595" cy="346075"/>
            </a:xfrm>
            <a:custGeom>
              <a:avLst/>
              <a:gdLst/>
              <a:ahLst/>
              <a:cxnLst/>
              <a:rect l="l" t="t" r="r" b="b"/>
              <a:pathLst>
                <a:path w="696595" h="346075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69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99879"/>
                  </a:lnTo>
                  <a:lnTo>
                    <a:pt x="3587" y="317648"/>
                  </a:lnTo>
                  <a:lnTo>
                    <a:pt x="13370" y="332158"/>
                  </a:lnTo>
                  <a:lnTo>
                    <a:pt x="27879" y="341940"/>
                  </a:lnTo>
                  <a:lnTo>
                    <a:pt x="45648" y="345528"/>
                  </a:lnTo>
                  <a:lnTo>
                    <a:pt x="650674" y="345528"/>
                  </a:lnTo>
                  <a:lnTo>
                    <a:pt x="668443" y="341940"/>
                  </a:lnTo>
                  <a:lnTo>
                    <a:pt x="682953" y="332158"/>
                  </a:lnTo>
                  <a:lnTo>
                    <a:pt x="692736" y="317648"/>
                  </a:lnTo>
                  <a:lnTo>
                    <a:pt x="696323" y="299879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69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3562684" y="2249191"/>
            <a:ext cx="621665" cy="3587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 indent="8255">
              <a:lnSpc>
                <a:spcPct val="109800"/>
              </a:lnSpc>
              <a:spcBef>
                <a:spcPts val="80"/>
              </a:spcBef>
            </a:pPr>
            <a:r>
              <a:rPr dirty="0" sz="500" spc="-60">
                <a:latin typeface="PMingLiU"/>
                <a:cs typeface="PMingLiU"/>
              </a:rPr>
              <a:t>H</a:t>
            </a:r>
            <a:r>
              <a:rPr dirty="0" sz="500" spc="-55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 </a:t>
            </a:r>
            <a:r>
              <a:rPr dirty="0" sz="500" spc="20">
                <a:latin typeface="Arial"/>
                <a:cs typeface="Arial"/>
              </a:rPr>
              <a:t>If </a:t>
            </a:r>
            <a:r>
              <a:rPr dirty="0" sz="500" spc="15">
                <a:latin typeface="Arial"/>
                <a:cs typeface="Arial"/>
              </a:rPr>
              <a:t>I let </a:t>
            </a:r>
            <a:r>
              <a:rPr dirty="0" sz="500" spc="-15">
                <a:latin typeface="Arial"/>
                <a:cs typeface="Arial"/>
              </a:rPr>
              <a:t>a </a:t>
            </a:r>
            <a:r>
              <a:rPr dirty="0" sz="500" spc="5">
                <a:latin typeface="Arial"/>
                <a:cs typeface="Arial"/>
              </a:rPr>
              <a:t>dental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problem </a:t>
            </a:r>
            <a:r>
              <a:rPr dirty="0" sz="500" spc="-5">
                <a:latin typeface="Arial"/>
                <a:cs typeface="Arial"/>
              </a:rPr>
              <a:t>develop, </a:t>
            </a:r>
            <a:r>
              <a:rPr dirty="0" sz="500" spc="40">
                <a:latin typeface="Arial"/>
                <a:cs typeface="Arial"/>
              </a:rPr>
              <a:t>it 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20">
                <a:latin typeface="Arial"/>
                <a:cs typeface="Arial"/>
              </a:rPr>
              <a:t>will </a:t>
            </a:r>
            <a:r>
              <a:rPr dirty="0" sz="500">
                <a:latin typeface="Arial"/>
                <a:cs typeface="Arial"/>
              </a:rPr>
              <a:t>take </a:t>
            </a:r>
            <a:r>
              <a:rPr dirty="0" sz="500" spc="5">
                <a:latin typeface="Arial"/>
                <a:cs typeface="Arial"/>
              </a:rPr>
              <a:t>much </a:t>
            </a:r>
            <a:r>
              <a:rPr dirty="0" sz="500" spc="-5">
                <a:latin typeface="Arial"/>
                <a:cs typeface="Arial"/>
              </a:rPr>
              <a:t>more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time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25">
                <a:latin typeface="Arial"/>
                <a:cs typeface="Arial"/>
              </a:rPr>
              <a:t>to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resolve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30">
                <a:latin typeface="Arial"/>
                <a:cs typeface="Arial"/>
              </a:rPr>
              <a:t>it.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522116" y="1100733"/>
            <a:ext cx="702945" cy="281940"/>
            <a:chOff x="3522116" y="1100733"/>
            <a:chExt cx="702945" cy="281940"/>
          </a:xfrm>
        </p:grpSpPr>
        <p:sp>
          <p:nvSpPr>
            <p:cNvPr id="32" name="object 32"/>
            <p:cNvSpPr/>
            <p:nvPr/>
          </p:nvSpPr>
          <p:spPr>
            <a:xfrm>
              <a:off x="3525291" y="1103908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5" h="275590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4"/>
                  </a:lnTo>
                  <a:lnTo>
                    <a:pt x="3587" y="247273"/>
                  </a:lnTo>
                  <a:lnTo>
                    <a:pt x="13370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4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525291" y="1103908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5" h="275590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4"/>
                  </a:lnTo>
                  <a:lnTo>
                    <a:pt x="3587" y="247273"/>
                  </a:lnTo>
                  <a:lnTo>
                    <a:pt x="13370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4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607984" y="1093802"/>
            <a:ext cx="530860" cy="2749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9800"/>
              </a:lnSpc>
              <a:spcBef>
                <a:spcPts val="80"/>
              </a:spcBef>
            </a:pPr>
            <a:r>
              <a:rPr dirty="0" sz="500" spc="-5">
                <a:latin typeface="PMingLiU"/>
                <a:cs typeface="PMingLiU"/>
              </a:rPr>
              <a:t>E</a:t>
            </a:r>
            <a:r>
              <a:rPr dirty="0" sz="500" spc="30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I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find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having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 spc="5">
                <a:latin typeface="Arial"/>
                <a:cs typeface="Arial"/>
              </a:rPr>
              <a:t>dental   </a:t>
            </a:r>
            <a:r>
              <a:rPr dirty="0" sz="500">
                <a:latin typeface="Arial"/>
                <a:cs typeface="Arial"/>
              </a:rPr>
              <a:t>check- 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ups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painful.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522116" y="517712"/>
            <a:ext cx="702945" cy="365760"/>
            <a:chOff x="3522116" y="517712"/>
            <a:chExt cx="702945" cy="365760"/>
          </a:xfrm>
        </p:grpSpPr>
        <p:sp>
          <p:nvSpPr>
            <p:cNvPr id="36" name="object 36"/>
            <p:cNvSpPr/>
            <p:nvPr/>
          </p:nvSpPr>
          <p:spPr>
            <a:xfrm>
              <a:off x="3525291" y="520887"/>
              <a:ext cx="696595" cy="359410"/>
            </a:xfrm>
            <a:custGeom>
              <a:avLst/>
              <a:gdLst/>
              <a:ahLst/>
              <a:cxnLst/>
              <a:rect l="l" t="t" r="r" b="b"/>
              <a:pathLst>
                <a:path w="696595" h="35940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313193"/>
                  </a:lnTo>
                  <a:lnTo>
                    <a:pt x="3587" y="330962"/>
                  </a:lnTo>
                  <a:lnTo>
                    <a:pt x="13370" y="345472"/>
                  </a:lnTo>
                  <a:lnTo>
                    <a:pt x="27879" y="355255"/>
                  </a:lnTo>
                  <a:lnTo>
                    <a:pt x="45648" y="358842"/>
                  </a:lnTo>
                  <a:lnTo>
                    <a:pt x="650674" y="358842"/>
                  </a:lnTo>
                  <a:lnTo>
                    <a:pt x="668443" y="355255"/>
                  </a:lnTo>
                  <a:lnTo>
                    <a:pt x="682953" y="345472"/>
                  </a:lnTo>
                  <a:lnTo>
                    <a:pt x="692736" y="330962"/>
                  </a:lnTo>
                  <a:lnTo>
                    <a:pt x="696323" y="313193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525291" y="520887"/>
              <a:ext cx="696595" cy="359410"/>
            </a:xfrm>
            <a:custGeom>
              <a:avLst/>
              <a:gdLst/>
              <a:ahLst/>
              <a:cxnLst/>
              <a:rect l="l" t="t" r="r" b="b"/>
              <a:pathLst>
                <a:path w="696595" h="35940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70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313193"/>
                  </a:lnTo>
                  <a:lnTo>
                    <a:pt x="3587" y="330962"/>
                  </a:lnTo>
                  <a:lnTo>
                    <a:pt x="13370" y="345472"/>
                  </a:lnTo>
                  <a:lnTo>
                    <a:pt x="27879" y="355255"/>
                  </a:lnTo>
                  <a:lnTo>
                    <a:pt x="45648" y="358842"/>
                  </a:lnTo>
                  <a:lnTo>
                    <a:pt x="650674" y="358842"/>
                  </a:lnTo>
                  <a:lnTo>
                    <a:pt x="668443" y="355255"/>
                  </a:lnTo>
                  <a:lnTo>
                    <a:pt x="682953" y="345472"/>
                  </a:lnTo>
                  <a:lnTo>
                    <a:pt x="692736" y="330962"/>
                  </a:lnTo>
                  <a:lnTo>
                    <a:pt x="696323" y="313193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3570978" y="510785"/>
            <a:ext cx="605155" cy="3587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3975" marR="5080" indent="-41910">
              <a:lnSpc>
                <a:spcPct val="109800"/>
              </a:lnSpc>
              <a:spcBef>
                <a:spcPts val="80"/>
              </a:spcBef>
            </a:pPr>
            <a:r>
              <a:rPr dirty="0" sz="500" spc="125">
                <a:latin typeface="PMingLiU"/>
                <a:cs typeface="PMingLiU"/>
              </a:rPr>
              <a:t>I</a:t>
            </a:r>
            <a:r>
              <a:rPr dirty="0" sz="500" spc="40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20">
                <a:latin typeface="Arial"/>
                <a:cs typeface="Arial"/>
              </a:rPr>
              <a:t>If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I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let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-15">
                <a:latin typeface="Arial"/>
                <a:cs typeface="Arial"/>
              </a:rPr>
              <a:t>a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5">
                <a:latin typeface="Arial"/>
                <a:cs typeface="Arial"/>
              </a:rPr>
              <a:t>dental </a:t>
            </a:r>
            <a:r>
              <a:rPr dirty="0" sz="500" spc="-12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problem</a:t>
            </a:r>
            <a:r>
              <a:rPr dirty="0" sz="500" spc="135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develop, 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40">
                <a:latin typeface="Arial"/>
                <a:cs typeface="Arial"/>
              </a:rPr>
              <a:t>it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will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be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5">
                <a:latin typeface="Arial"/>
                <a:cs typeface="Arial"/>
              </a:rPr>
              <a:t>much</a:t>
            </a:r>
            <a:endParaRPr sz="500">
              <a:latin typeface="Arial"/>
              <a:cs typeface="Arial"/>
            </a:endParaRPr>
          </a:p>
          <a:p>
            <a:pPr marL="109220">
              <a:lnSpc>
                <a:spcPct val="100000"/>
              </a:lnSpc>
              <a:spcBef>
                <a:spcPts val="60"/>
              </a:spcBef>
            </a:pPr>
            <a:r>
              <a:rPr dirty="0" sz="500" spc="-5">
                <a:latin typeface="Arial"/>
                <a:cs typeface="Arial"/>
              </a:rPr>
              <a:t>more</a:t>
            </a:r>
            <a:r>
              <a:rPr dirty="0" sz="500" spc="-20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painful.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465645" y="2291322"/>
            <a:ext cx="702945" cy="281940"/>
            <a:chOff x="1465645" y="2291322"/>
            <a:chExt cx="702945" cy="281940"/>
          </a:xfrm>
        </p:grpSpPr>
        <p:sp>
          <p:nvSpPr>
            <p:cNvPr id="40" name="object 40"/>
            <p:cNvSpPr/>
            <p:nvPr/>
          </p:nvSpPr>
          <p:spPr>
            <a:xfrm>
              <a:off x="1468820" y="2294497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4" h="27558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4"/>
                  </a:lnTo>
                  <a:lnTo>
                    <a:pt x="3587" y="247273"/>
                  </a:lnTo>
                  <a:lnTo>
                    <a:pt x="13369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4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68820" y="2294497"/>
              <a:ext cx="696595" cy="275590"/>
            </a:xfrm>
            <a:custGeom>
              <a:avLst/>
              <a:gdLst/>
              <a:ahLst/>
              <a:cxnLst/>
              <a:rect l="l" t="t" r="r" b="b"/>
              <a:pathLst>
                <a:path w="696594" h="275589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70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29504"/>
                  </a:lnTo>
                  <a:lnTo>
                    <a:pt x="3587" y="247273"/>
                  </a:lnTo>
                  <a:lnTo>
                    <a:pt x="13369" y="261783"/>
                  </a:lnTo>
                  <a:lnTo>
                    <a:pt x="27879" y="271566"/>
                  </a:lnTo>
                  <a:lnTo>
                    <a:pt x="45648" y="275153"/>
                  </a:lnTo>
                  <a:lnTo>
                    <a:pt x="650674" y="275153"/>
                  </a:lnTo>
                  <a:lnTo>
                    <a:pt x="668443" y="271566"/>
                  </a:lnTo>
                  <a:lnTo>
                    <a:pt x="682953" y="261783"/>
                  </a:lnTo>
                  <a:lnTo>
                    <a:pt x="692736" y="247273"/>
                  </a:lnTo>
                  <a:lnTo>
                    <a:pt x="696323" y="229504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70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1553435" y="2284372"/>
            <a:ext cx="527685" cy="2749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9800"/>
              </a:lnSpc>
              <a:spcBef>
                <a:spcPts val="80"/>
              </a:spcBef>
            </a:pPr>
            <a:r>
              <a:rPr dirty="0" sz="500" spc="100">
                <a:latin typeface="PMingLiU"/>
                <a:cs typeface="PMingLiU"/>
              </a:rPr>
              <a:t>J</a:t>
            </a:r>
            <a:r>
              <a:rPr dirty="0" sz="500" spc="35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15">
                <a:latin typeface="Arial"/>
                <a:cs typeface="Arial"/>
              </a:rPr>
              <a:t>I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20">
                <a:latin typeface="Arial"/>
                <a:cs typeface="Arial"/>
              </a:rPr>
              <a:t>don’t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have </a:t>
            </a:r>
            <a:r>
              <a:rPr dirty="0" sz="500" spc="-120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the  </a:t>
            </a:r>
            <a:r>
              <a:rPr dirty="0" sz="500" spc="-5">
                <a:latin typeface="Arial"/>
                <a:cs typeface="Arial"/>
              </a:rPr>
              <a:t>money</a:t>
            </a:r>
            <a:r>
              <a:rPr dirty="0" sz="500" spc="125">
                <a:latin typeface="Arial"/>
                <a:cs typeface="Arial"/>
              </a:rPr>
              <a:t> </a:t>
            </a:r>
            <a:r>
              <a:rPr dirty="0" sz="500" spc="25">
                <a:latin typeface="Arial"/>
                <a:cs typeface="Arial"/>
              </a:rPr>
              <a:t>to 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pay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for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-15">
                <a:latin typeface="Arial"/>
                <a:cs typeface="Arial"/>
              </a:rPr>
              <a:t>a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dentist.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3423" y="2298111"/>
            <a:ext cx="702945" cy="267970"/>
            <a:chOff x="383423" y="2298111"/>
            <a:chExt cx="702945" cy="267970"/>
          </a:xfrm>
        </p:grpSpPr>
        <p:sp>
          <p:nvSpPr>
            <p:cNvPr id="44" name="object 44"/>
            <p:cNvSpPr/>
            <p:nvPr/>
          </p:nvSpPr>
          <p:spPr>
            <a:xfrm>
              <a:off x="386466" y="2301154"/>
              <a:ext cx="696595" cy="262255"/>
            </a:xfrm>
            <a:custGeom>
              <a:avLst/>
              <a:gdLst/>
              <a:ahLst/>
              <a:cxnLst/>
              <a:rect l="l" t="t" r="r" b="b"/>
              <a:pathLst>
                <a:path w="696594" h="262255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69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16190"/>
                  </a:lnTo>
                  <a:lnTo>
                    <a:pt x="3587" y="233959"/>
                  </a:lnTo>
                  <a:lnTo>
                    <a:pt x="13369" y="248469"/>
                  </a:lnTo>
                  <a:lnTo>
                    <a:pt x="27879" y="258252"/>
                  </a:lnTo>
                  <a:lnTo>
                    <a:pt x="45648" y="261839"/>
                  </a:lnTo>
                  <a:lnTo>
                    <a:pt x="650674" y="261839"/>
                  </a:lnTo>
                  <a:lnTo>
                    <a:pt x="668443" y="258252"/>
                  </a:lnTo>
                  <a:lnTo>
                    <a:pt x="682953" y="248469"/>
                  </a:lnTo>
                  <a:lnTo>
                    <a:pt x="692736" y="233959"/>
                  </a:lnTo>
                  <a:lnTo>
                    <a:pt x="696323" y="216190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69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86466" y="2301154"/>
              <a:ext cx="696595" cy="262255"/>
            </a:xfrm>
            <a:custGeom>
              <a:avLst/>
              <a:gdLst/>
              <a:ahLst/>
              <a:cxnLst/>
              <a:rect l="l" t="t" r="r" b="b"/>
              <a:pathLst>
                <a:path w="696594" h="262255">
                  <a:moveTo>
                    <a:pt x="650674" y="0"/>
                  </a:moveTo>
                  <a:lnTo>
                    <a:pt x="45648" y="0"/>
                  </a:lnTo>
                  <a:lnTo>
                    <a:pt x="27879" y="3587"/>
                  </a:lnTo>
                  <a:lnTo>
                    <a:pt x="13369" y="13369"/>
                  </a:lnTo>
                  <a:lnTo>
                    <a:pt x="3587" y="27879"/>
                  </a:lnTo>
                  <a:lnTo>
                    <a:pt x="0" y="45648"/>
                  </a:lnTo>
                  <a:lnTo>
                    <a:pt x="0" y="216190"/>
                  </a:lnTo>
                  <a:lnTo>
                    <a:pt x="3587" y="233959"/>
                  </a:lnTo>
                  <a:lnTo>
                    <a:pt x="13369" y="248469"/>
                  </a:lnTo>
                  <a:lnTo>
                    <a:pt x="27879" y="258252"/>
                  </a:lnTo>
                  <a:lnTo>
                    <a:pt x="45648" y="261839"/>
                  </a:lnTo>
                  <a:lnTo>
                    <a:pt x="650674" y="261839"/>
                  </a:lnTo>
                  <a:lnTo>
                    <a:pt x="668443" y="258252"/>
                  </a:lnTo>
                  <a:lnTo>
                    <a:pt x="682953" y="248469"/>
                  </a:lnTo>
                  <a:lnTo>
                    <a:pt x="692736" y="233959"/>
                  </a:lnTo>
                  <a:lnTo>
                    <a:pt x="696323" y="216190"/>
                  </a:lnTo>
                  <a:lnTo>
                    <a:pt x="696323" y="45648"/>
                  </a:lnTo>
                  <a:lnTo>
                    <a:pt x="692736" y="27879"/>
                  </a:lnTo>
                  <a:lnTo>
                    <a:pt x="682953" y="13369"/>
                  </a:lnTo>
                  <a:lnTo>
                    <a:pt x="668443" y="3587"/>
                  </a:lnTo>
                  <a:lnTo>
                    <a:pt x="650674" y="0"/>
                  </a:lnTo>
                  <a:close/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462009" y="2291031"/>
            <a:ext cx="545465" cy="2749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 indent="-635">
              <a:lnSpc>
                <a:spcPct val="109800"/>
              </a:lnSpc>
              <a:spcBef>
                <a:spcPts val="80"/>
              </a:spcBef>
            </a:pPr>
            <a:r>
              <a:rPr dirty="0" sz="500" spc="-60">
                <a:latin typeface="PMingLiU"/>
                <a:cs typeface="PMingLiU"/>
              </a:rPr>
              <a:t>K</a:t>
            </a:r>
            <a:r>
              <a:rPr dirty="0" sz="500" spc="-55">
                <a:latin typeface="PMingLiU"/>
                <a:cs typeface="PMingLiU"/>
              </a:rPr>
              <a:t> </a:t>
            </a:r>
            <a:r>
              <a:rPr dirty="0" sz="500" spc="135">
                <a:latin typeface="Arial"/>
                <a:cs typeface="Arial"/>
              </a:rPr>
              <a:t>= </a:t>
            </a:r>
            <a:r>
              <a:rPr dirty="0" sz="500" spc="10">
                <a:latin typeface="Arial"/>
                <a:cs typeface="Arial"/>
              </a:rPr>
              <a:t>Dental  </a:t>
            </a:r>
            <a:r>
              <a:rPr dirty="0" sz="500" spc="-15">
                <a:latin typeface="Arial"/>
                <a:cs typeface="Arial"/>
              </a:rPr>
              <a:t>care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is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-5">
                <a:latin typeface="Arial"/>
                <a:cs typeface="Arial"/>
              </a:rPr>
              <a:t>free</a:t>
            </a:r>
            <a:r>
              <a:rPr dirty="0" sz="500" spc="25">
                <a:latin typeface="Arial"/>
                <a:cs typeface="Arial"/>
              </a:rPr>
              <a:t> if </a:t>
            </a:r>
            <a:r>
              <a:rPr dirty="0" sz="500" spc="-5">
                <a:latin typeface="Arial"/>
                <a:cs typeface="Arial"/>
              </a:rPr>
              <a:t>you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have </a:t>
            </a:r>
            <a:r>
              <a:rPr dirty="0" sz="500" spc="-125">
                <a:latin typeface="Arial"/>
                <a:cs typeface="Arial"/>
              </a:rPr>
              <a:t> </a:t>
            </a:r>
            <a:r>
              <a:rPr dirty="0" sz="500" spc="-15">
                <a:latin typeface="Arial"/>
                <a:cs typeface="Arial"/>
              </a:rPr>
              <a:t>a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5">
                <a:latin typeface="Arial"/>
                <a:cs typeface="Arial"/>
              </a:rPr>
              <a:t>low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income.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426216" y="685473"/>
            <a:ext cx="1207135" cy="895985"/>
            <a:chOff x="1426216" y="685473"/>
            <a:chExt cx="1207135" cy="895985"/>
          </a:xfrm>
        </p:grpSpPr>
        <p:sp>
          <p:nvSpPr>
            <p:cNvPr id="48" name="object 48"/>
            <p:cNvSpPr/>
            <p:nvPr/>
          </p:nvSpPr>
          <p:spPr>
            <a:xfrm>
              <a:off x="2022168" y="882772"/>
              <a:ext cx="584835" cy="519430"/>
            </a:xfrm>
            <a:custGeom>
              <a:avLst/>
              <a:gdLst/>
              <a:ahLst/>
              <a:cxnLst/>
              <a:rect l="l" t="t" r="r" b="b"/>
              <a:pathLst>
                <a:path w="584835" h="519430">
                  <a:moveTo>
                    <a:pt x="0" y="0"/>
                  </a:moveTo>
                  <a:lnTo>
                    <a:pt x="584235" y="519051"/>
                  </a:lnTo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593538" y="1388049"/>
              <a:ext cx="40005" cy="38100"/>
            </a:xfrm>
            <a:custGeom>
              <a:avLst/>
              <a:gdLst/>
              <a:ahLst/>
              <a:cxnLst/>
              <a:rect l="l" t="t" r="r" b="b"/>
              <a:pathLst>
                <a:path w="40005" h="38100">
                  <a:moveTo>
                    <a:pt x="19788" y="0"/>
                  </a:moveTo>
                  <a:lnTo>
                    <a:pt x="0" y="22274"/>
                  </a:lnTo>
                  <a:lnTo>
                    <a:pt x="10594" y="25023"/>
                  </a:lnTo>
                  <a:lnTo>
                    <a:pt x="21404" y="28836"/>
                  </a:lnTo>
                  <a:lnTo>
                    <a:pt x="31411" y="33180"/>
                  </a:lnTo>
                  <a:lnTo>
                    <a:pt x="39593" y="37522"/>
                  </a:lnTo>
                  <a:lnTo>
                    <a:pt x="34318" y="29908"/>
                  </a:lnTo>
                  <a:lnTo>
                    <a:pt x="28825" y="20483"/>
                  </a:lnTo>
                  <a:lnTo>
                    <a:pt x="23766" y="10196"/>
                  </a:lnTo>
                  <a:lnTo>
                    <a:pt x="197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168186" y="1566191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19" h="0">
                  <a:moveTo>
                    <a:pt x="0" y="0"/>
                  </a:moveTo>
                  <a:lnTo>
                    <a:pt x="236103" y="0"/>
                  </a:lnTo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426210" y="685482"/>
              <a:ext cx="1014094" cy="895985"/>
            </a:xfrm>
            <a:custGeom>
              <a:avLst/>
              <a:gdLst/>
              <a:ahLst/>
              <a:cxnLst/>
              <a:rect l="l" t="t" r="r" b="b"/>
              <a:pathLst>
                <a:path w="1014094" h="895985">
                  <a:moveTo>
                    <a:pt x="39560" y="14833"/>
                  </a:moveTo>
                  <a:lnTo>
                    <a:pt x="30594" y="12649"/>
                  </a:lnTo>
                  <a:lnTo>
                    <a:pt x="20269" y="9271"/>
                  </a:lnTo>
                  <a:lnTo>
                    <a:pt x="9702" y="4953"/>
                  </a:lnTo>
                  <a:lnTo>
                    <a:pt x="0" y="0"/>
                  </a:lnTo>
                  <a:lnTo>
                    <a:pt x="0" y="29667"/>
                  </a:lnTo>
                  <a:lnTo>
                    <a:pt x="9702" y="24701"/>
                  </a:lnTo>
                  <a:lnTo>
                    <a:pt x="20269" y="20396"/>
                  </a:lnTo>
                  <a:lnTo>
                    <a:pt x="30594" y="17005"/>
                  </a:lnTo>
                  <a:lnTo>
                    <a:pt x="39560" y="14833"/>
                  </a:lnTo>
                  <a:close/>
                </a:path>
                <a:path w="1014094" h="895985">
                  <a:moveTo>
                    <a:pt x="1013675" y="880719"/>
                  </a:moveTo>
                  <a:lnTo>
                    <a:pt x="1004709" y="878535"/>
                  </a:lnTo>
                  <a:lnTo>
                    <a:pt x="994397" y="875157"/>
                  </a:lnTo>
                  <a:lnTo>
                    <a:pt x="983818" y="870839"/>
                  </a:lnTo>
                  <a:lnTo>
                    <a:pt x="974115" y="865886"/>
                  </a:lnTo>
                  <a:lnTo>
                    <a:pt x="974115" y="895553"/>
                  </a:lnTo>
                  <a:lnTo>
                    <a:pt x="983818" y="890587"/>
                  </a:lnTo>
                  <a:lnTo>
                    <a:pt x="994397" y="886282"/>
                  </a:lnTo>
                  <a:lnTo>
                    <a:pt x="1004709" y="882891"/>
                  </a:lnTo>
                  <a:lnTo>
                    <a:pt x="1013675" y="880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1073133" y="592511"/>
            <a:ext cx="37020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80975" algn="l"/>
                <a:tab pos="356870" algn="l"/>
              </a:tabLst>
            </a:pPr>
            <a:r>
              <a:rPr dirty="0" u="sng" sz="5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500" spc="-6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+	</a:t>
            </a:r>
            <a:endParaRPr sz="500">
              <a:latin typeface="Lucida Sans Unicode"/>
              <a:cs typeface="Lucida Sans Unicode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82658" y="1551355"/>
            <a:ext cx="383540" cy="29845"/>
            <a:chOff x="1082658" y="1551355"/>
            <a:chExt cx="383540" cy="29845"/>
          </a:xfrm>
        </p:grpSpPr>
        <p:sp>
          <p:nvSpPr>
            <p:cNvPr id="54" name="object 54"/>
            <p:cNvSpPr/>
            <p:nvPr/>
          </p:nvSpPr>
          <p:spPr>
            <a:xfrm>
              <a:off x="1085833" y="1566191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5" h="0">
                  <a:moveTo>
                    <a:pt x="0" y="0"/>
                  </a:moveTo>
                  <a:lnTo>
                    <a:pt x="344338" y="0"/>
                  </a:lnTo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426216" y="1551355"/>
              <a:ext cx="40005" cy="29845"/>
            </a:xfrm>
            <a:custGeom>
              <a:avLst/>
              <a:gdLst/>
              <a:ahLst/>
              <a:cxnLst/>
              <a:rect l="l" t="t" r="r" b="b"/>
              <a:pathLst>
                <a:path w="40005" h="29844">
                  <a:moveTo>
                    <a:pt x="0" y="0"/>
                  </a:moveTo>
                  <a:lnTo>
                    <a:pt x="0" y="29670"/>
                  </a:lnTo>
                  <a:lnTo>
                    <a:pt x="9704" y="24710"/>
                  </a:lnTo>
                  <a:lnTo>
                    <a:pt x="20275" y="20398"/>
                  </a:lnTo>
                  <a:lnTo>
                    <a:pt x="30598" y="17014"/>
                  </a:lnTo>
                  <a:lnTo>
                    <a:pt x="39561" y="14835"/>
                  </a:lnTo>
                  <a:lnTo>
                    <a:pt x="30598" y="12656"/>
                  </a:lnTo>
                  <a:lnTo>
                    <a:pt x="20275" y="9272"/>
                  </a:lnTo>
                  <a:lnTo>
                    <a:pt x="9704" y="4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1242010" y="1458384"/>
            <a:ext cx="6794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spc="-65">
                <a:latin typeface="Lucida Sans Unicode"/>
                <a:cs typeface="Lucida Sans Unicode"/>
              </a:rPr>
              <a:t>+</a:t>
            </a:r>
            <a:endParaRPr sz="500">
              <a:latin typeface="Lucida Sans Unicode"/>
              <a:cs typeface="Lucida Sans Unicode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142304" y="1668578"/>
            <a:ext cx="746125" cy="591185"/>
            <a:chOff x="3142304" y="1668578"/>
            <a:chExt cx="746125" cy="591185"/>
          </a:xfrm>
        </p:grpSpPr>
        <p:sp>
          <p:nvSpPr>
            <p:cNvPr id="58" name="object 58"/>
            <p:cNvSpPr/>
            <p:nvPr/>
          </p:nvSpPr>
          <p:spPr>
            <a:xfrm>
              <a:off x="3176408" y="1681649"/>
              <a:ext cx="346075" cy="104139"/>
            </a:xfrm>
            <a:custGeom>
              <a:avLst/>
              <a:gdLst/>
              <a:ahLst/>
              <a:cxnLst/>
              <a:rect l="l" t="t" r="r" b="b"/>
              <a:pathLst>
                <a:path w="346075" h="104139">
                  <a:moveTo>
                    <a:pt x="345840" y="103960"/>
                  </a:moveTo>
                  <a:lnTo>
                    <a:pt x="0" y="0"/>
                  </a:lnTo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142304" y="1668578"/>
              <a:ext cx="42545" cy="28575"/>
            </a:xfrm>
            <a:custGeom>
              <a:avLst/>
              <a:gdLst/>
              <a:ahLst/>
              <a:cxnLst/>
              <a:rect l="l" t="t" r="r" b="b"/>
              <a:pathLst>
                <a:path w="42544" h="28575">
                  <a:moveTo>
                    <a:pt x="33621" y="28419"/>
                  </a:moveTo>
                  <a:lnTo>
                    <a:pt x="42163" y="0"/>
                  </a:lnTo>
                  <a:lnTo>
                    <a:pt x="31439" y="1957"/>
                  </a:lnTo>
                  <a:lnTo>
                    <a:pt x="20074" y="3043"/>
                  </a:lnTo>
                  <a:lnTo>
                    <a:pt x="9212" y="3313"/>
                  </a:lnTo>
                  <a:lnTo>
                    <a:pt x="0" y="2819"/>
                  </a:lnTo>
                  <a:lnTo>
                    <a:pt x="7957" y="7487"/>
                  </a:lnTo>
                  <a:lnTo>
                    <a:pt x="16871" y="13701"/>
                  </a:lnTo>
                  <a:lnTo>
                    <a:pt x="25754" y="20873"/>
                  </a:lnTo>
                  <a:lnTo>
                    <a:pt x="33621" y="28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873453" y="2067122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w="0" h="189230">
                  <a:moveTo>
                    <a:pt x="0" y="189144"/>
                  </a:moveTo>
                  <a:lnTo>
                    <a:pt x="0" y="0"/>
                  </a:lnTo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858618" y="2031517"/>
              <a:ext cx="29845" cy="40005"/>
            </a:xfrm>
            <a:custGeom>
              <a:avLst/>
              <a:gdLst/>
              <a:ahLst/>
              <a:cxnLst/>
              <a:rect l="l" t="t" r="r" b="b"/>
              <a:pathLst>
                <a:path w="29845" h="40005">
                  <a:moveTo>
                    <a:pt x="0" y="39561"/>
                  </a:moveTo>
                  <a:lnTo>
                    <a:pt x="29670" y="39561"/>
                  </a:lnTo>
                  <a:lnTo>
                    <a:pt x="24710" y="29856"/>
                  </a:lnTo>
                  <a:lnTo>
                    <a:pt x="20398" y="19286"/>
                  </a:lnTo>
                  <a:lnTo>
                    <a:pt x="17014" y="8963"/>
                  </a:lnTo>
                  <a:lnTo>
                    <a:pt x="14835" y="0"/>
                  </a:lnTo>
                  <a:lnTo>
                    <a:pt x="12656" y="8963"/>
                  </a:lnTo>
                  <a:lnTo>
                    <a:pt x="9272" y="19286"/>
                  </a:lnTo>
                  <a:lnTo>
                    <a:pt x="4960" y="29856"/>
                  </a:lnTo>
                  <a:lnTo>
                    <a:pt x="0" y="39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3792016" y="2080088"/>
            <a:ext cx="6794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spc="130">
                <a:latin typeface="Lucida Sans Unicode"/>
                <a:cs typeface="Lucida Sans Unicode"/>
              </a:rPr>
              <a:t>−</a:t>
            </a:r>
            <a:endParaRPr sz="500">
              <a:latin typeface="Lucida Sans Unicode"/>
              <a:cs typeface="Lucida Sans Unicode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142304" y="1343597"/>
            <a:ext cx="383540" cy="120650"/>
            <a:chOff x="3142304" y="1343597"/>
            <a:chExt cx="383540" cy="120650"/>
          </a:xfrm>
        </p:grpSpPr>
        <p:sp>
          <p:nvSpPr>
            <p:cNvPr id="64" name="object 64"/>
            <p:cNvSpPr/>
            <p:nvPr/>
          </p:nvSpPr>
          <p:spPr>
            <a:xfrm>
              <a:off x="3176408" y="1346772"/>
              <a:ext cx="346075" cy="104139"/>
            </a:xfrm>
            <a:custGeom>
              <a:avLst/>
              <a:gdLst/>
              <a:ahLst/>
              <a:cxnLst/>
              <a:rect l="l" t="t" r="r" b="b"/>
              <a:pathLst>
                <a:path w="346075" h="104140">
                  <a:moveTo>
                    <a:pt x="345840" y="0"/>
                  </a:moveTo>
                  <a:lnTo>
                    <a:pt x="0" y="103960"/>
                  </a:lnTo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142304" y="1435385"/>
              <a:ext cx="42545" cy="28575"/>
            </a:xfrm>
            <a:custGeom>
              <a:avLst/>
              <a:gdLst/>
              <a:ahLst/>
              <a:cxnLst/>
              <a:rect l="l" t="t" r="r" b="b"/>
              <a:pathLst>
                <a:path w="42544" h="28575">
                  <a:moveTo>
                    <a:pt x="42163" y="28419"/>
                  </a:moveTo>
                  <a:lnTo>
                    <a:pt x="33621" y="0"/>
                  </a:lnTo>
                  <a:lnTo>
                    <a:pt x="25754" y="7545"/>
                  </a:lnTo>
                  <a:lnTo>
                    <a:pt x="16871" y="14718"/>
                  </a:lnTo>
                  <a:lnTo>
                    <a:pt x="7957" y="20931"/>
                  </a:lnTo>
                  <a:lnTo>
                    <a:pt x="0" y="25599"/>
                  </a:lnTo>
                  <a:lnTo>
                    <a:pt x="9212" y="25105"/>
                  </a:lnTo>
                  <a:lnTo>
                    <a:pt x="20074" y="25375"/>
                  </a:lnTo>
                  <a:lnTo>
                    <a:pt x="31439" y="26461"/>
                  </a:lnTo>
                  <a:lnTo>
                    <a:pt x="42163" y="28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3298461" y="1296078"/>
            <a:ext cx="67945" cy="432434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spc="130">
                <a:latin typeface="Lucida Sans Unicode"/>
                <a:cs typeface="Lucida Sans Unicode"/>
              </a:rPr>
              <a:t>−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00" spc="130">
                <a:latin typeface="Lucida Sans Unicode"/>
                <a:cs typeface="Lucida Sans Unicode"/>
              </a:rPr>
              <a:t>−</a:t>
            </a:r>
            <a:endParaRPr sz="500">
              <a:latin typeface="Lucida Sans Unicode"/>
              <a:cs typeface="Lucida Sans Unicode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858617" y="879597"/>
            <a:ext cx="29845" cy="221615"/>
            <a:chOff x="3858617" y="879597"/>
            <a:chExt cx="29845" cy="221615"/>
          </a:xfrm>
        </p:grpSpPr>
        <p:sp>
          <p:nvSpPr>
            <p:cNvPr id="68" name="object 68"/>
            <p:cNvSpPr/>
            <p:nvPr/>
          </p:nvSpPr>
          <p:spPr>
            <a:xfrm>
              <a:off x="3873453" y="882772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w="0" h="182880">
                  <a:moveTo>
                    <a:pt x="0" y="0"/>
                  </a:moveTo>
                  <a:lnTo>
                    <a:pt x="0" y="182487"/>
                  </a:lnTo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858617" y="1061304"/>
              <a:ext cx="29845" cy="40005"/>
            </a:xfrm>
            <a:custGeom>
              <a:avLst/>
              <a:gdLst/>
              <a:ahLst/>
              <a:cxnLst/>
              <a:rect l="l" t="t" r="r" b="b"/>
              <a:pathLst>
                <a:path w="29845" h="40005">
                  <a:moveTo>
                    <a:pt x="29670" y="0"/>
                  </a:moveTo>
                  <a:lnTo>
                    <a:pt x="0" y="0"/>
                  </a:lnTo>
                  <a:lnTo>
                    <a:pt x="4960" y="9704"/>
                  </a:lnTo>
                  <a:lnTo>
                    <a:pt x="9272" y="20275"/>
                  </a:lnTo>
                  <a:lnTo>
                    <a:pt x="12656" y="30598"/>
                  </a:lnTo>
                  <a:lnTo>
                    <a:pt x="14835" y="39561"/>
                  </a:lnTo>
                  <a:lnTo>
                    <a:pt x="17014" y="30598"/>
                  </a:lnTo>
                  <a:lnTo>
                    <a:pt x="20398" y="20275"/>
                  </a:lnTo>
                  <a:lnTo>
                    <a:pt x="24710" y="9704"/>
                  </a:lnTo>
                  <a:lnTo>
                    <a:pt x="29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3887236" y="928029"/>
            <a:ext cx="6794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spc="130">
                <a:latin typeface="Lucida Sans Unicode"/>
                <a:cs typeface="Lucida Sans Unicode"/>
              </a:rPr>
              <a:t>−</a:t>
            </a:r>
            <a:endParaRPr sz="500">
              <a:latin typeface="Lucida Sans Unicode"/>
              <a:cs typeface="Lucida Sans Unicode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971937" y="1706811"/>
            <a:ext cx="661670" cy="588010"/>
            <a:chOff x="1971937" y="1706811"/>
            <a:chExt cx="661670" cy="588010"/>
          </a:xfrm>
        </p:grpSpPr>
        <p:sp>
          <p:nvSpPr>
            <p:cNvPr id="72" name="object 72"/>
            <p:cNvSpPr/>
            <p:nvPr/>
          </p:nvSpPr>
          <p:spPr>
            <a:xfrm>
              <a:off x="1975112" y="1730561"/>
              <a:ext cx="631825" cy="561340"/>
            </a:xfrm>
            <a:custGeom>
              <a:avLst/>
              <a:gdLst/>
              <a:ahLst/>
              <a:cxnLst/>
              <a:rect l="l" t="t" r="r" b="b"/>
              <a:pathLst>
                <a:path w="631825" h="561339">
                  <a:moveTo>
                    <a:pt x="0" y="560893"/>
                  </a:moveTo>
                  <a:lnTo>
                    <a:pt x="631290" y="0"/>
                  </a:lnTo>
                </a:path>
              </a:pathLst>
            </a:custGeom>
            <a:ln w="6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593537" y="1706811"/>
              <a:ext cx="40005" cy="38100"/>
            </a:xfrm>
            <a:custGeom>
              <a:avLst/>
              <a:gdLst/>
              <a:ahLst/>
              <a:cxnLst/>
              <a:rect l="l" t="t" r="r" b="b"/>
              <a:pathLst>
                <a:path w="40005" h="38100">
                  <a:moveTo>
                    <a:pt x="0" y="15251"/>
                  </a:moveTo>
                  <a:lnTo>
                    <a:pt x="19791" y="37526"/>
                  </a:lnTo>
                  <a:lnTo>
                    <a:pt x="23768" y="27328"/>
                  </a:lnTo>
                  <a:lnTo>
                    <a:pt x="28827" y="17041"/>
                  </a:lnTo>
                  <a:lnTo>
                    <a:pt x="34319" y="7614"/>
                  </a:lnTo>
                  <a:lnTo>
                    <a:pt x="39595" y="0"/>
                  </a:lnTo>
                  <a:lnTo>
                    <a:pt x="31412" y="4343"/>
                  </a:lnTo>
                  <a:lnTo>
                    <a:pt x="21405" y="8688"/>
                  </a:lnTo>
                  <a:lnTo>
                    <a:pt x="10594" y="12502"/>
                  </a:lnTo>
                  <a:lnTo>
                    <a:pt x="0" y="15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2270236" y="1046371"/>
            <a:ext cx="91440" cy="95313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140"/>
              </a:spcBef>
            </a:pPr>
            <a:r>
              <a:rPr dirty="0" sz="500" spc="-65">
                <a:latin typeface="Lucida Sans Unicode"/>
                <a:cs typeface="Lucida Sans Unicode"/>
              </a:rPr>
              <a:t>+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500" spc="-65">
                <a:latin typeface="Lucida Sans Unicode"/>
                <a:cs typeface="Lucida Sans Unicode"/>
              </a:rPr>
              <a:t>+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00" spc="130">
                <a:latin typeface="Lucida Sans Unicode"/>
                <a:cs typeface="Lucida Sans Unicode"/>
              </a:rPr>
              <a:t>−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426216" y="2417238"/>
            <a:ext cx="40005" cy="29845"/>
          </a:xfrm>
          <a:custGeom>
            <a:avLst/>
            <a:gdLst/>
            <a:ahLst/>
            <a:cxnLst/>
            <a:rect l="l" t="t" r="r" b="b"/>
            <a:pathLst>
              <a:path w="40005" h="29844">
                <a:moveTo>
                  <a:pt x="0" y="0"/>
                </a:moveTo>
                <a:lnTo>
                  <a:pt x="0" y="29670"/>
                </a:lnTo>
                <a:lnTo>
                  <a:pt x="9704" y="24710"/>
                </a:lnTo>
                <a:lnTo>
                  <a:pt x="20275" y="20398"/>
                </a:lnTo>
                <a:lnTo>
                  <a:pt x="30598" y="17014"/>
                </a:lnTo>
                <a:lnTo>
                  <a:pt x="39561" y="14835"/>
                </a:lnTo>
                <a:lnTo>
                  <a:pt x="30598" y="12656"/>
                </a:lnTo>
                <a:lnTo>
                  <a:pt x="20275" y="9272"/>
                </a:lnTo>
                <a:lnTo>
                  <a:pt x="9704" y="4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073133" y="2324257"/>
            <a:ext cx="37020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80975" algn="l"/>
                <a:tab pos="356870" algn="l"/>
              </a:tabLst>
            </a:pPr>
            <a:r>
              <a:rPr dirty="0" u="sng" sz="5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500" spc="13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	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32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47294" y="2696443"/>
            <a:ext cx="3913504" cy="453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000" spc="-35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dirty="0" sz="900" spc="-25">
                <a:latin typeface="Arial"/>
                <a:cs typeface="Arial"/>
              </a:rPr>
              <a:t>Epistemic </a:t>
            </a:r>
            <a:r>
              <a:rPr dirty="0" sz="900" spc="-30">
                <a:latin typeface="Arial"/>
                <a:cs typeface="Arial"/>
              </a:rPr>
              <a:t>graph </a:t>
            </a:r>
            <a:r>
              <a:rPr dirty="0" sz="900" spc="-10">
                <a:latin typeface="Arial"/>
                <a:cs typeface="Arial"/>
              </a:rPr>
              <a:t>for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5">
                <a:latin typeface="Arial"/>
                <a:cs typeface="Arial"/>
              </a:rPr>
              <a:t>domain </a:t>
            </a:r>
            <a:r>
              <a:rPr dirty="0" sz="900" spc="-30">
                <a:latin typeface="Arial"/>
                <a:cs typeface="Arial"/>
              </a:rPr>
              <a:t>model </a:t>
            </a:r>
            <a:r>
              <a:rPr dirty="0" sz="900" spc="-10">
                <a:latin typeface="Arial"/>
                <a:cs typeface="Arial"/>
              </a:rPr>
              <a:t>for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75">
                <a:latin typeface="Arial"/>
                <a:cs typeface="Arial"/>
              </a:rPr>
              <a:t>case </a:t>
            </a:r>
            <a:r>
              <a:rPr dirty="0" sz="900" spc="-20">
                <a:latin typeface="Arial"/>
                <a:cs typeface="Arial"/>
              </a:rPr>
              <a:t>study </a:t>
            </a:r>
            <a:r>
              <a:rPr dirty="0" sz="900" spc="-35">
                <a:latin typeface="Arial"/>
                <a:cs typeface="Arial"/>
              </a:rPr>
              <a:t>on encouraging 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people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25">
                <a:latin typeface="Arial"/>
                <a:cs typeface="Arial"/>
              </a:rPr>
              <a:t>take </a:t>
            </a:r>
            <a:r>
              <a:rPr dirty="0" sz="900" spc="-30">
                <a:latin typeface="Arial"/>
                <a:cs typeface="Arial"/>
              </a:rPr>
              <a:t>regular </a:t>
            </a:r>
            <a:r>
              <a:rPr dirty="0" sz="900" spc="-20">
                <a:latin typeface="Arial"/>
                <a:cs typeface="Arial"/>
              </a:rPr>
              <a:t>dental </a:t>
            </a:r>
            <a:r>
              <a:rPr dirty="0" sz="900" spc="-35">
                <a:latin typeface="Arial"/>
                <a:cs typeface="Arial"/>
              </a:rPr>
              <a:t>check-ups. </a:t>
            </a:r>
            <a:r>
              <a:rPr dirty="0" sz="900" spc="-50">
                <a:latin typeface="Arial"/>
                <a:cs typeface="Arial"/>
              </a:rPr>
              <a:t>These </a:t>
            </a:r>
            <a:r>
              <a:rPr dirty="0" sz="900" spc="-40">
                <a:latin typeface="Arial"/>
                <a:cs typeface="Arial"/>
              </a:rPr>
              <a:t>graphs </a:t>
            </a:r>
            <a:r>
              <a:rPr dirty="0" sz="900" spc="-20">
                <a:latin typeface="Arial"/>
                <a:cs typeface="Arial"/>
              </a:rPr>
              <a:t>offer richer </a:t>
            </a:r>
            <a:r>
              <a:rPr dirty="0" sz="900" spc="-30">
                <a:latin typeface="Arial"/>
                <a:cs typeface="Arial"/>
              </a:rPr>
              <a:t>strategies </a:t>
            </a:r>
            <a:r>
              <a:rPr dirty="0" sz="900" spc="-10">
                <a:latin typeface="Arial"/>
                <a:cs typeface="Arial"/>
              </a:rPr>
              <a:t>for 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selecting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moves.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04216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Epistemic</a:t>
            </a:r>
            <a:r>
              <a:rPr dirty="0" spc="20"/>
              <a:t> </a:t>
            </a:r>
            <a:r>
              <a:rPr dirty="0" spc="-70"/>
              <a:t>graphs:</a:t>
            </a:r>
            <a:r>
              <a:rPr dirty="0" spc="180"/>
              <a:t> </a:t>
            </a:r>
            <a:r>
              <a:rPr dirty="0" spc="-45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2952" y="854306"/>
            <a:ext cx="1623695" cy="422909"/>
            <a:chOff x="452952" y="854306"/>
            <a:chExt cx="1623695" cy="422909"/>
          </a:xfrm>
        </p:grpSpPr>
        <p:sp>
          <p:nvSpPr>
            <p:cNvPr id="4" name="object 4"/>
            <p:cNvSpPr/>
            <p:nvPr/>
          </p:nvSpPr>
          <p:spPr>
            <a:xfrm>
              <a:off x="456762" y="858116"/>
              <a:ext cx="1616075" cy="415290"/>
            </a:xfrm>
            <a:custGeom>
              <a:avLst/>
              <a:gdLst/>
              <a:ahLst/>
              <a:cxnLst/>
              <a:rect l="l" t="t" r="r" b="b"/>
              <a:pathLst>
                <a:path w="1616075" h="415290">
                  <a:moveTo>
                    <a:pt x="1560753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360005"/>
                  </a:lnTo>
                  <a:lnTo>
                    <a:pt x="4306" y="381336"/>
                  </a:lnTo>
                  <a:lnTo>
                    <a:pt x="16050" y="398755"/>
                  </a:lnTo>
                  <a:lnTo>
                    <a:pt x="33469" y="410499"/>
                  </a:lnTo>
                  <a:lnTo>
                    <a:pt x="54800" y="414806"/>
                  </a:lnTo>
                  <a:lnTo>
                    <a:pt x="1560753" y="414806"/>
                  </a:lnTo>
                  <a:lnTo>
                    <a:pt x="1582084" y="410499"/>
                  </a:lnTo>
                  <a:lnTo>
                    <a:pt x="1599503" y="398755"/>
                  </a:lnTo>
                  <a:lnTo>
                    <a:pt x="1611247" y="381336"/>
                  </a:lnTo>
                  <a:lnTo>
                    <a:pt x="1615554" y="360005"/>
                  </a:lnTo>
                  <a:lnTo>
                    <a:pt x="1615554" y="54800"/>
                  </a:lnTo>
                  <a:lnTo>
                    <a:pt x="1611247" y="33469"/>
                  </a:lnTo>
                  <a:lnTo>
                    <a:pt x="1599503" y="16050"/>
                  </a:lnTo>
                  <a:lnTo>
                    <a:pt x="1582084" y="4306"/>
                  </a:lnTo>
                  <a:lnTo>
                    <a:pt x="156075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6762" y="858116"/>
              <a:ext cx="1616075" cy="415290"/>
            </a:xfrm>
            <a:custGeom>
              <a:avLst/>
              <a:gdLst/>
              <a:ahLst/>
              <a:cxnLst/>
              <a:rect l="l" t="t" r="r" b="b"/>
              <a:pathLst>
                <a:path w="1616075" h="415290">
                  <a:moveTo>
                    <a:pt x="1560753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360005"/>
                  </a:lnTo>
                  <a:lnTo>
                    <a:pt x="4306" y="381336"/>
                  </a:lnTo>
                  <a:lnTo>
                    <a:pt x="16050" y="398755"/>
                  </a:lnTo>
                  <a:lnTo>
                    <a:pt x="33469" y="410499"/>
                  </a:lnTo>
                  <a:lnTo>
                    <a:pt x="54800" y="414806"/>
                  </a:lnTo>
                  <a:lnTo>
                    <a:pt x="1560753" y="414806"/>
                  </a:lnTo>
                  <a:lnTo>
                    <a:pt x="1582084" y="410499"/>
                  </a:lnTo>
                  <a:lnTo>
                    <a:pt x="1599503" y="398755"/>
                  </a:lnTo>
                  <a:lnTo>
                    <a:pt x="1611247" y="381336"/>
                  </a:lnTo>
                  <a:lnTo>
                    <a:pt x="1615554" y="360005"/>
                  </a:lnTo>
                  <a:lnTo>
                    <a:pt x="1615554" y="54800"/>
                  </a:lnTo>
                  <a:lnTo>
                    <a:pt x="1611247" y="33469"/>
                  </a:lnTo>
                  <a:lnTo>
                    <a:pt x="1599503" y="16050"/>
                  </a:lnTo>
                  <a:lnTo>
                    <a:pt x="1582084" y="4306"/>
                  </a:lnTo>
                  <a:lnTo>
                    <a:pt x="1560753" y="0"/>
                  </a:lnTo>
                  <a:close/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12421" y="848454"/>
            <a:ext cx="1304290" cy="4254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1400"/>
              </a:lnSpc>
              <a:spcBef>
                <a:spcPts val="85"/>
              </a:spcBef>
            </a:pPr>
            <a:r>
              <a:rPr dirty="0" sz="650" spc="-105">
                <a:latin typeface="PMingLiU"/>
                <a:cs typeface="PMingLiU"/>
              </a:rPr>
              <a:t>A</a:t>
            </a:r>
            <a:r>
              <a:rPr dirty="0" sz="650" spc="50">
                <a:latin typeface="PMingLiU"/>
                <a:cs typeface="PMingLiU"/>
              </a:rPr>
              <a:t> </a:t>
            </a:r>
            <a:r>
              <a:rPr dirty="0" sz="650" spc="135">
                <a:latin typeface="Arial"/>
                <a:cs typeface="Arial"/>
              </a:rPr>
              <a:t>=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10">
                <a:latin typeface="Arial"/>
                <a:cs typeface="Arial"/>
              </a:rPr>
              <a:t>The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Red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team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can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5">
                <a:latin typeface="Arial"/>
                <a:cs typeface="Arial"/>
              </a:rPr>
              <a:t>b</a:t>
            </a:r>
            <a:r>
              <a:rPr dirty="0" sz="650" spc="-70">
                <a:latin typeface="Arial"/>
                <a:cs typeface="Arial"/>
              </a:rPr>
              <a:t>e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5">
                <a:latin typeface="Arial"/>
                <a:cs typeface="Arial"/>
              </a:rPr>
              <a:t>f</a:t>
            </a:r>
            <a:r>
              <a:rPr dirty="0" sz="650" spc="-25">
                <a:latin typeface="Arial"/>
                <a:cs typeface="Arial"/>
              </a:rPr>
              <a:t>o</a:t>
            </a:r>
            <a:r>
              <a:rPr dirty="0" sz="650" spc="-25">
                <a:latin typeface="Arial"/>
                <a:cs typeface="Arial"/>
              </a:rPr>
              <a:t>rmed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15">
                <a:latin typeface="Arial"/>
                <a:cs typeface="Arial"/>
              </a:rPr>
              <a:t>if  </a:t>
            </a:r>
            <a:r>
              <a:rPr dirty="0" sz="650" spc="5">
                <a:latin typeface="Arial"/>
                <a:cs typeface="Arial"/>
              </a:rPr>
              <a:t>at </a:t>
            </a:r>
            <a:r>
              <a:rPr dirty="0" sz="650" spc="-25">
                <a:latin typeface="Arial"/>
                <a:cs typeface="Arial"/>
              </a:rPr>
              <a:t>least</a:t>
            </a:r>
            <a:r>
              <a:rPr dirty="0" sz="650" spc="-20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one</a:t>
            </a:r>
            <a:r>
              <a:rPr dirty="0" sz="650" spc="10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engineer</a:t>
            </a:r>
            <a:r>
              <a:rPr dirty="0" sz="650" spc="11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and</a:t>
            </a:r>
            <a:r>
              <a:rPr dirty="0" sz="650" spc="120">
                <a:latin typeface="Arial"/>
                <a:cs typeface="Arial"/>
              </a:rPr>
              <a:t> </a:t>
            </a:r>
            <a:r>
              <a:rPr dirty="0" sz="650" spc="-15">
                <a:latin typeface="Arial"/>
                <a:cs typeface="Arial"/>
              </a:rPr>
              <a:t>exactly </a:t>
            </a:r>
            <a:r>
              <a:rPr dirty="0" sz="650" spc="-10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one</a:t>
            </a:r>
            <a:r>
              <a:rPr dirty="0" sz="650" spc="-35">
                <a:latin typeface="Arial"/>
                <a:cs typeface="Arial"/>
              </a:rPr>
              <a:t> designer</a:t>
            </a:r>
            <a:r>
              <a:rPr dirty="0" sz="650" spc="-30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are</a:t>
            </a:r>
            <a:r>
              <a:rPr dirty="0" sz="650" spc="-3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present</a:t>
            </a:r>
            <a:r>
              <a:rPr dirty="0" sz="650" spc="12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and</a:t>
            </a:r>
            <a:r>
              <a:rPr dirty="0" sz="650" spc="120">
                <a:latin typeface="Arial"/>
                <a:cs typeface="Arial"/>
              </a:rPr>
              <a:t> </a:t>
            </a:r>
            <a:r>
              <a:rPr dirty="0" sz="650" spc="-10">
                <a:latin typeface="Arial"/>
                <a:cs typeface="Arial"/>
              </a:rPr>
              <a:t>the </a:t>
            </a:r>
            <a:r>
              <a:rPr dirty="0" sz="650" spc="-5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Blue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team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has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>
                <a:latin typeface="Arial"/>
                <a:cs typeface="Arial"/>
              </a:rPr>
              <a:t>not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been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formed.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31934" y="854306"/>
            <a:ext cx="1623695" cy="422909"/>
            <a:chOff x="2531934" y="854306"/>
            <a:chExt cx="1623695" cy="422909"/>
          </a:xfrm>
        </p:grpSpPr>
        <p:sp>
          <p:nvSpPr>
            <p:cNvPr id="8" name="object 8"/>
            <p:cNvSpPr/>
            <p:nvPr/>
          </p:nvSpPr>
          <p:spPr>
            <a:xfrm>
              <a:off x="2535744" y="858116"/>
              <a:ext cx="1616075" cy="415290"/>
            </a:xfrm>
            <a:custGeom>
              <a:avLst/>
              <a:gdLst/>
              <a:ahLst/>
              <a:cxnLst/>
              <a:rect l="l" t="t" r="r" b="b"/>
              <a:pathLst>
                <a:path w="1616075" h="415290">
                  <a:moveTo>
                    <a:pt x="1560753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360005"/>
                  </a:lnTo>
                  <a:lnTo>
                    <a:pt x="4306" y="381336"/>
                  </a:lnTo>
                  <a:lnTo>
                    <a:pt x="16050" y="398755"/>
                  </a:lnTo>
                  <a:lnTo>
                    <a:pt x="33469" y="410499"/>
                  </a:lnTo>
                  <a:lnTo>
                    <a:pt x="54800" y="414806"/>
                  </a:lnTo>
                  <a:lnTo>
                    <a:pt x="1560753" y="414806"/>
                  </a:lnTo>
                  <a:lnTo>
                    <a:pt x="1582084" y="410499"/>
                  </a:lnTo>
                  <a:lnTo>
                    <a:pt x="1599503" y="398755"/>
                  </a:lnTo>
                  <a:lnTo>
                    <a:pt x="1611247" y="381336"/>
                  </a:lnTo>
                  <a:lnTo>
                    <a:pt x="1615554" y="360005"/>
                  </a:lnTo>
                  <a:lnTo>
                    <a:pt x="1615554" y="54800"/>
                  </a:lnTo>
                  <a:lnTo>
                    <a:pt x="1611247" y="33469"/>
                  </a:lnTo>
                  <a:lnTo>
                    <a:pt x="1599503" y="16050"/>
                  </a:lnTo>
                  <a:lnTo>
                    <a:pt x="1582084" y="4306"/>
                  </a:lnTo>
                  <a:lnTo>
                    <a:pt x="156075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35744" y="858116"/>
              <a:ext cx="1616075" cy="415290"/>
            </a:xfrm>
            <a:custGeom>
              <a:avLst/>
              <a:gdLst/>
              <a:ahLst/>
              <a:cxnLst/>
              <a:rect l="l" t="t" r="r" b="b"/>
              <a:pathLst>
                <a:path w="1616075" h="415290">
                  <a:moveTo>
                    <a:pt x="1560753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360005"/>
                  </a:lnTo>
                  <a:lnTo>
                    <a:pt x="4306" y="381336"/>
                  </a:lnTo>
                  <a:lnTo>
                    <a:pt x="16050" y="398755"/>
                  </a:lnTo>
                  <a:lnTo>
                    <a:pt x="33469" y="410499"/>
                  </a:lnTo>
                  <a:lnTo>
                    <a:pt x="54800" y="414806"/>
                  </a:lnTo>
                  <a:lnTo>
                    <a:pt x="1560753" y="414806"/>
                  </a:lnTo>
                  <a:lnTo>
                    <a:pt x="1582084" y="410499"/>
                  </a:lnTo>
                  <a:lnTo>
                    <a:pt x="1599503" y="398755"/>
                  </a:lnTo>
                  <a:lnTo>
                    <a:pt x="1611247" y="381336"/>
                  </a:lnTo>
                  <a:lnTo>
                    <a:pt x="1615554" y="360005"/>
                  </a:lnTo>
                  <a:lnTo>
                    <a:pt x="1615554" y="54800"/>
                  </a:lnTo>
                  <a:lnTo>
                    <a:pt x="1611247" y="33469"/>
                  </a:lnTo>
                  <a:lnTo>
                    <a:pt x="1599503" y="16050"/>
                  </a:lnTo>
                  <a:lnTo>
                    <a:pt x="1582084" y="4306"/>
                  </a:lnTo>
                  <a:lnTo>
                    <a:pt x="1560753" y="0"/>
                  </a:lnTo>
                  <a:close/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688347" y="848454"/>
            <a:ext cx="1310640" cy="4254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-635">
              <a:lnSpc>
                <a:spcPct val="101400"/>
              </a:lnSpc>
              <a:spcBef>
                <a:spcPts val="85"/>
              </a:spcBef>
            </a:pPr>
            <a:r>
              <a:rPr dirty="0" sz="650" spc="-70">
                <a:latin typeface="PMingLiU"/>
                <a:cs typeface="PMingLiU"/>
              </a:rPr>
              <a:t>B</a:t>
            </a:r>
            <a:r>
              <a:rPr dirty="0" sz="650" spc="80">
                <a:latin typeface="PMingLiU"/>
                <a:cs typeface="PMingLiU"/>
              </a:rPr>
              <a:t> </a:t>
            </a:r>
            <a:r>
              <a:rPr dirty="0" sz="650" spc="135">
                <a:latin typeface="Arial"/>
                <a:cs typeface="Arial"/>
              </a:rPr>
              <a:t>=</a:t>
            </a:r>
            <a:r>
              <a:rPr dirty="0" sz="650" spc="70">
                <a:latin typeface="Arial"/>
                <a:cs typeface="Arial"/>
              </a:rPr>
              <a:t> </a:t>
            </a:r>
            <a:r>
              <a:rPr dirty="0" sz="650" spc="-15">
                <a:latin typeface="Arial"/>
                <a:cs typeface="Arial"/>
              </a:rPr>
              <a:t>The</a:t>
            </a:r>
            <a:r>
              <a:rPr dirty="0" sz="650" spc="70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Blue</a:t>
            </a:r>
            <a:r>
              <a:rPr dirty="0" sz="650" spc="75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team</a:t>
            </a:r>
            <a:r>
              <a:rPr dirty="0" sz="650" spc="7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can</a:t>
            </a:r>
            <a:r>
              <a:rPr dirty="0" sz="650" spc="7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be</a:t>
            </a:r>
            <a:r>
              <a:rPr dirty="0" sz="650" spc="70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formed </a:t>
            </a:r>
            <a:r>
              <a:rPr dirty="0" sz="650" spc="-15">
                <a:latin typeface="Arial"/>
                <a:cs typeface="Arial"/>
              </a:rPr>
              <a:t> </a:t>
            </a:r>
            <a:r>
              <a:rPr dirty="0" sz="650" spc="15">
                <a:latin typeface="Arial"/>
                <a:cs typeface="Arial"/>
              </a:rPr>
              <a:t>if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5">
                <a:latin typeface="Arial"/>
                <a:cs typeface="Arial"/>
              </a:rPr>
              <a:t>at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least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-10">
                <a:latin typeface="Arial"/>
                <a:cs typeface="Arial"/>
              </a:rPr>
              <a:t>two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engineers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and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5">
                <a:latin typeface="Arial"/>
                <a:cs typeface="Arial"/>
              </a:rPr>
              <a:t>at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least </a:t>
            </a:r>
            <a:r>
              <a:rPr dirty="0" sz="650" spc="-165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one</a:t>
            </a:r>
            <a:r>
              <a:rPr dirty="0" sz="650" spc="-35">
                <a:latin typeface="Arial"/>
                <a:cs typeface="Arial"/>
              </a:rPr>
              <a:t> designer</a:t>
            </a:r>
            <a:r>
              <a:rPr dirty="0" sz="650" spc="110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are</a:t>
            </a:r>
            <a:r>
              <a:rPr dirty="0" sz="650" spc="10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present</a:t>
            </a:r>
            <a:r>
              <a:rPr dirty="0" sz="650" spc="12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and</a:t>
            </a:r>
            <a:r>
              <a:rPr dirty="0" sz="650" spc="120">
                <a:latin typeface="Arial"/>
                <a:cs typeface="Arial"/>
              </a:rPr>
              <a:t> </a:t>
            </a:r>
            <a:r>
              <a:rPr dirty="0" sz="650" spc="-10">
                <a:latin typeface="Arial"/>
                <a:cs typeface="Arial"/>
              </a:rPr>
              <a:t>the </a:t>
            </a:r>
            <a:r>
              <a:rPr dirty="0" sz="650" spc="-5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Red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team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has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>
                <a:latin typeface="Arial"/>
                <a:cs typeface="Arial"/>
              </a:rPr>
              <a:t>not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been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20">
                <a:latin typeface="Arial"/>
                <a:cs typeface="Arial"/>
              </a:rPr>
              <a:t>formed.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7984" y="1676166"/>
            <a:ext cx="713740" cy="338455"/>
            <a:chOff x="387984" y="1676166"/>
            <a:chExt cx="713740" cy="338455"/>
          </a:xfrm>
        </p:grpSpPr>
        <p:sp>
          <p:nvSpPr>
            <p:cNvPr id="12" name="object 12"/>
            <p:cNvSpPr/>
            <p:nvPr/>
          </p:nvSpPr>
          <p:spPr>
            <a:xfrm>
              <a:off x="391794" y="1679976"/>
              <a:ext cx="706120" cy="330835"/>
            </a:xfrm>
            <a:custGeom>
              <a:avLst/>
              <a:gdLst/>
              <a:ahLst/>
              <a:cxnLst/>
              <a:rect l="l" t="t" r="r" b="b"/>
              <a:pathLst>
                <a:path w="706119" h="330835">
                  <a:moveTo>
                    <a:pt x="651197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275520"/>
                  </a:lnTo>
                  <a:lnTo>
                    <a:pt x="4306" y="296851"/>
                  </a:lnTo>
                  <a:lnTo>
                    <a:pt x="16050" y="314270"/>
                  </a:lnTo>
                  <a:lnTo>
                    <a:pt x="33469" y="326015"/>
                  </a:lnTo>
                  <a:lnTo>
                    <a:pt x="54800" y="330321"/>
                  </a:lnTo>
                  <a:lnTo>
                    <a:pt x="651197" y="330321"/>
                  </a:lnTo>
                  <a:lnTo>
                    <a:pt x="672528" y="326015"/>
                  </a:lnTo>
                  <a:lnTo>
                    <a:pt x="689948" y="314270"/>
                  </a:lnTo>
                  <a:lnTo>
                    <a:pt x="701692" y="296851"/>
                  </a:lnTo>
                  <a:lnTo>
                    <a:pt x="705998" y="275520"/>
                  </a:lnTo>
                  <a:lnTo>
                    <a:pt x="705998" y="54800"/>
                  </a:lnTo>
                  <a:lnTo>
                    <a:pt x="701692" y="33469"/>
                  </a:lnTo>
                  <a:lnTo>
                    <a:pt x="689948" y="16050"/>
                  </a:lnTo>
                  <a:lnTo>
                    <a:pt x="672528" y="4306"/>
                  </a:lnTo>
                  <a:lnTo>
                    <a:pt x="65119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1794" y="1679976"/>
              <a:ext cx="706120" cy="330835"/>
            </a:xfrm>
            <a:custGeom>
              <a:avLst/>
              <a:gdLst/>
              <a:ahLst/>
              <a:cxnLst/>
              <a:rect l="l" t="t" r="r" b="b"/>
              <a:pathLst>
                <a:path w="706119" h="330835">
                  <a:moveTo>
                    <a:pt x="651197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275520"/>
                  </a:lnTo>
                  <a:lnTo>
                    <a:pt x="4306" y="296851"/>
                  </a:lnTo>
                  <a:lnTo>
                    <a:pt x="16050" y="314270"/>
                  </a:lnTo>
                  <a:lnTo>
                    <a:pt x="33469" y="326015"/>
                  </a:lnTo>
                  <a:lnTo>
                    <a:pt x="54800" y="330321"/>
                  </a:lnTo>
                  <a:lnTo>
                    <a:pt x="651197" y="330321"/>
                  </a:lnTo>
                  <a:lnTo>
                    <a:pt x="672528" y="326015"/>
                  </a:lnTo>
                  <a:lnTo>
                    <a:pt x="689948" y="314270"/>
                  </a:lnTo>
                  <a:lnTo>
                    <a:pt x="701692" y="296851"/>
                  </a:lnTo>
                  <a:lnTo>
                    <a:pt x="705998" y="275520"/>
                  </a:lnTo>
                  <a:lnTo>
                    <a:pt x="705998" y="54800"/>
                  </a:lnTo>
                  <a:lnTo>
                    <a:pt x="701692" y="33469"/>
                  </a:lnTo>
                  <a:lnTo>
                    <a:pt x="689948" y="16050"/>
                  </a:lnTo>
                  <a:lnTo>
                    <a:pt x="672528" y="4306"/>
                  </a:lnTo>
                  <a:lnTo>
                    <a:pt x="651197" y="0"/>
                  </a:lnTo>
                  <a:close/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18050" y="1670304"/>
            <a:ext cx="454025" cy="2247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4765" marR="5080" indent="-12700">
              <a:lnSpc>
                <a:spcPct val="101400"/>
              </a:lnSpc>
              <a:spcBef>
                <a:spcPts val="85"/>
              </a:spcBef>
            </a:pPr>
            <a:r>
              <a:rPr dirty="0" sz="650" spc="-70">
                <a:latin typeface="PMingLiU"/>
                <a:cs typeface="PMingLiU"/>
              </a:rPr>
              <a:t>C</a:t>
            </a:r>
            <a:r>
              <a:rPr dirty="0" sz="650" spc="50">
                <a:latin typeface="PMingLiU"/>
                <a:cs typeface="PMingLiU"/>
              </a:rPr>
              <a:t> </a:t>
            </a:r>
            <a:r>
              <a:rPr dirty="0" sz="650" spc="135">
                <a:latin typeface="Arial"/>
                <a:cs typeface="Arial"/>
              </a:rPr>
              <a:t>=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5">
                <a:latin typeface="Arial"/>
                <a:cs typeface="Arial"/>
              </a:rPr>
              <a:t>M</a:t>
            </a:r>
            <a:r>
              <a:rPr dirty="0" sz="650" spc="-25">
                <a:latin typeface="Arial"/>
                <a:cs typeface="Arial"/>
              </a:rPr>
              <a:t>a</a:t>
            </a:r>
            <a:r>
              <a:rPr dirty="0" sz="650" spc="10">
                <a:latin typeface="Arial"/>
                <a:cs typeface="Arial"/>
              </a:rPr>
              <a:t>r</a:t>
            </a:r>
            <a:r>
              <a:rPr dirty="0" sz="650" spc="-5">
                <a:latin typeface="Arial"/>
                <a:cs typeface="Arial"/>
              </a:rPr>
              <a:t>k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is  </a:t>
            </a:r>
            <a:r>
              <a:rPr dirty="0" sz="650" spc="-35">
                <a:latin typeface="Arial"/>
                <a:cs typeface="Arial"/>
              </a:rPr>
              <a:t>an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engineer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117" y="1871240"/>
            <a:ext cx="53721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30">
                <a:latin typeface="Arial"/>
                <a:cs typeface="Arial"/>
              </a:rPr>
              <a:t>and</a:t>
            </a:r>
            <a:r>
              <a:rPr dirty="0" sz="650" spc="1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is</a:t>
            </a:r>
            <a:r>
              <a:rPr dirty="0" sz="650" spc="10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present.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27475" y="1676166"/>
            <a:ext cx="713740" cy="338455"/>
            <a:chOff x="1427475" y="1676166"/>
            <a:chExt cx="713740" cy="338455"/>
          </a:xfrm>
        </p:grpSpPr>
        <p:sp>
          <p:nvSpPr>
            <p:cNvPr id="17" name="object 17"/>
            <p:cNvSpPr/>
            <p:nvPr/>
          </p:nvSpPr>
          <p:spPr>
            <a:xfrm>
              <a:off x="1431285" y="1679976"/>
              <a:ext cx="706120" cy="330835"/>
            </a:xfrm>
            <a:custGeom>
              <a:avLst/>
              <a:gdLst/>
              <a:ahLst/>
              <a:cxnLst/>
              <a:rect l="l" t="t" r="r" b="b"/>
              <a:pathLst>
                <a:path w="706119" h="330835">
                  <a:moveTo>
                    <a:pt x="651197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275520"/>
                  </a:lnTo>
                  <a:lnTo>
                    <a:pt x="4306" y="296851"/>
                  </a:lnTo>
                  <a:lnTo>
                    <a:pt x="16050" y="314270"/>
                  </a:lnTo>
                  <a:lnTo>
                    <a:pt x="33469" y="326015"/>
                  </a:lnTo>
                  <a:lnTo>
                    <a:pt x="54800" y="330321"/>
                  </a:lnTo>
                  <a:lnTo>
                    <a:pt x="651197" y="330321"/>
                  </a:lnTo>
                  <a:lnTo>
                    <a:pt x="672528" y="326015"/>
                  </a:lnTo>
                  <a:lnTo>
                    <a:pt x="689947" y="314270"/>
                  </a:lnTo>
                  <a:lnTo>
                    <a:pt x="701692" y="296851"/>
                  </a:lnTo>
                  <a:lnTo>
                    <a:pt x="705998" y="275520"/>
                  </a:lnTo>
                  <a:lnTo>
                    <a:pt x="705998" y="54800"/>
                  </a:lnTo>
                  <a:lnTo>
                    <a:pt x="701692" y="33469"/>
                  </a:lnTo>
                  <a:lnTo>
                    <a:pt x="689947" y="16050"/>
                  </a:lnTo>
                  <a:lnTo>
                    <a:pt x="672528" y="4306"/>
                  </a:lnTo>
                  <a:lnTo>
                    <a:pt x="65119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31285" y="1679976"/>
              <a:ext cx="706120" cy="330835"/>
            </a:xfrm>
            <a:custGeom>
              <a:avLst/>
              <a:gdLst/>
              <a:ahLst/>
              <a:cxnLst/>
              <a:rect l="l" t="t" r="r" b="b"/>
              <a:pathLst>
                <a:path w="706119" h="330835">
                  <a:moveTo>
                    <a:pt x="651197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275520"/>
                  </a:lnTo>
                  <a:lnTo>
                    <a:pt x="4306" y="296851"/>
                  </a:lnTo>
                  <a:lnTo>
                    <a:pt x="16050" y="314270"/>
                  </a:lnTo>
                  <a:lnTo>
                    <a:pt x="33469" y="326015"/>
                  </a:lnTo>
                  <a:lnTo>
                    <a:pt x="54800" y="330321"/>
                  </a:lnTo>
                  <a:lnTo>
                    <a:pt x="651197" y="330321"/>
                  </a:lnTo>
                  <a:lnTo>
                    <a:pt x="672528" y="326015"/>
                  </a:lnTo>
                  <a:lnTo>
                    <a:pt x="689947" y="314270"/>
                  </a:lnTo>
                  <a:lnTo>
                    <a:pt x="701692" y="296851"/>
                  </a:lnTo>
                  <a:lnTo>
                    <a:pt x="705998" y="275520"/>
                  </a:lnTo>
                  <a:lnTo>
                    <a:pt x="705998" y="54800"/>
                  </a:lnTo>
                  <a:lnTo>
                    <a:pt x="701692" y="33469"/>
                  </a:lnTo>
                  <a:lnTo>
                    <a:pt x="689947" y="16050"/>
                  </a:lnTo>
                  <a:lnTo>
                    <a:pt x="672528" y="4306"/>
                  </a:lnTo>
                  <a:lnTo>
                    <a:pt x="651197" y="0"/>
                  </a:lnTo>
                  <a:close/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535867" y="1670304"/>
            <a:ext cx="49720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5">
                <a:latin typeface="PMingLiU"/>
                <a:cs typeface="PMingLiU"/>
              </a:rPr>
              <a:t>D</a:t>
            </a:r>
            <a:r>
              <a:rPr dirty="0" sz="650" spc="50">
                <a:latin typeface="PMingLiU"/>
                <a:cs typeface="PMingLiU"/>
              </a:rPr>
              <a:t> </a:t>
            </a:r>
            <a:r>
              <a:rPr dirty="0" sz="650" spc="135">
                <a:latin typeface="Arial"/>
                <a:cs typeface="Arial"/>
              </a:rPr>
              <a:t>=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40">
                <a:latin typeface="Arial"/>
                <a:cs typeface="Arial"/>
              </a:rPr>
              <a:t>E</a:t>
            </a:r>
            <a:r>
              <a:rPr dirty="0" sz="650" spc="-15">
                <a:latin typeface="Arial"/>
                <a:cs typeface="Arial"/>
              </a:rPr>
              <a:t>m</a:t>
            </a:r>
            <a:r>
              <a:rPr dirty="0" sz="650" spc="-30">
                <a:latin typeface="Arial"/>
                <a:cs typeface="Arial"/>
              </a:rPr>
              <a:t>ma</a:t>
            </a:r>
            <a:r>
              <a:rPr dirty="0" sz="650" spc="40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is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5597" y="1770772"/>
            <a:ext cx="537210" cy="2247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53975">
              <a:lnSpc>
                <a:spcPct val="101400"/>
              </a:lnSpc>
              <a:spcBef>
                <a:spcPts val="85"/>
              </a:spcBef>
            </a:pPr>
            <a:r>
              <a:rPr dirty="0" sz="650" spc="-35">
                <a:latin typeface="Arial"/>
                <a:cs typeface="Arial"/>
              </a:rPr>
              <a:t>an</a:t>
            </a:r>
            <a:r>
              <a:rPr dirty="0" sz="650" spc="-3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engineer </a:t>
            </a:r>
            <a:r>
              <a:rPr dirty="0" sz="650" spc="-30">
                <a:latin typeface="Arial"/>
                <a:cs typeface="Arial"/>
              </a:rPr>
              <a:t> and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is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present.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66967" y="1676166"/>
            <a:ext cx="713740" cy="338455"/>
            <a:chOff x="2466967" y="1676166"/>
            <a:chExt cx="713740" cy="338455"/>
          </a:xfrm>
        </p:grpSpPr>
        <p:sp>
          <p:nvSpPr>
            <p:cNvPr id="22" name="object 22"/>
            <p:cNvSpPr/>
            <p:nvPr/>
          </p:nvSpPr>
          <p:spPr>
            <a:xfrm>
              <a:off x="2470777" y="1679976"/>
              <a:ext cx="706120" cy="330835"/>
            </a:xfrm>
            <a:custGeom>
              <a:avLst/>
              <a:gdLst/>
              <a:ahLst/>
              <a:cxnLst/>
              <a:rect l="l" t="t" r="r" b="b"/>
              <a:pathLst>
                <a:path w="706119" h="330835">
                  <a:moveTo>
                    <a:pt x="651197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275520"/>
                  </a:lnTo>
                  <a:lnTo>
                    <a:pt x="4306" y="296851"/>
                  </a:lnTo>
                  <a:lnTo>
                    <a:pt x="16050" y="314270"/>
                  </a:lnTo>
                  <a:lnTo>
                    <a:pt x="33469" y="326015"/>
                  </a:lnTo>
                  <a:lnTo>
                    <a:pt x="54800" y="330321"/>
                  </a:lnTo>
                  <a:lnTo>
                    <a:pt x="651197" y="330321"/>
                  </a:lnTo>
                  <a:lnTo>
                    <a:pt x="672528" y="326015"/>
                  </a:lnTo>
                  <a:lnTo>
                    <a:pt x="689948" y="314270"/>
                  </a:lnTo>
                  <a:lnTo>
                    <a:pt x="701692" y="296851"/>
                  </a:lnTo>
                  <a:lnTo>
                    <a:pt x="705998" y="275520"/>
                  </a:lnTo>
                  <a:lnTo>
                    <a:pt x="705998" y="54800"/>
                  </a:lnTo>
                  <a:lnTo>
                    <a:pt x="701692" y="33469"/>
                  </a:lnTo>
                  <a:lnTo>
                    <a:pt x="689948" y="16050"/>
                  </a:lnTo>
                  <a:lnTo>
                    <a:pt x="672528" y="4306"/>
                  </a:lnTo>
                  <a:lnTo>
                    <a:pt x="65119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70777" y="1679976"/>
              <a:ext cx="706120" cy="330835"/>
            </a:xfrm>
            <a:custGeom>
              <a:avLst/>
              <a:gdLst/>
              <a:ahLst/>
              <a:cxnLst/>
              <a:rect l="l" t="t" r="r" b="b"/>
              <a:pathLst>
                <a:path w="706119" h="330835">
                  <a:moveTo>
                    <a:pt x="651197" y="0"/>
                  </a:moveTo>
                  <a:lnTo>
                    <a:pt x="54800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275520"/>
                  </a:lnTo>
                  <a:lnTo>
                    <a:pt x="4306" y="296851"/>
                  </a:lnTo>
                  <a:lnTo>
                    <a:pt x="16050" y="314270"/>
                  </a:lnTo>
                  <a:lnTo>
                    <a:pt x="33469" y="326015"/>
                  </a:lnTo>
                  <a:lnTo>
                    <a:pt x="54800" y="330321"/>
                  </a:lnTo>
                  <a:lnTo>
                    <a:pt x="651197" y="330321"/>
                  </a:lnTo>
                  <a:lnTo>
                    <a:pt x="672529" y="326015"/>
                  </a:lnTo>
                  <a:lnTo>
                    <a:pt x="689948" y="314270"/>
                  </a:lnTo>
                  <a:lnTo>
                    <a:pt x="701692" y="296851"/>
                  </a:lnTo>
                  <a:lnTo>
                    <a:pt x="705998" y="275520"/>
                  </a:lnTo>
                  <a:lnTo>
                    <a:pt x="705998" y="54800"/>
                  </a:lnTo>
                  <a:lnTo>
                    <a:pt x="701692" y="33469"/>
                  </a:lnTo>
                  <a:lnTo>
                    <a:pt x="689948" y="16050"/>
                  </a:lnTo>
                  <a:lnTo>
                    <a:pt x="672529" y="4306"/>
                  </a:lnTo>
                  <a:lnTo>
                    <a:pt x="651197" y="0"/>
                  </a:lnTo>
                  <a:close/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626264" y="1670304"/>
            <a:ext cx="39497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35">
                <a:latin typeface="PMingLiU"/>
                <a:cs typeface="PMingLiU"/>
              </a:rPr>
              <a:t>E</a:t>
            </a:r>
            <a:r>
              <a:rPr dirty="0" sz="650" spc="15">
                <a:latin typeface="PMingLiU"/>
                <a:cs typeface="PMingLiU"/>
              </a:rPr>
              <a:t> </a:t>
            </a:r>
            <a:r>
              <a:rPr dirty="0" sz="650" spc="135">
                <a:latin typeface="Arial"/>
                <a:cs typeface="Arial"/>
              </a:rPr>
              <a:t>=</a:t>
            </a:r>
            <a:r>
              <a:rPr dirty="0" sz="650" spc="10">
                <a:latin typeface="Arial"/>
                <a:cs typeface="Arial"/>
              </a:rPr>
              <a:t> </a:t>
            </a:r>
            <a:r>
              <a:rPr dirty="0" sz="650" spc="-15">
                <a:latin typeface="Arial"/>
                <a:cs typeface="Arial"/>
              </a:rPr>
              <a:t>David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55077" y="1770772"/>
            <a:ext cx="537210" cy="2247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38100">
              <a:lnSpc>
                <a:spcPct val="101400"/>
              </a:lnSpc>
              <a:spcBef>
                <a:spcPts val="85"/>
              </a:spcBef>
            </a:pPr>
            <a:r>
              <a:rPr dirty="0" sz="650" spc="-30">
                <a:latin typeface="Arial"/>
                <a:cs typeface="Arial"/>
              </a:rPr>
              <a:t>is </a:t>
            </a:r>
            <a:r>
              <a:rPr dirty="0" sz="650" spc="-45">
                <a:latin typeface="Arial"/>
                <a:cs typeface="Arial"/>
              </a:rPr>
              <a:t>a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designer </a:t>
            </a:r>
            <a:r>
              <a:rPr dirty="0" sz="650" spc="-30">
                <a:latin typeface="Arial"/>
                <a:cs typeface="Arial"/>
              </a:rPr>
              <a:t> and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is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present.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06458" y="1676166"/>
            <a:ext cx="713740" cy="338455"/>
            <a:chOff x="3506458" y="1676166"/>
            <a:chExt cx="713740" cy="338455"/>
          </a:xfrm>
        </p:grpSpPr>
        <p:sp>
          <p:nvSpPr>
            <p:cNvPr id="27" name="object 27"/>
            <p:cNvSpPr/>
            <p:nvPr/>
          </p:nvSpPr>
          <p:spPr>
            <a:xfrm>
              <a:off x="3510268" y="1679976"/>
              <a:ext cx="706120" cy="330835"/>
            </a:xfrm>
            <a:custGeom>
              <a:avLst/>
              <a:gdLst/>
              <a:ahLst/>
              <a:cxnLst/>
              <a:rect l="l" t="t" r="r" b="b"/>
              <a:pathLst>
                <a:path w="706120" h="330835">
                  <a:moveTo>
                    <a:pt x="651197" y="0"/>
                  </a:moveTo>
                  <a:lnTo>
                    <a:pt x="54801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275520"/>
                  </a:lnTo>
                  <a:lnTo>
                    <a:pt x="4306" y="296851"/>
                  </a:lnTo>
                  <a:lnTo>
                    <a:pt x="16050" y="314270"/>
                  </a:lnTo>
                  <a:lnTo>
                    <a:pt x="33469" y="326015"/>
                  </a:lnTo>
                  <a:lnTo>
                    <a:pt x="54801" y="330321"/>
                  </a:lnTo>
                  <a:lnTo>
                    <a:pt x="651197" y="330321"/>
                  </a:lnTo>
                  <a:lnTo>
                    <a:pt x="672529" y="326015"/>
                  </a:lnTo>
                  <a:lnTo>
                    <a:pt x="689948" y="314270"/>
                  </a:lnTo>
                  <a:lnTo>
                    <a:pt x="701692" y="296851"/>
                  </a:lnTo>
                  <a:lnTo>
                    <a:pt x="705998" y="275520"/>
                  </a:lnTo>
                  <a:lnTo>
                    <a:pt x="705998" y="54800"/>
                  </a:lnTo>
                  <a:lnTo>
                    <a:pt x="701692" y="33469"/>
                  </a:lnTo>
                  <a:lnTo>
                    <a:pt x="689948" y="16050"/>
                  </a:lnTo>
                  <a:lnTo>
                    <a:pt x="672529" y="4306"/>
                  </a:lnTo>
                  <a:lnTo>
                    <a:pt x="65119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510268" y="1679976"/>
              <a:ext cx="706120" cy="330835"/>
            </a:xfrm>
            <a:custGeom>
              <a:avLst/>
              <a:gdLst/>
              <a:ahLst/>
              <a:cxnLst/>
              <a:rect l="l" t="t" r="r" b="b"/>
              <a:pathLst>
                <a:path w="706120" h="330835">
                  <a:moveTo>
                    <a:pt x="651197" y="0"/>
                  </a:moveTo>
                  <a:lnTo>
                    <a:pt x="54801" y="0"/>
                  </a:lnTo>
                  <a:lnTo>
                    <a:pt x="33469" y="4306"/>
                  </a:lnTo>
                  <a:lnTo>
                    <a:pt x="16050" y="16050"/>
                  </a:lnTo>
                  <a:lnTo>
                    <a:pt x="4306" y="33469"/>
                  </a:lnTo>
                  <a:lnTo>
                    <a:pt x="0" y="54800"/>
                  </a:lnTo>
                  <a:lnTo>
                    <a:pt x="0" y="275520"/>
                  </a:lnTo>
                  <a:lnTo>
                    <a:pt x="4306" y="296851"/>
                  </a:lnTo>
                  <a:lnTo>
                    <a:pt x="16050" y="314270"/>
                  </a:lnTo>
                  <a:lnTo>
                    <a:pt x="33469" y="326015"/>
                  </a:lnTo>
                  <a:lnTo>
                    <a:pt x="54801" y="330321"/>
                  </a:lnTo>
                  <a:lnTo>
                    <a:pt x="651197" y="330321"/>
                  </a:lnTo>
                  <a:lnTo>
                    <a:pt x="672529" y="326015"/>
                  </a:lnTo>
                  <a:lnTo>
                    <a:pt x="689948" y="314270"/>
                  </a:lnTo>
                  <a:lnTo>
                    <a:pt x="701692" y="296851"/>
                  </a:lnTo>
                  <a:lnTo>
                    <a:pt x="705998" y="275520"/>
                  </a:lnTo>
                  <a:lnTo>
                    <a:pt x="705998" y="54800"/>
                  </a:lnTo>
                  <a:lnTo>
                    <a:pt x="701692" y="33469"/>
                  </a:lnTo>
                  <a:lnTo>
                    <a:pt x="689948" y="16050"/>
                  </a:lnTo>
                  <a:lnTo>
                    <a:pt x="672529" y="4306"/>
                  </a:lnTo>
                  <a:lnTo>
                    <a:pt x="651197" y="0"/>
                  </a:lnTo>
                  <a:close/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591156" y="1670304"/>
            <a:ext cx="54483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>
                <a:latin typeface="PMingLiU"/>
                <a:cs typeface="PMingLiU"/>
              </a:rPr>
              <a:t>F</a:t>
            </a:r>
            <a:r>
              <a:rPr dirty="0" sz="650" spc="15">
                <a:latin typeface="PMingLiU"/>
                <a:cs typeface="PMingLiU"/>
              </a:rPr>
              <a:t> </a:t>
            </a:r>
            <a:r>
              <a:rPr dirty="0" sz="650" spc="135">
                <a:latin typeface="Arial"/>
                <a:cs typeface="Arial"/>
              </a:rPr>
              <a:t>=</a:t>
            </a:r>
            <a:r>
              <a:rPr dirty="0" sz="650" spc="10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Samantha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94548" y="1770772"/>
            <a:ext cx="537210" cy="2247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38100">
              <a:lnSpc>
                <a:spcPct val="101400"/>
              </a:lnSpc>
              <a:spcBef>
                <a:spcPts val="85"/>
              </a:spcBef>
            </a:pPr>
            <a:r>
              <a:rPr dirty="0" sz="650" spc="-30">
                <a:latin typeface="Arial"/>
                <a:cs typeface="Arial"/>
              </a:rPr>
              <a:t>is </a:t>
            </a:r>
            <a:r>
              <a:rPr dirty="0" sz="650" spc="-45">
                <a:latin typeface="Arial"/>
                <a:cs typeface="Arial"/>
              </a:rPr>
              <a:t>a</a:t>
            </a:r>
            <a:r>
              <a:rPr dirty="0" sz="650" spc="-40">
                <a:latin typeface="Arial"/>
                <a:cs typeface="Arial"/>
              </a:rPr>
              <a:t> </a:t>
            </a:r>
            <a:r>
              <a:rPr dirty="0" sz="650" spc="-35">
                <a:latin typeface="Arial"/>
                <a:cs typeface="Arial"/>
              </a:rPr>
              <a:t>designer </a:t>
            </a:r>
            <a:r>
              <a:rPr dirty="0" sz="650" spc="-30">
                <a:latin typeface="Arial"/>
                <a:cs typeface="Arial"/>
              </a:rPr>
              <a:t> and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30">
                <a:latin typeface="Arial"/>
                <a:cs typeface="Arial"/>
              </a:rPr>
              <a:t>is</a:t>
            </a:r>
            <a:r>
              <a:rPr dirty="0" sz="650" spc="5">
                <a:latin typeface="Arial"/>
                <a:cs typeface="Arial"/>
              </a:rPr>
              <a:t> </a:t>
            </a:r>
            <a:r>
              <a:rPr dirty="0" sz="650" spc="-25">
                <a:latin typeface="Arial"/>
                <a:cs typeface="Arial"/>
              </a:rPr>
              <a:t>present.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53483" y="1276575"/>
            <a:ext cx="270510" cy="403860"/>
            <a:chOff x="853483" y="1276575"/>
            <a:chExt cx="270510" cy="403860"/>
          </a:xfrm>
        </p:grpSpPr>
        <p:sp>
          <p:nvSpPr>
            <p:cNvPr id="32" name="object 32"/>
            <p:cNvSpPr/>
            <p:nvPr/>
          </p:nvSpPr>
          <p:spPr>
            <a:xfrm>
              <a:off x="857293" y="1312249"/>
              <a:ext cx="243204" cy="364490"/>
            </a:xfrm>
            <a:custGeom>
              <a:avLst/>
              <a:gdLst/>
              <a:ahLst/>
              <a:cxnLst/>
              <a:rect l="l" t="t" r="r" b="b"/>
              <a:pathLst>
                <a:path w="243205" h="364489">
                  <a:moveTo>
                    <a:pt x="0" y="364074"/>
                  </a:moveTo>
                  <a:lnTo>
                    <a:pt x="242886" y="0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82671" y="1276575"/>
              <a:ext cx="41910" cy="50165"/>
            </a:xfrm>
            <a:custGeom>
              <a:avLst/>
              <a:gdLst/>
              <a:ahLst/>
              <a:cxnLst/>
              <a:rect l="l" t="t" r="r" b="b"/>
              <a:pathLst>
                <a:path w="41909" h="50165">
                  <a:moveTo>
                    <a:pt x="0" y="29721"/>
                  </a:moveTo>
                  <a:lnTo>
                    <a:pt x="29728" y="49553"/>
                  </a:lnTo>
                  <a:lnTo>
                    <a:pt x="31244" y="36514"/>
                  </a:lnTo>
                  <a:lnTo>
                    <a:pt x="33990" y="23042"/>
                  </a:lnTo>
                  <a:lnTo>
                    <a:pt x="37499" y="10436"/>
                  </a:lnTo>
                  <a:lnTo>
                    <a:pt x="41307" y="0"/>
                  </a:lnTo>
                  <a:lnTo>
                    <a:pt x="33133" y="7524"/>
                  </a:lnTo>
                  <a:lnTo>
                    <a:pt x="22842" y="15604"/>
                  </a:lnTo>
                  <a:lnTo>
                    <a:pt x="11457" y="23313"/>
                  </a:lnTo>
                  <a:lnTo>
                    <a:pt x="0" y="29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815438" y="1522265"/>
            <a:ext cx="641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455">
                <a:latin typeface="Lucida Sans Unicode"/>
                <a:cs typeface="Lucida Sans Unicode"/>
              </a:rPr>
              <a:t>+</a:t>
            </a:r>
            <a:endParaRPr sz="650">
              <a:latin typeface="Lucida Sans Unicode"/>
              <a:cs typeface="Lucida Sans Unicod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405099" y="1276575"/>
            <a:ext cx="270510" cy="403860"/>
            <a:chOff x="1405099" y="1276575"/>
            <a:chExt cx="270510" cy="403860"/>
          </a:xfrm>
        </p:grpSpPr>
        <p:sp>
          <p:nvSpPr>
            <p:cNvPr id="36" name="object 36"/>
            <p:cNvSpPr/>
            <p:nvPr/>
          </p:nvSpPr>
          <p:spPr>
            <a:xfrm>
              <a:off x="1428898" y="1312249"/>
              <a:ext cx="243204" cy="364490"/>
            </a:xfrm>
            <a:custGeom>
              <a:avLst/>
              <a:gdLst/>
              <a:ahLst/>
              <a:cxnLst/>
              <a:rect l="l" t="t" r="r" b="b"/>
              <a:pathLst>
                <a:path w="243205" h="364489">
                  <a:moveTo>
                    <a:pt x="242886" y="364074"/>
                  </a:moveTo>
                  <a:lnTo>
                    <a:pt x="0" y="0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405099" y="1276575"/>
              <a:ext cx="41910" cy="50165"/>
            </a:xfrm>
            <a:custGeom>
              <a:avLst/>
              <a:gdLst/>
              <a:ahLst/>
              <a:cxnLst/>
              <a:rect l="l" t="t" r="r" b="b"/>
              <a:pathLst>
                <a:path w="41909" h="50165">
                  <a:moveTo>
                    <a:pt x="11579" y="49553"/>
                  </a:moveTo>
                  <a:lnTo>
                    <a:pt x="41307" y="29721"/>
                  </a:lnTo>
                  <a:lnTo>
                    <a:pt x="29850" y="23313"/>
                  </a:lnTo>
                  <a:lnTo>
                    <a:pt x="18465" y="15604"/>
                  </a:lnTo>
                  <a:lnTo>
                    <a:pt x="8174" y="7524"/>
                  </a:lnTo>
                  <a:lnTo>
                    <a:pt x="0" y="0"/>
                  </a:lnTo>
                  <a:lnTo>
                    <a:pt x="3807" y="10436"/>
                  </a:lnTo>
                  <a:lnTo>
                    <a:pt x="7317" y="23042"/>
                  </a:lnTo>
                  <a:lnTo>
                    <a:pt x="10062" y="36514"/>
                  </a:lnTo>
                  <a:lnTo>
                    <a:pt x="11579" y="49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664232" y="1562236"/>
            <a:ext cx="641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35">
                <a:latin typeface="Lucida Sans Unicode"/>
                <a:cs typeface="Lucida Sans Unicode"/>
              </a:rPr>
              <a:t>+</a:t>
            </a:r>
            <a:endParaRPr sz="650">
              <a:latin typeface="Lucida Sans Unicode"/>
              <a:cs typeface="Lucida Sans Unicode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686223" y="1276575"/>
            <a:ext cx="803910" cy="403860"/>
            <a:chOff x="1686223" y="1276575"/>
            <a:chExt cx="803910" cy="403860"/>
          </a:xfrm>
        </p:grpSpPr>
        <p:sp>
          <p:nvSpPr>
            <p:cNvPr id="40" name="object 40"/>
            <p:cNvSpPr/>
            <p:nvPr/>
          </p:nvSpPr>
          <p:spPr>
            <a:xfrm>
              <a:off x="1724607" y="1295753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761667" y="380570"/>
                  </a:moveTo>
                  <a:lnTo>
                    <a:pt x="0" y="0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686223" y="1276575"/>
              <a:ext cx="50800" cy="37465"/>
            </a:xfrm>
            <a:custGeom>
              <a:avLst/>
              <a:gdLst/>
              <a:ahLst/>
              <a:cxnLst/>
              <a:rect l="l" t="t" r="r" b="b"/>
              <a:pathLst>
                <a:path w="50800" h="37465">
                  <a:moveTo>
                    <a:pt x="34658" y="37301"/>
                  </a:moveTo>
                  <a:lnTo>
                    <a:pt x="50639" y="5315"/>
                  </a:lnTo>
                  <a:lnTo>
                    <a:pt x="37505" y="5435"/>
                  </a:lnTo>
                  <a:lnTo>
                    <a:pt x="23787" y="4390"/>
                  </a:lnTo>
                  <a:lnTo>
                    <a:pt x="10836" y="2478"/>
                  </a:lnTo>
                  <a:lnTo>
                    <a:pt x="0" y="0"/>
                  </a:lnTo>
                  <a:lnTo>
                    <a:pt x="8489" y="7176"/>
                  </a:lnTo>
                  <a:lnTo>
                    <a:pt x="17794" y="16385"/>
                  </a:lnTo>
                  <a:lnTo>
                    <a:pt x="26867" y="26726"/>
                  </a:lnTo>
                  <a:lnTo>
                    <a:pt x="34658" y="37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425364" y="1560540"/>
            <a:ext cx="7302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50">
                <a:latin typeface="Lucida Sans Unicode"/>
                <a:cs typeface="Lucida Sans Unicode"/>
              </a:rPr>
              <a:t>∗</a:t>
            </a:r>
            <a:endParaRPr sz="650">
              <a:latin typeface="Lucida Sans Unicode"/>
              <a:cs typeface="Lucida Sans Unicode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967347" y="1273156"/>
            <a:ext cx="1543685" cy="469265"/>
            <a:chOff x="1967347" y="1273156"/>
            <a:chExt cx="1543685" cy="469265"/>
          </a:xfrm>
        </p:grpSpPr>
        <p:sp>
          <p:nvSpPr>
            <p:cNvPr id="44" name="object 44"/>
            <p:cNvSpPr/>
            <p:nvPr/>
          </p:nvSpPr>
          <p:spPr>
            <a:xfrm>
              <a:off x="2008400" y="1288892"/>
              <a:ext cx="1498600" cy="449580"/>
            </a:xfrm>
            <a:custGeom>
              <a:avLst/>
              <a:gdLst/>
              <a:ahLst/>
              <a:cxnLst/>
              <a:rect l="l" t="t" r="r" b="b"/>
              <a:pathLst>
                <a:path w="1498600" h="449580">
                  <a:moveTo>
                    <a:pt x="1498214" y="449536"/>
                  </a:moveTo>
                  <a:lnTo>
                    <a:pt x="0" y="0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967347" y="1273156"/>
              <a:ext cx="50800" cy="34290"/>
            </a:xfrm>
            <a:custGeom>
              <a:avLst/>
              <a:gdLst/>
              <a:ahLst/>
              <a:cxnLst/>
              <a:rect l="l" t="t" r="r" b="b"/>
              <a:pathLst>
                <a:path w="50800" h="34290">
                  <a:moveTo>
                    <a:pt x="40481" y="34210"/>
                  </a:moveTo>
                  <a:lnTo>
                    <a:pt x="50745" y="0"/>
                  </a:lnTo>
                  <a:lnTo>
                    <a:pt x="37840" y="2362"/>
                  </a:lnTo>
                  <a:lnTo>
                    <a:pt x="24161" y="3676"/>
                  </a:lnTo>
                  <a:lnTo>
                    <a:pt x="11088" y="4007"/>
                  </a:lnTo>
                  <a:lnTo>
                    <a:pt x="0" y="3419"/>
                  </a:lnTo>
                  <a:lnTo>
                    <a:pt x="9580" y="9032"/>
                  </a:lnTo>
                  <a:lnTo>
                    <a:pt x="20312" y="16505"/>
                  </a:lnTo>
                  <a:lnTo>
                    <a:pt x="31008" y="25133"/>
                  </a:lnTo>
                  <a:lnTo>
                    <a:pt x="40481" y="34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3417943" y="1579370"/>
            <a:ext cx="7302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50">
                <a:latin typeface="Lucida Sans Unicode"/>
                <a:cs typeface="Lucida Sans Unicode"/>
              </a:rPr>
              <a:t>∗</a:t>
            </a:r>
            <a:endParaRPr sz="650">
              <a:latin typeface="Lucida Sans Unicode"/>
              <a:cs typeface="Lucida Sans Unicode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97636" y="1273156"/>
            <a:ext cx="1543685" cy="469265"/>
            <a:chOff x="1097636" y="1273156"/>
            <a:chExt cx="1543685" cy="469265"/>
          </a:xfrm>
        </p:grpSpPr>
        <p:sp>
          <p:nvSpPr>
            <p:cNvPr id="48" name="object 48"/>
            <p:cNvSpPr/>
            <p:nvPr/>
          </p:nvSpPr>
          <p:spPr>
            <a:xfrm>
              <a:off x="1101446" y="1288892"/>
              <a:ext cx="1498600" cy="449580"/>
            </a:xfrm>
            <a:custGeom>
              <a:avLst/>
              <a:gdLst/>
              <a:ahLst/>
              <a:cxnLst/>
              <a:rect l="l" t="t" r="r" b="b"/>
              <a:pathLst>
                <a:path w="1498600" h="449580">
                  <a:moveTo>
                    <a:pt x="0" y="449536"/>
                  </a:moveTo>
                  <a:lnTo>
                    <a:pt x="1498214" y="0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589967" y="1273156"/>
              <a:ext cx="50800" cy="34290"/>
            </a:xfrm>
            <a:custGeom>
              <a:avLst/>
              <a:gdLst/>
              <a:ahLst/>
              <a:cxnLst/>
              <a:rect l="l" t="t" r="r" b="b"/>
              <a:pathLst>
                <a:path w="50800" h="34290">
                  <a:moveTo>
                    <a:pt x="0" y="0"/>
                  </a:moveTo>
                  <a:lnTo>
                    <a:pt x="10264" y="34210"/>
                  </a:lnTo>
                  <a:lnTo>
                    <a:pt x="19737" y="25133"/>
                  </a:lnTo>
                  <a:lnTo>
                    <a:pt x="30433" y="16505"/>
                  </a:lnTo>
                  <a:lnTo>
                    <a:pt x="41165" y="9032"/>
                  </a:lnTo>
                  <a:lnTo>
                    <a:pt x="50745" y="3419"/>
                  </a:lnTo>
                  <a:lnTo>
                    <a:pt x="39657" y="4007"/>
                  </a:lnTo>
                  <a:lnTo>
                    <a:pt x="26584" y="3676"/>
                  </a:lnTo>
                  <a:lnTo>
                    <a:pt x="12905" y="2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1083225" y="1588382"/>
            <a:ext cx="768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20">
                <a:latin typeface="Lucida Sans Unicode"/>
                <a:cs typeface="Lucida Sans Unicode"/>
              </a:rPr>
              <a:t>+</a:t>
            </a:r>
            <a:endParaRPr sz="650">
              <a:latin typeface="Lucida Sans Unicode"/>
              <a:cs typeface="Lucida Sans Unicode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117976" y="1276575"/>
            <a:ext cx="803910" cy="403860"/>
            <a:chOff x="2117976" y="1276575"/>
            <a:chExt cx="803910" cy="403860"/>
          </a:xfrm>
        </p:grpSpPr>
        <p:sp>
          <p:nvSpPr>
            <p:cNvPr id="52" name="object 52"/>
            <p:cNvSpPr/>
            <p:nvPr/>
          </p:nvSpPr>
          <p:spPr>
            <a:xfrm>
              <a:off x="2121786" y="1295753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0" y="380570"/>
                  </a:moveTo>
                  <a:lnTo>
                    <a:pt x="761667" y="0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871198" y="1276575"/>
              <a:ext cx="50800" cy="37465"/>
            </a:xfrm>
            <a:custGeom>
              <a:avLst/>
              <a:gdLst/>
              <a:ahLst/>
              <a:cxnLst/>
              <a:rect l="l" t="t" r="r" b="b"/>
              <a:pathLst>
                <a:path w="50800" h="37465">
                  <a:moveTo>
                    <a:pt x="0" y="5315"/>
                  </a:moveTo>
                  <a:lnTo>
                    <a:pt x="15981" y="37301"/>
                  </a:lnTo>
                  <a:lnTo>
                    <a:pt x="23771" y="26726"/>
                  </a:lnTo>
                  <a:lnTo>
                    <a:pt x="32844" y="16385"/>
                  </a:lnTo>
                  <a:lnTo>
                    <a:pt x="42150" y="7176"/>
                  </a:lnTo>
                  <a:lnTo>
                    <a:pt x="50639" y="0"/>
                  </a:lnTo>
                  <a:lnTo>
                    <a:pt x="39803" y="2478"/>
                  </a:lnTo>
                  <a:lnTo>
                    <a:pt x="26851" y="4390"/>
                  </a:lnTo>
                  <a:lnTo>
                    <a:pt x="13134" y="5435"/>
                  </a:lnTo>
                  <a:lnTo>
                    <a:pt x="0" y="5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2106588" y="1562236"/>
            <a:ext cx="768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20">
                <a:latin typeface="Lucida Sans Unicode"/>
                <a:cs typeface="Lucida Sans Unicode"/>
              </a:rPr>
              <a:t>+</a:t>
            </a:r>
            <a:endParaRPr sz="650">
              <a:latin typeface="Lucida Sans Unicode"/>
              <a:cs typeface="Lucida Sans Unicode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932466" y="1276575"/>
            <a:ext cx="270510" cy="403860"/>
            <a:chOff x="2932466" y="1276575"/>
            <a:chExt cx="270510" cy="403860"/>
          </a:xfrm>
        </p:grpSpPr>
        <p:sp>
          <p:nvSpPr>
            <p:cNvPr id="56" name="object 56"/>
            <p:cNvSpPr/>
            <p:nvPr/>
          </p:nvSpPr>
          <p:spPr>
            <a:xfrm>
              <a:off x="2936276" y="1312249"/>
              <a:ext cx="243204" cy="364490"/>
            </a:xfrm>
            <a:custGeom>
              <a:avLst/>
              <a:gdLst/>
              <a:ahLst/>
              <a:cxnLst/>
              <a:rect l="l" t="t" r="r" b="b"/>
              <a:pathLst>
                <a:path w="243205" h="364489">
                  <a:moveTo>
                    <a:pt x="0" y="364074"/>
                  </a:moveTo>
                  <a:lnTo>
                    <a:pt x="242886" y="0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161654" y="1276575"/>
              <a:ext cx="41910" cy="50165"/>
            </a:xfrm>
            <a:custGeom>
              <a:avLst/>
              <a:gdLst/>
              <a:ahLst/>
              <a:cxnLst/>
              <a:rect l="l" t="t" r="r" b="b"/>
              <a:pathLst>
                <a:path w="41910" h="50165">
                  <a:moveTo>
                    <a:pt x="0" y="29721"/>
                  </a:moveTo>
                  <a:lnTo>
                    <a:pt x="29728" y="49553"/>
                  </a:lnTo>
                  <a:lnTo>
                    <a:pt x="31244" y="36514"/>
                  </a:lnTo>
                  <a:lnTo>
                    <a:pt x="33990" y="23042"/>
                  </a:lnTo>
                  <a:lnTo>
                    <a:pt x="37499" y="10436"/>
                  </a:lnTo>
                  <a:lnTo>
                    <a:pt x="41307" y="0"/>
                  </a:lnTo>
                  <a:lnTo>
                    <a:pt x="33133" y="7524"/>
                  </a:lnTo>
                  <a:lnTo>
                    <a:pt x="22842" y="15604"/>
                  </a:lnTo>
                  <a:lnTo>
                    <a:pt x="11457" y="23313"/>
                  </a:lnTo>
                  <a:lnTo>
                    <a:pt x="0" y="29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2867730" y="1562236"/>
            <a:ext cx="641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325">
                <a:latin typeface="Lucida Sans Unicode"/>
                <a:cs typeface="Lucida Sans Unicode"/>
              </a:rPr>
              <a:t>+</a:t>
            </a:r>
            <a:endParaRPr sz="650">
              <a:latin typeface="Lucida Sans Unicode"/>
              <a:cs typeface="Lucida Sans Unicode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484082" y="1276575"/>
            <a:ext cx="270510" cy="403860"/>
            <a:chOff x="3484082" y="1276575"/>
            <a:chExt cx="270510" cy="403860"/>
          </a:xfrm>
        </p:grpSpPr>
        <p:sp>
          <p:nvSpPr>
            <p:cNvPr id="60" name="object 60"/>
            <p:cNvSpPr/>
            <p:nvPr/>
          </p:nvSpPr>
          <p:spPr>
            <a:xfrm>
              <a:off x="3507881" y="1312249"/>
              <a:ext cx="243204" cy="364490"/>
            </a:xfrm>
            <a:custGeom>
              <a:avLst/>
              <a:gdLst/>
              <a:ahLst/>
              <a:cxnLst/>
              <a:rect l="l" t="t" r="r" b="b"/>
              <a:pathLst>
                <a:path w="243204" h="364489">
                  <a:moveTo>
                    <a:pt x="242886" y="364074"/>
                  </a:moveTo>
                  <a:lnTo>
                    <a:pt x="0" y="0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484082" y="1276575"/>
              <a:ext cx="41910" cy="50165"/>
            </a:xfrm>
            <a:custGeom>
              <a:avLst/>
              <a:gdLst/>
              <a:ahLst/>
              <a:cxnLst/>
              <a:rect l="l" t="t" r="r" b="b"/>
              <a:pathLst>
                <a:path w="41910" h="50165">
                  <a:moveTo>
                    <a:pt x="11579" y="49553"/>
                  </a:moveTo>
                  <a:lnTo>
                    <a:pt x="41307" y="29721"/>
                  </a:lnTo>
                  <a:lnTo>
                    <a:pt x="29850" y="23313"/>
                  </a:lnTo>
                  <a:lnTo>
                    <a:pt x="18465" y="15604"/>
                  </a:lnTo>
                  <a:lnTo>
                    <a:pt x="8174" y="7524"/>
                  </a:lnTo>
                  <a:lnTo>
                    <a:pt x="0" y="0"/>
                  </a:lnTo>
                  <a:lnTo>
                    <a:pt x="3807" y="10436"/>
                  </a:lnTo>
                  <a:lnTo>
                    <a:pt x="7317" y="23042"/>
                  </a:lnTo>
                  <a:lnTo>
                    <a:pt x="10062" y="36514"/>
                  </a:lnTo>
                  <a:lnTo>
                    <a:pt x="11579" y="49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3743183" y="1562236"/>
            <a:ext cx="64135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420">
                <a:latin typeface="Lucida Sans Unicode"/>
                <a:cs typeface="Lucida Sans Unicode"/>
              </a:rPr>
              <a:t>+</a:t>
            </a:r>
            <a:endParaRPr sz="650">
              <a:latin typeface="Lucida Sans Unicode"/>
              <a:cs typeface="Lucida Sans Unicode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625916" y="650863"/>
            <a:ext cx="1353185" cy="433070"/>
            <a:chOff x="1625916" y="650863"/>
            <a:chExt cx="1353185" cy="433070"/>
          </a:xfrm>
        </p:grpSpPr>
        <p:sp>
          <p:nvSpPr>
            <p:cNvPr id="64" name="object 64"/>
            <p:cNvSpPr/>
            <p:nvPr/>
          </p:nvSpPr>
          <p:spPr>
            <a:xfrm>
              <a:off x="1629569" y="654517"/>
              <a:ext cx="1311910" cy="200025"/>
            </a:xfrm>
            <a:custGeom>
              <a:avLst/>
              <a:gdLst/>
              <a:ahLst/>
              <a:cxnLst/>
              <a:rect l="l" t="t" r="r" b="b"/>
              <a:pathLst>
                <a:path w="1311910" h="200025">
                  <a:moveTo>
                    <a:pt x="0" y="199945"/>
                  </a:moveTo>
                  <a:lnTo>
                    <a:pt x="48742" y="172770"/>
                  </a:lnTo>
                  <a:lnTo>
                    <a:pt x="97348" y="147602"/>
                  </a:lnTo>
                  <a:lnTo>
                    <a:pt x="145817" y="124434"/>
                  </a:lnTo>
                  <a:lnTo>
                    <a:pt x="194149" y="103263"/>
                  </a:lnTo>
                  <a:lnTo>
                    <a:pt x="242343" y="84080"/>
                  </a:lnTo>
                  <a:lnTo>
                    <a:pt x="290399" y="66882"/>
                  </a:lnTo>
                  <a:lnTo>
                    <a:pt x="338316" y="51661"/>
                  </a:lnTo>
                  <a:lnTo>
                    <a:pt x="386094" y="38412"/>
                  </a:lnTo>
                  <a:lnTo>
                    <a:pt x="433733" y="27129"/>
                  </a:lnTo>
                  <a:lnTo>
                    <a:pt x="481232" y="17806"/>
                  </a:lnTo>
                  <a:lnTo>
                    <a:pt x="528590" y="10438"/>
                  </a:lnTo>
                  <a:lnTo>
                    <a:pt x="575808" y="5018"/>
                  </a:lnTo>
                  <a:lnTo>
                    <a:pt x="622884" y="1540"/>
                  </a:lnTo>
                  <a:lnTo>
                    <a:pt x="669819" y="0"/>
                  </a:lnTo>
                  <a:lnTo>
                    <a:pt x="716611" y="390"/>
                  </a:lnTo>
                  <a:lnTo>
                    <a:pt x="763261" y="2705"/>
                  </a:lnTo>
                  <a:lnTo>
                    <a:pt x="809769" y="6939"/>
                  </a:lnTo>
                  <a:lnTo>
                    <a:pt x="856132" y="13087"/>
                  </a:lnTo>
                  <a:lnTo>
                    <a:pt x="902352" y="21142"/>
                  </a:lnTo>
                  <a:lnTo>
                    <a:pt x="948428" y="31098"/>
                  </a:lnTo>
                  <a:lnTo>
                    <a:pt x="994359" y="42951"/>
                  </a:lnTo>
                  <a:lnTo>
                    <a:pt x="1040144" y="56693"/>
                  </a:lnTo>
                  <a:lnTo>
                    <a:pt x="1085785" y="72319"/>
                  </a:lnTo>
                  <a:lnTo>
                    <a:pt x="1131279" y="89823"/>
                  </a:lnTo>
                  <a:lnTo>
                    <a:pt x="1176627" y="109200"/>
                  </a:lnTo>
                  <a:lnTo>
                    <a:pt x="1221828" y="130442"/>
                  </a:lnTo>
                  <a:lnTo>
                    <a:pt x="1266881" y="153546"/>
                  </a:lnTo>
                  <a:lnTo>
                    <a:pt x="1311787" y="178504"/>
                  </a:lnTo>
                </a:path>
              </a:pathLst>
            </a:custGeom>
            <a:ln w="7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075967" y="815174"/>
              <a:ext cx="902969" cy="268605"/>
            </a:xfrm>
            <a:custGeom>
              <a:avLst/>
              <a:gdLst/>
              <a:ahLst/>
              <a:cxnLst/>
              <a:rect l="l" t="t" r="r" b="b"/>
              <a:pathLst>
                <a:path w="902969" h="268605">
                  <a:moveTo>
                    <a:pt x="47485" y="232537"/>
                  </a:moveTo>
                  <a:lnTo>
                    <a:pt x="35839" y="238493"/>
                  </a:lnTo>
                  <a:lnTo>
                    <a:pt x="23152" y="243674"/>
                  </a:lnTo>
                  <a:lnTo>
                    <a:pt x="10756" y="247738"/>
                  </a:lnTo>
                  <a:lnTo>
                    <a:pt x="0" y="250355"/>
                  </a:lnTo>
                  <a:lnTo>
                    <a:pt x="10756" y="252971"/>
                  </a:lnTo>
                  <a:lnTo>
                    <a:pt x="23152" y="257035"/>
                  </a:lnTo>
                  <a:lnTo>
                    <a:pt x="35839" y="262204"/>
                  </a:lnTo>
                  <a:lnTo>
                    <a:pt x="47485" y="268160"/>
                  </a:lnTo>
                  <a:lnTo>
                    <a:pt x="47485" y="232537"/>
                  </a:lnTo>
                  <a:close/>
                </a:path>
                <a:path w="902969" h="268605">
                  <a:moveTo>
                    <a:pt x="902512" y="39293"/>
                  </a:moveTo>
                  <a:lnTo>
                    <a:pt x="894486" y="31623"/>
                  </a:lnTo>
                  <a:lnTo>
                    <a:pt x="885748" y="21882"/>
                  </a:lnTo>
                  <a:lnTo>
                    <a:pt x="877328" y="11010"/>
                  </a:lnTo>
                  <a:lnTo>
                    <a:pt x="870191" y="0"/>
                  </a:lnTo>
                  <a:lnTo>
                    <a:pt x="852322" y="30937"/>
                  </a:lnTo>
                  <a:lnTo>
                    <a:pt x="865428" y="31610"/>
                  </a:lnTo>
                  <a:lnTo>
                    <a:pt x="879055" y="33477"/>
                  </a:lnTo>
                  <a:lnTo>
                    <a:pt x="891857" y="36169"/>
                  </a:lnTo>
                  <a:lnTo>
                    <a:pt x="902512" y="39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2106013" y="530264"/>
            <a:ext cx="438784" cy="532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4925">
              <a:lnSpc>
                <a:spcPct val="100000"/>
              </a:lnSpc>
              <a:spcBef>
                <a:spcPts val="95"/>
              </a:spcBef>
            </a:pPr>
            <a:r>
              <a:rPr dirty="0" sz="650" spc="120">
                <a:latin typeface="Lucida Sans Unicode"/>
                <a:cs typeface="Lucida Sans Unicode"/>
              </a:rPr>
              <a:t>−</a:t>
            </a:r>
            <a:endParaRPr sz="6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tabLst>
                <a:tab pos="159385" algn="l"/>
                <a:tab pos="412750" algn="l"/>
              </a:tabLst>
            </a:pPr>
            <a:r>
              <a:rPr dirty="0" u="sng" sz="65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65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650" spc="12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	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43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47294" y="2102452"/>
            <a:ext cx="1485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dirty="0" sz="1000" spc="4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Edges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labelled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90">
                <a:latin typeface="Lucida Sans Unicode"/>
                <a:cs typeface="Lucida Sans Unicode"/>
              </a:rPr>
              <a:t>−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07235" y="2115103"/>
            <a:ext cx="196723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5">
                <a:latin typeface="Arial"/>
                <a:cs typeface="Arial"/>
              </a:rPr>
              <a:t>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65">
                <a:latin typeface="Lucida Sans Unicode"/>
                <a:cs typeface="Lucida Sans Unicode"/>
              </a:rPr>
              <a:t>+</a:t>
            </a:r>
            <a:r>
              <a:rPr dirty="0" sz="900" spc="20">
                <a:latin typeface="Lucida Sans Unicode"/>
                <a:cs typeface="Lucida Sans Unicode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4">
                <a:latin typeface="Lucida Sans Unicode"/>
                <a:cs typeface="Lucida Sans Unicode"/>
              </a:rPr>
              <a:t>∗</a:t>
            </a:r>
            <a:r>
              <a:rPr dirty="0" sz="900" spc="20">
                <a:latin typeface="Lucida Sans Unicode"/>
                <a:cs typeface="Lucida Sans Unicode"/>
              </a:rPr>
              <a:t> </a:t>
            </a:r>
            <a:r>
              <a:rPr dirty="0" sz="900" spc="-35">
                <a:latin typeface="Arial"/>
                <a:cs typeface="Arial"/>
              </a:rPr>
              <a:t>re</a:t>
            </a:r>
            <a:r>
              <a:rPr dirty="0" sz="900" spc="-70">
                <a:latin typeface="Arial"/>
                <a:cs typeface="Arial"/>
              </a:rPr>
              <a:t>p</a:t>
            </a:r>
            <a:r>
              <a:rPr dirty="0" sz="900" spc="-35">
                <a:latin typeface="Arial"/>
                <a:cs typeface="Arial"/>
              </a:rPr>
              <a:t>resent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attack,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sup</a:t>
            </a:r>
            <a:r>
              <a:rPr dirty="0" sz="900" spc="-20">
                <a:latin typeface="Arial"/>
                <a:cs typeface="Arial"/>
              </a:rPr>
              <a:t>p</a:t>
            </a:r>
            <a:r>
              <a:rPr dirty="0" sz="900" spc="-75">
                <a:latin typeface="Arial"/>
                <a:cs typeface="Arial"/>
              </a:rPr>
              <a:t>o</a:t>
            </a:r>
            <a:r>
              <a:rPr dirty="0" sz="900" spc="45">
                <a:latin typeface="Arial"/>
                <a:cs typeface="Arial"/>
              </a:rPr>
              <a:t>rt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7294" y="2254283"/>
            <a:ext cx="3831590" cy="85851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-45">
                <a:latin typeface="Arial"/>
                <a:cs typeface="Arial"/>
              </a:rPr>
              <a:t>dependency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respectively.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Forming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60">
                <a:latin typeface="Arial"/>
                <a:cs typeface="Arial"/>
              </a:rPr>
              <a:t>Red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Blue </a:t>
            </a:r>
            <a:r>
              <a:rPr dirty="0" sz="900" spc="-40">
                <a:latin typeface="Arial"/>
                <a:cs typeface="Arial"/>
              </a:rPr>
              <a:t>teams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requires 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particular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specialists.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If </a:t>
            </a:r>
            <a:r>
              <a:rPr dirty="0" sz="900" spc="-70">
                <a:latin typeface="Arial"/>
                <a:cs typeface="Arial"/>
              </a:rPr>
              <a:t>we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accept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25">
                <a:latin typeface="PMingLiU"/>
                <a:cs typeface="PMingLiU"/>
              </a:rPr>
              <a:t>E</a:t>
            </a:r>
            <a:r>
              <a:rPr dirty="0" sz="900" spc="-25">
                <a:latin typeface="Arial"/>
                <a:cs typeface="Arial"/>
              </a:rPr>
              <a:t>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then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acceptance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>
                <a:latin typeface="PMingLiU"/>
                <a:cs typeface="PMingLiU"/>
              </a:rPr>
              <a:t>F</a:t>
            </a:r>
            <a:r>
              <a:rPr dirty="0" sz="900" spc="229">
                <a:latin typeface="PMingLiU"/>
                <a:cs typeface="PMingLiU"/>
              </a:rPr>
              <a:t> </a:t>
            </a:r>
            <a:r>
              <a:rPr dirty="0" sz="900" spc="-55">
                <a:latin typeface="Arial"/>
                <a:cs typeface="Arial"/>
              </a:rPr>
              <a:t>leads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rejection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Red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team,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5">
                <a:latin typeface="Arial"/>
                <a:cs typeface="Arial"/>
              </a:rPr>
              <a:t>if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75">
                <a:latin typeface="Arial"/>
                <a:cs typeface="Arial"/>
              </a:rPr>
              <a:t>we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accept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PMingLiU"/>
                <a:cs typeface="PMingLiU"/>
              </a:rPr>
              <a:t>F</a:t>
            </a:r>
            <a:r>
              <a:rPr dirty="0" sz="900">
                <a:latin typeface="Arial"/>
                <a:cs typeface="Arial"/>
              </a:rPr>
              <a:t>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acceptance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PMingLiU"/>
                <a:cs typeface="PMingLiU"/>
              </a:rPr>
              <a:t>E</a:t>
            </a:r>
            <a:r>
              <a:rPr dirty="0" sz="900" spc="70">
                <a:latin typeface="PMingLiU"/>
                <a:cs typeface="PMingLiU"/>
              </a:rPr>
              <a:t> </a:t>
            </a:r>
            <a:r>
              <a:rPr dirty="0" sz="900" spc="-55">
                <a:latin typeface="Arial"/>
                <a:cs typeface="Arial"/>
              </a:rPr>
              <a:t>leads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rejection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Red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team.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At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70">
                <a:latin typeface="Arial"/>
                <a:cs typeface="Arial"/>
              </a:rPr>
              <a:t>same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time,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one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50">
                <a:latin typeface="PMingLiU"/>
                <a:cs typeface="PMingLiU"/>
              </a:rPr>
              <a:t>E</a:t>
            </a:r>
            <a:r>
              <a:rPr dirty="0" sz="900" spc="70">
                <a:latin typeface="PMingLiU"/>
                <a:cs typeface="PMingLiU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PMingLiU"/>
                <a:cs typeface="PMingLiU"/>
              </a:rPr>
              <a:t>F</a:t>
            </a:r>
            <a:r>
              <a:rPr dirty="0" sz="900" spc="75">
                <a:latin typeface="PMingLiU"/>
                <a:cs typeface="PMingLiU"/>
              </a:rPr>
              <a:t>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accepted.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Thus,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relations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 spc="-50">
                <a:latin typeface="PMingLiU"/>
                <a:cs typeface="PMingLiU"/>
              </a:rPr>
              <a:t>E</a:t>
            </a:r>
            <a:r>
              <a:rPr dirty="0" sz="900" spc="-45">
                <a:latin typeface="PMingLiU"/>
                <a:cs typeface="PMingLiU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PMingLiU"/>
                <a:cs typeface="PMingLiU"/>
              </a:rPr>
              <a:t>F</a:t>
            </a:r>
            <a:r>
              <a:rPr dirty="0" sz="900" spc="229">
                <a:latin typeface="PMingLiU"/>
                <a:cs typeface="PMingLiU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 </a:t>
            </a:r>
            <a:r>
              <a:rPr dirty="0" sz="900" spc="-65">
                <a:latin typeface="Arial"/>
                <a:cs typeface="Arial"/>
              </a:rPr>
              <a:t>some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cases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attacking, in 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some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supporting,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hence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they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only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classified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as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dependent.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09677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Epistemic</a:t>
            </a:r>
            <a:r>
              <a:rPr dirty="0" spc="20"/>
              <a:t> </a:t>
            </a:r>
            <a:r>
              <a:rPr dirty="0" spc="-70"/>
              <a:t>graphs:</a:t>
            </a:r>
            <a:r>
              <a:rPr dirty="0" spc="170"/>
              <a:t> </a:t>
            </a:r>
            <a:r>
              <a:rPr dirty="0" spc="-25"/>
              <a:t>Updating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46" y="372376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updating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046" y="543179"/>
            <a:ext cx="3964304" cy="33845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37465" marR="39370">
              <a:lnSpc>
                <a:spcPct val="101499"/>
              </a:lnSpc>
              <a:spcBef>
                <a:spcPts val="180"/>
              </a:spcBef>
            </a:pPr>
            <a:r>
              <a:rPr dirty="0" sz="900" spc="-45">
                <a:latin typeface="Arial"/>
                <a:cs typeface="Arial"/>
              </a:rPr>
              <a:t>Given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probability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distribution,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epistemic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graph,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update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form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set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new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constraints,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how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75">
                <a:latin typeface="Arial"/>
                <a:cs typeface="Arial"/>
              </a:rPr>
              <a:t>we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update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probability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distribution?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2046" y="989685"/>
            <a:ext cx="3964304" cy="1861185"/>
            <a:chOff x="322046" y="989685"/>
            <a:chExt cx="3964304" cy="1861185"/>
          </a:xfrm>
        </p:grpSpPr>
        <p:sp>
          <p:nvSpPr>
            <p:cNvPr id="6" name="object 6"/>
            <p:cNvSpPr/>
            <p:nvPr/>
          </p:nvSpPr>
          <p:spPr>
            <a:xfrm>
              <a:off x="322046" y="989685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4"/>
                  </a:moveTo>
                  <a:lnTo>
                    <a:pt x="3963911" y="17081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4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2046" y="1160500"/>
              <a:ext cx="3964304" cy="1690370"/>
            </a:xfrm>
            <a:custGeom>
              <a:avLst/>
              <a:gdLst/>
              <a:ahLst/>
              <a:cxnLst/>
              <a:rect l="l" t="t" r="r" b="b"/>
              <a:pathLst>
                <a:path w="3964304" h="1690370">
                  <a:moveTo>
                    <a:pt x="3963911" y="0"/>
                  </a:moveTo>
                  <a:lnTo>
                    <a:pt x="0" y="0"/>
                  </a:lnTo>
                  <a:lnTo>
                    <a:pt x="0" y="1689811"/>
                  </a:lnTo>
                  <a:lnTo>
                    <a:pt x="3963911" y="1689811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7207" y="1337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609" y="0"/>
                  </a:moveTo>
                  <a:lnTo>
                    <a:pt x="0" y="0"/>
                  </a:lnTo>
                  <a:lnTo>
                    <a:pt x="0" y="50609"/>
                  </a:lnTo>
                  <a:lnTo>
                    <a:pt x="50609" y="50609"/>
                  </a:lnTo>
                  <a:lnTo>
                    <a:pt x="50609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8601" y="1817627"/>
              <a:ext cx="147921" cy="1577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594" y="1817627"/>
              <a:ext cx="147921" cy="1577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588" y="1817627"/>
              <a:ext cx="147921" cy="1577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02789" y="1871827"/>
              <a:ext cx="606425" cy="49530"/>
            </a:xfrm>
            <a:custGeom>
              <a:avLst/>
              <a:gdLst/>
              <a:ahLst/>
              <a:cxnLst/>
              <a:rect l="l" t="t" r="r" b="b"/>
              <a:pathLst>
                <a:path w="606425" h="49530">
                  <a:moveTo>
                    <a:pt x="65798" y="24676"/>
                  </a:moveTo>
                  <a:lnTo>
                    <a:pt x="50888" y="21043"/>
                  </a:lnTo>
                  <a:lnTo>
                    <a:pt x="33718" y="15417"/>
                  </a:lnTo>
                  <a:lnTo>
                    <a:pt x="16141" y="8242"/>
                  </a:lnTo>
                  <a:lnTo>
                    <a:pt x="0" y="0"/>
                  </a:lnTo>
                  <a:lnTo>
                    <a:pt x="0" y="49339"/>
                  </a:lnTo>
                  <a:lnTo>
                    <a:pt x="16141" y="41097"/>
                  </a:lnTo>
                  <a:lnTo>
                    <a:pt x="33718" y="33921"/>
                  </a:lnTo>
                  <a:lnTo>
                    <a:pt x="50888" y="28295"/>
                  </a:lnTo>
                  <a:lnTo>
                    <a:pt x="65798" y="24676"/>
                  </a:lnTo>
                  <a:close/>
                </a:path>
                <a:path w="606425" h="49530">
                  <a:moveTo>
                    <a:pt x="605802" y="24676"/>
                  </a:moveTo>
                  <a:lnTo>
                    <a:pt x="590905" y="21043"/>
                  </a:lnTo>
                  <a:lnTo>
                    <a:pt x="573735" y="15417"/>
                  </a:lnTo>
                  <a:lnTo>
                    <a:pt x="556158" y="8242"/>
                  </a:lnTo>
                  <a:lnTo>
                    <a:pt x="540016" y="0"/>
                  </a:lnTo>
                  <a:lnTo>
                    <a:pt x="540016" y="49339"/>
                  </a:lnTo>
                  <a:lnTo>
                    <a:pt x="556158" y="41097"/>
                  </a:lnTo>
                  <a:lnTo>
                    <a:pt x="573735" y="33921"/>
                  </a:lnTo>
                  <a:lnTo>
                    <a:pt x="590905" y="28295"/>
                  </a:lnTo>
                  <a:lnTo>
                    <a:pt x="605802" y="24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7207" y="213984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609" y="0"/>
                  </a:moveTo>
                  <a:lnTo>
                    <a:pt x="0" y="0"/>
                  </a:lnTo>
                  <a:lnTo>
                    <a:pt x="0" y="50609"/>
                  </a:lnTo>
                  <a:lnTo>
                    <a:pt x="50609" y="50609"/>
                  </a:lnTo>
                  <a:lnTo>
                    <a:pt x="50609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8605" y="2540765"/>
              <a:ext cx="147921" cy="1577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8598" y="2540765"/>
              <a:ext cx="147921" cy="1577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592" y="2540765"/>
              <a:ext cx="147921" cy="1577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585" y="2540765"/>
              <a:ext cx="147921" cy="1577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8578" y="2540765"/>
              <a:ext cx="147921" cy="1577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62785" y="2594965"/>
              <a:ext cx="1685925" cy="49530"/>
            </a:xfrm>
            <a:custGeom>
              <a:avLst/>
              <a:gdLst/>
              <a:ahLst/>
              <a:cxnLst/>
              <a:rect l="l" t="t" r="r" b="b"/>
              <a:pathLst>
                <a:path w="1685925" h="49530">
                  <a:moveTo>
                    <a:pt x="65798" y="24676"/>
                  </a:moveTo>
                  <a:lnTo>
                    <a:pt x="50888" y="21043"/>
                  </a:lnTo>
                  <a:lnTo>
                    <a:pt x="33718" y="15417"/>
                  </a:lnTo>
                  <a:lnTo>
                    <a:pt x="16141" y="8242"/>
                  </a:lnTo>
                  <a:lnTo>
                    <a:pt x="0" y="0"/>
                  </a:lnTo>
                  <a:lnTo>
                    <a:pt x="0" y="49339"/>
                  </a:lnTo>
                  <a:lnTo>
                    <a:pt x="16141" y="41097"/>
                  </a:lnTo>
                  <a:lnTo>
                    <a:pt x="33718" y="33921"/>
                  </a:lnTo>
                  <a:lnTo>
                    <a:pt x="50888" y="28295"/>
                  </a:lnTo>
                  <a:lnTo>
                    <a:pt x="65798" y="24676"/>
                  </a:lnTo>
                  <a:close/>
                </a:path>
                <a:path w="1685925" h="49530">
                  <a:moveTo>
                    <a:pt x="605802" y="24676"/>
                  </a:moveTo>
                  <a:lnTo>
                    <a:pt x="590892" y="21043"/>
                  </a:lnTo>
                  <a:lnTo>
                    <a:pt x="573722" y="15417"/>
                  </a:lnTo>
                  <a:lnTo>
                    <a:pt x="556145" y="8242"/>
                  </a:lnTo>
                  <a:lnTo>
                    <a:pt x="540004" y="0"/>
                  </a:lnTo>
                  <a:lnTo>
                    <a:pt x="540004" y="49339"/>
                  </a:lnTo>
                  <a:lnTo>
                    <a:pt x="556145" y="41097"/>
                  </a:lnTo>
                  <a:lnTo>
                    <a:pt x="573722" y="33921"/>
                  </a:lnTo>
                  <a:lnTo>
                    <a:pt x="590892" y="28295"/>
                  </a:lnTo>
                  <a:lnTo>
                    <a:pt x="605802" y="24676"/>
                  </a:lnTo>
                  <a:close/>
                </a:path>
                <a:path w="1685925" h="49530">
                  <a:moveTo>
                    <a:pt x="1145806" y="24676"/>
                  </a:moveTo>
                  <a:lnTo>
                    <a:pt x="1130896" y="21043"/>
                  </a:lnTo>
                  <a:lnTo>
                    <a:pt x="1113726" y="15417"/>
                  </a:lnTo>
                  <a:lnTo>
                    <a:pt x="1096149" y="8242"/>
                  </a:lnTo>
                  <a:lnTo>
                    <a:pt x="1080008" y="0"/>
                  </a:lnTo>
                  <a:lnTo>
                    <a:pt x="1080008" y="49339"/>
                  </a:lnTo>
                  <a:lnTo>
                    <a:pt x="1096149" y="41097"/>
                  </a:lnTo>
                  <a:lnTo>
                    <a:pt x="1113726" y="33921"/>
                  </a:lnTo>
                  <a:lnTo>
                    <a:pt x="1130896" y="28295"/>
                  </a:lnTo>
                  <a:lnTo>
                    <a:pt x="1145806" y="24676"/>
                  </a:lnTo>
                  <a:close/>
                </a:path>
                <a:path w="1685925" h="49530">
                  <a:moveTo>
                    <a:pt x="1685810" y="24676"/>
                  </a:moveTo>
                  <a:lnTo>
                    <a:pt x="1670913" y="21043"/>
                  </a:lnTo>
                  <a:lnTo>
                    <a:pt x="1653743" y="15417"/>
                  </a:lnTo>
                  <a:lnTo>
                    <a:pt x="1636166" y="8242"/>
                  </a:lnTo>
                  <a:lnTo>
                    <a:pt x="1620024" y="0"/>
                  </a:lnTo>
                  <a:lnTo>
                    <a:pt x="1620024" y="49339"/>
                  </a:lnTo>
                  <a:lnTo>
                    <a:pt x="1636166" y="41097"/>
                  </a:lnTo>
                  <a:lnTo>
                    <a:pt x="1653743" y="33921"/>
                  </a:lnTo>
                  <a:lnTo>
                    <a:pt x="1670913" y="28295"/>
                  </a:lnTo>
                  <a:lnTo>
                    <a:pt x="1685810" y="24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321906" y="980155"/>
            <a:ext cx="3982085" cy="2337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behavioural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phenomena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modelled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314960" marR="68580">
              <a:lnSpc>
                <a:spcPct val="101499"/>
              </a:lnSpc>
              <a:spcBef>
                <a:spcPts val="5"/>
              </a:spcBef>
            </a:pPr>
            <a:r>
              <a:rPr dirty="0" sz="900" spc="-25" b="1">
                <a:latin typeface="Arial"/>
                <a:cs typeface="Arial"/>
              </a:rPr>
              <a:t>Friction</a:t>
            </a:r>
            <a:r>
              <a:rPr dirty="0" sz="900" spc="75" b="1">
                <a:latin typeface="Arial"/>
                <a:cs typeface="Arial"/>
              </a:rPr>
              <a:t> </a:t>
            </a:r>
            <a:r>
              <a:rPr dirty="0" sz="900" spc="-45" b="1">
                <a:latin typeface="Arial"/>
                <a:cs typeface="Arial"/>
              </a:rPr>
              <a:t>when</a:t>
            </a:r>
            <a:r>
              <a:rPr dirty="0" sz="900" spc="80" b="1">
                <a:latin typeface="Arial"/>
                <a:cs typeface="Arial"/>
              </a:rPr>
              <a:t> </a:t>
            </a:r>
            <a:r>
              <a:rPr dirty="0" sz="900" spc="-30" b="1">
                <a:latin typeface="Arial"/>
                <a:cs typeface="Arial"/>
              </a:rPr>
              <a:t>updating</a:t>
            </a:r>
            <a:r>
              <a:rPr dirty="0" sz="900" spc="60" b="1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Instating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attack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does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not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cause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0">
                <a:latin typeface="Arial"/>
                <a:cs typeface="Arial"/>
              </a:rPr>
              <a:t>belief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20">
                <a:latin typeface="Arial"/>
                <a:cs typeface="Arial"/>
              </a:rPr>
              <a:t>drop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20">
                <a:latin typeface="Arial"/>
                <a:cs typeface="Arial"/>
              </a:rPr>
              <a:t>0,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reinstating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(i.e.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by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defence), 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does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not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cause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belief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rise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  <a:p>
            <a:pPr algn="ctr" marL="200025">
              <a:lnSpc>
                <a:spcPts val="850"/>
              </a:lnSpc>
              <a:spcBef>
                <a:spcPts val="380"/>
              </a:spcBef>
              <a:tabLst>
                <a:tab pos="361315" algn="l"/>
                <a:tab pos="740410" algn="l"/>
                <a:tab pos="901065" algn="l"/>
              </a:tabLst>
            </a:pPr>
            <a:r>
              <a:rPr dirty="0" u="sng" sz="9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00" spc="16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  </a:t>
            </a:r>
            <a:r>
              <a:rPr dirty="0" u="sng" sz="900" spc="-6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00" spc="16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</a:t>
            </a:r>
            <a:r>
              <a:rPr dirty="0" u="sng" sz="900" spc="-6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endParaRPr sz="900">
              <a:latin typeface="Lucida Sans Unicode"/>
              <a:cs typeface="Lucida Sans Unicode"/>
            </a:endParaRPr>
          </a:p>
          <a:p>
            <a:pPr algn="ctr" marL="259079">
              <a:lnSpc>
                <a:spcPts val="850"/>
              </a:lnSpc>
              <a:tabLst>
                <a:tab pos="799465" algn="l"/>
                <a:tab pos="1339215" algn="l"/>
              </a:tabLst>
            </a:pPr>
            <a:r>
              <a:rPr dirty="0" sz="900" spc="-95">
                <a:latin typeface="PMingLiU"/>
                <a:cs typeface="PMingLiU"/>
              </a:rPr>
              <a:t>C	B	</a:t>
            </a:r>
            <a:r>
              <a:rPr dirty="0" sz="900" spc="-140">
                <a:latin typeface="PMingLiU"/>
                <a:cs typeface="PMingLiU"/>
              </a:rPr>
              <a:t>A</a:t>
            </a:r>
            <a:endParaRPr sz="9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PMingLiU"/>
              <a:cs typeface="PMingLiU"/>
            </a:endParaRPr>
          </a:p>
          <a:p>
            <a:pPr marL="314960" marR="393065">
              <a:lnSpc>
                <a:spcPct val="101499"/>
              </a:lnSpc>
            </a:pPr>
            <a:r>
              <a:rPr dirty="0" sz="900" spc="-20" b="1">
                <a:latin typeface="Arial"/>
                <a:cs typeface="Arial"/>
              </a:rPr>
              <a:t>Diminution</a:t>
            </a:r>
            <a:r>
              <a:rPr dirty="0" sz="900" spc="80" b="1">
                <a:latin typeface="Arial"/>
                <a:cs typeface="Arial"/>
              </a:rPr>
              <a:t> </a:t>
            </a:r>
            <a:r>
              <a:rPr dirty="0" sz="900" spc="-30" b="1">
                <a:latin typeface="Arial"/>
                <a:cs typeface="Arial"/>
              </a:rPr>
              <a:t>of</a:t>
            </a:r>
            <a:r>
              <a:rPr dirty="0" sz="900" spc="85" b="1">
                <a:latin typeface="Arial"/>
                <a:cs typeface="Arial"/>
              </a:rPr>
              <a:t> </a:t>
            </a:r>
            <a:r>
              <a:rPr dirty="0" sz="900" spc="-40" b="1">
                <a:latin typeface="Arial"/>
                <a:cs typeface="Arial"/>
              </a:rPr>
              <a:t>influence</a:t>
            </a:r>
            <a:r>
              <a:rPr dirty="0" sz="900" spc="60" b="1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Suppose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 i="1">
                <a:latin typeface="Arial"/>
                <a:cs typeface="Arial"/>
              </a:rPr>
              <a:t>A</a:t>
            </a:r>
            <a:r>
              <a:rPr dirty="0" sz="900" spc="65" i="1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has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increase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belief.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further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away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10" i="1">
                <a:latin typeface="Arial"/>
                <a:cs typeface="Arial"/>
              </a:rPr>
              <a:t>A</a:t>
            </a:r>
            <a:r>
              <a:rPr dirty="0" sz="900" spc="10">
                <a:latin typeface="Arial"/>
                <a:cs typeface="Arial"/>
              </a:rPr>
              <a:t>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lower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change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belief.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Arial"/>
              <a:cs typeface="Arial"/>
            </a:endParaRPr>
          </a:p>
          <a:p>
            <a:pPr algn="ctr" marL="200025">
              <a:lnSpc>
                <a:spcPts val="850"/>
              </a:lnSpc>
              <a:tabLst>
                <a:tab pos="361315" algn="l"/>
                <a:tab pos="740410" algn="l"/>
                <a:tab pos="901065" algn="l"/>
                <a:tab pos="1280160" algn="l"/>
                <a:tab pos="1440815" algn="l"/>
                <a:tab pos="1819910" algn="l"/>
                <a:tab pos="1981200" algn="l"/>
              </a:tabLst>
            </a:pPr>
            <a:r>
              <a:rPr dirty="0" u="sng" sz="9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00" spc="16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  </a:t>
            </a:r>
            <a:r>
              <a:rPr dirty="0" u="sng" sz="900" spc="-6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00" spc="16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  </a:t>
            </a:r>
            <a:r>
              <a:rPr dirty="0" u="sng" sz="900" spc="-6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00" spc="16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  </a:t>
            </a:r>
            <a:r>
              <a:rPr dirty="0" u="sng" sz="900" spc="-6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900" spc="16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−</a:t>
            </a:r>
            <a:r>
              <a:rPr dirty="0" u="sng" sz="900" spc="-6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endParaRPr sz="900">
              <a:latin typeface="Lucida Sans Unicode"/>
              <a:cs typeface="Lucida Sans Unicode"/>
            </a:endParaRPr>
          </a:p>
          <a:p>
            <a:pPr algn="ctr" marL="259079">
              <a:lnSpc>
                <a:spcPts val="850"/>
              </a:lnSpc>
              <a:tabLst>
                <a:tab pos="799465" algn="l"/>
                <a:tab pos="1339215" algn="l"/>
                <a:tab pos="1879600" algn="l"/>
                <a:tab pos="2419350" algn="l"/>
              </a:tabLst>
            </a:pPr>
            <a:r>
              <a:rPr dirty="0" sz="900" spc="-50">
                <a:latin typeface="PMingLiU"/>
                <a:cs typeface="PMingLiU"/>
              </a:rPr>
              <a:t>E	</a:t>
            </a:r>
            <a:r>
              <a:rPr dirty="0" sz="900" spc="-140">
                <a:latin typeface="PMingLiU"/>
                <a:cs typeface="PMingLiU"/>
              </a:rPr>
              <a:t>D	</a:t>
            </a:r>
            <a:r>
              <a:rPr dirty="0" sz="900" spc="-95">
                <a:latin typeface="PMingLiU"/>
                <a:cs typeface="PMingLiU"/>
              </a:rPr>
              <a:t>C	B	</a:t>
            </a:r>
            <a:r>
              <a:rPr dirty="0" sz="900" spc="-140">
                <a:latin typeface="PMingLiU"/>
                <a:cs typeface="PMingLiU"/>
              </a:rPr>
              <a:t>A</a:t>
            </a:r>
            <a:endParaRPr sz="9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PMingLiU"/>
              <a:cs typeface="PMingLiU"/>
            </a:endParaRPr>
          </a:p>
          <a:p>
            <a:pPr marL="38100" marR="254635">
              <a:lnSpc>
                <a:spcPts val="700"/>
              </a:lnSpc>
            </a:pPr>
            <a:r>
              <a:rPr dirty="0" sz="600" spc="-5">
                <a:latin typeface="Arial"/>
                <a:cs typeface="Arial"/>
              </a:rPr>
              <a:t>Nico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Potyka,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Sylwia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Polberg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(2018)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Updating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Belief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Arguments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Epistemic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Graphs,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KR’18,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(PDF),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138–147,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AAAI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Press.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Arial"/>
              <a:cs typeface="Arial"/>
            </a:endParaRPr>
          </a:p>
          <a:p>
            <a:pPr marL="38100" marR="260985">
              <a:lnSpc>
                <a:spcPts val="700"/>
              </a:lnSpc>
            </a:pPr>
            <a:r>
              <a:rPr dirty="0" sz="600" spc="20">
                <a:latin typeface="Arial"/>
                <a:cs typeface="Arial"/>
              </a:rPr>
              <a:t>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Potyka,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0">
                <a:latin typeface="Arial"/>
                <a:cs typeface="Arial"/>
              </a:rPr>
              <a:t>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Polberg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(2019)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Delegated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Updates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Epistemic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Graphs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Opponent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Modelling.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International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Journal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Approximate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Reasoning,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113:</a:t>
            </a:r>
            <a:r>
              <a:rPr dirty="0" sz="600" spc="11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207–244.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43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255651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70">
                <a:solidFill>
                  <a:srgbClr val="FFFFFF"/>
                </a:solidFill>
                <a:latin typeface="Tahoma"/>
                <a:cs typeface="Tahoma"/>
              </a:rPr>
              <a:t>Towards</a:t>
            </a:r>
            <a:r>
              <a:rPr dirty="0" sz="14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14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dirty="0" sz="14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ahoma"/>
                <a:cs typeface="Tahoma"/>
              </a:rPr>
              <a:t>interactions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304" y="944851"/>
            <a:ext cx="1374775" cy="20510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10" b="1">
                <a:latin typeface="Arial"/>
                <a:cs typeface="Arial"/>
              </a:rPr>
              <a:t>Domain</a:t>
            </a:r>
            <a:r>
              <a:rPr dirty="0" sz="1400" spc="9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9513" y="944851"/>
            <a:ext cx="1104265" cy="20510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585"/>
              </a:lnSpc>
            </a:pPr>
            <a:r>
              <a:rPr dirty="0" sz="1400" spc="-40" b="1">
                <a:latin typeface="Arial"/>
                <a:cs typeface="Arial"/>
              </a:rPr>
              <a:t>User</a:t>
            </a:r>
            <a:r>
              <a:rPr dirty="0" sz="1400" spc="8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70888" y="657190"/>
            <a:ext cx="1801495" cy="316865"/>
            <a:chOff x="1470888" y="657190"/>
            <a:chExt cx="1801495" cy="316865"/>
          </a:xfrm>
        </p:grpSpPr>
        <p:sp>
          <p:nvSpPr>
            <p:cNvPr id="6" name="object 6"/>
            <p:cNvSpPr/>
            <p:nvPr/>
          </p:nvSpPr>
          <p:spPr>
            <a:xfrm>
              <a:off x="1495847" y="676169"/>
              <a:ext cx="1751964" cy="253365"/>
            </a:xfrm>
            <a:custGeom>
              <a:avLst/>
              <a:gdLst/>
              <a:ahLst/>
              <a:cxnLst/>
              <a:rect l="l" t="t" r="r" b="b"/>
              <a:pathLst>
                <a:path w="1751964" h="253365">
                  <a:moveTo>
                    <a:pt x="0" y="252917"/>
                  </a:moveTo>
                  <a:lnTo>
                    <a:pt x="46110" y="226995"/>
                  </a:lnTo>
                  <a:lnTo>
                    <a:pt x="92218" y="202474"/>
                  </a:lnTo>
                  <a:lnTo>
                    <a:pt x="138323" y="179354"/>
                  </a:lnTo>
                  <a:lnTo>
                    <a:pt x="184426" y="157635"/>
                  </a:lnTo>
                  <a:lnTo>
                    <a:pt x="230526" y="137318"/>
                  </a:lnTo>
                  <a:lnTo>
                    <a:pt x="276623" y="118401"/>
                  </a:lnTo>
                  <a:lnTo>
                    <a:pt x="322719" y="100886"/>
                  </a:lnTo>
                  <a:lnTo>
                    <a:pt x="368812" y="84773"/>
                  </a:lnTo>
                  <a:lnTo>
                    <a:pt x="414904" y="70060"/>
                  </a:lnTo>
                  <a:lnTo>
                    <a:pt x="460994" y="56748"/>
                  </a:lnTo>
                  <a:lnTo>
                    <a:pt x="507082" y="44838"/>
                  </a:lnTo>
                  <a:lnTo>
                    <a:pt x="553169" y="34329"/>
                  </a:lnTo>
                  <a:lnTo>
                    <a:pt x="599255" y="25221"/>
                  </a:lnTo>
                  <a:lnTo>
                    <a:pt x="645340" y="17515"/>
                  </a:lnTo>
                  <a:lnTo>
                    <a:pt x="691424" y="11209"/>
                  </a:lnTo>
                  <a:lnTo>
                    <a:pt x="737507" y="6305"/>
                  </a:lnTo>
                  <a:lnTo>
                    <a:pt x="783590" y="2802"/>
                  </a:lnTo>
                  <a:lnTo>
                    <a:pt x="829673" y="700"/>
                  </a:lnTo>
                  <a:lnTo>
                    <a:pt x="875755" y="0"/>
                  </a:lnTo>
                  <a:lnTo>
                    <a:pt x="921838" y="700"/>
                  </a:lnTo>
                  <a:lnTo>
                    <a:pt x="967920" y="2802"/>
                  </a:lnTo>
                  <a:lnTo>
                    <a:pt x="1014003" y="6305"/>
                  </a:lnTo>
                  <a:lnTo>
                    <a:pt x="1060086" y="11209"/>
                  </a:lnTo>
                  <a:lnTo>
                    <a:pt x="1106171" y="17515"/>
                  </a:lnTo>
                  <a:lnTo>
                    <a:pt x="1152255" y="25221"/>
                  </a:lnTo>
                  <a:lnTo>
                    <a:pt x="1198341" y="34329"/>
                  </a:lnTo>
                  <a:lnTo>
                    <a:pt x="1244428" y="44838"/>
                  </a:lnTo>
                  <a:lnTo>
                    <a:pt x="1290517" y="56748"/>
                  </a:lnTo>
                  <a:lnTo>
                    <a:pt x="1336607" y="70060"/>
                  </a:lnTo>
                  <a:lnTo>
                    <a:pt x="1382698" y="84773"/>
                  </a:lnTo>
                  <a:lnTo>
                    <a:pt x="1428792" y="100886"/>
                  </a:lnTo>
                  <a:lnTo>
                    <a:pt x="1474887" y="118401"/>
                  </a:lnTo>
                  <a:lnTo>
                    <a:pt x="1520985" y="137318"/>
                  </a:lnTo>
                  <a:lnTo>
                    <a:pt x="1567085" y="157635"/>
                  </a:lnTo>
                  <a:lnTo>
                    <a:pt x="1613187" y="179354"/>
                  </a:lnTo>
                  <a:lnTo>
                    <a:pt x="1659292" y="202474"/>
                  </a:lnTo>
                  <a:lnTo>
                    <a:pt x="1705400" y="226995"/>
                  </a:lnTo>
                  <a:lnTo>
                    <a:pt x="1751511" y="252917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3257" y="839503"/>
              <a:ext cx="109061" cy="1342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0888" y="839503"/>
              <a:ext cx="109061" cy="13423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814820" y="1151858"/>
            <a:ext cx="676910" cy="896619"/>
            <a:chOff x="2814820" y="1151858"/>
            <a:chExt cx="676910" cy="896619"/>
          </a:xfrm>
        </p:grpSpPr>
        <p:sp>
          <p:nvSpPr>
            <p:cNvPr id="10" name="object 10"/>
            <p:cNvSpPr/>
            <p:nvPr/>
          </p:nvSpPr>
          <p:spPr>
            <a:xfrm>
              <a:off x="2840265" y="1178198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0"/>
                  </a:moveTo>
                  <a:lnTo>
                    <a:pt x="574932" y="51477"/>
                  </a:lnTo>
                  <a:lnTo>
                    <a:pt x="567072" y="101636"/>
                  </a:lnTo>
                  <a:lnTo>
                    <a:pt x="557234" y="150469"/>
                  </a:lnTo>
                  <a:lnTo>
                    <a:pt x="545422" y="197971"/>
                  </a:lnTo>
                  <a:lnTo>
                    <a:pt x="531641" y="244136"/>
                  </a:lnTo>
                  <a:lnTo>
                    <a:pt x="515895" y="288958"/>
                  </a:lnTo>
                  <a:lnTo>
                    <a:pt x="498187" y="332432"/>
                  </a:lnTo>
                  <a:lnTo>
                    <a:pt x="478522" y="374552"/>
                  </a:lnTo>
                  <a:lnTo>
                    <a:pt x="456904" y="415311"/>
                  </a:lnTo>
                  <a:lnTo>
                    <a:pt x="433336" y="454705"/>
                  </a:lnTo>
                  <a:lnTo>
                    <a:pt x="407824" y="492727"/>
                  </a:lnTo>
                  <a:lnTo>
                    <a:pt x="380371" y="529371"/>
                  </a:lnTo>
                  <a:lnTo>
                    <a:pt x="350982" y="564632"/>
                  </a:lnTo>
                  <a:lnTo>
                    <a:pt x="319660" y="598505"/>
                  </a:lnTo>
                  <a:lnTo>
                    <a:pt x="286409" y="630982"/>
                  </a:lnTo>
                  <a:lnTo>
                    <a:pt x="251234" y="662059"/>
                  </a:lnTo>
                  <a:lnTo>
                    <a:pt x="214138" y="691729"/>
                  </a:lnTo>
                  <a:lnTo>
                    <a:pt x="175127" y="719988"/>
                  </a:lnTo>
                  <a:lnTo>
                    <a:pt x="134203" y="746828"/>
                  </a:lnTo>
                  <a:lnTo>
                    <a:pt x="91371" y="772244"/>
                  </a:lnTo>
                  <a:lnTo>
                    <a:pt x="46635" y="796231"/>
                  </a:lnTo>
                  <a:lnTo>
                    <a:pt x="0" y="81878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228" y="1151858"/>
              <a:ext cx="149337" cy="917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820" y="1908545"/>
              <a:ext cx="106513" cy="13939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51640" y="1151858"/>
            <a:ext cx="676910" cy="896619"/>
            <a:chOff x="1251640" y="1151858"/>
            <a:chExt cx="676910" cy="896619"/>
          </a:xfrm>
        </p:grpSpPr>
        <p:sp>
          <p:nvSpPr>
            <p:cNvPr id="14" name="object 14"/>
            <p:cNvSpPr/>
            <p:nvPr/>
          </p:nvSpPr>
          <p:spPr>
            <a:xfrm>
              <a:off x="1322129" y="1178198"/>
              <a:ext cx="581025" cy="819150"/>
            </a:xfrm>
            <a:custGeom>
              <a:avLst/>
              <a:gdLst/>
              <a:ahLst/>
              <a:cxnLst/>
              <a:rect l="l" t="t" r="r" b="b"/>
              <a:pathLst>
                <a:path w="581025" h="819150">
                  <a:moveTo>
                    <a:pt x="580811" y="818783"/>
                  </a:moveTo>
                  <a:lnTo>
                    <a:pt x="534175" y="796231"/>
                  </a:lnTo>
                  <a:lnTo>
                    <a:pt x="489439" y="772244"/>
                  </a:lnTo>
                  <a:lnTo>
                    <a:pt x="446607" y="746828"/>
                  </a:lnTo>
                  <a:lnTo>
                    <a:pt x="405684" y="719988"/>
                  </a:lnTo>
                  <a:lnTo>
                    <a:pt x="366672" y="691729"/>
                  </a:lnTo>
                  <a:lnTo>
                    <a:pt x="329576" y="662059"/>
                  </a:lnTo>
                  <a:lnTo>
                    <a:pt x="294401" y="630982"/>
                  </a:lnTo>
                  <a:lnTo>
                    <a:pt x="261151" y="598505"/>
                  </a:lnTo>
                  <a:lnTo>
                    <a:pt x="229828" y="564632"/>
                  </a:lnTo>
                  <a:lnTo>
                    <a:pt x="200439" y="529371"/>
                  </a:lnTo>
                  <a:lnTo>
                    <a:pt x="172986" y="492727"/>
                  </a:lnTo>
                  <a:lnTo>
                    <a:pt x="147474" y="454705"/>
                  </a:lnTo>
                  <a:lnTo>
                    <a:pt x="123907" y="415311"/>
                  </a:lnTo>
                  <a:lnTo>
                    <a:pt x="102288" y="374552"/>
                  </a:lnTo>
                  <a:lnTo>
                    <a:pt x="82623" y="332432"/>
                  </a:lnTo>
                  <a:lnTo>
                    <a:pt x="64916" y="288958"/>
                  </a:lnTo>
                  <a:lnTo>
                    <a:pt x="49169" y="244136"/>
                  </a:lnTo>
                  <a:lnTo>
                    <a:pt x="35388" y="197971"/>
                  </a:lnTo>
                  <a:lnTo>
                    <a:pt x="23576" y="150469"/>
                  </a:lnTo>
                  <a:lnTo>
                    <a:pt x="13738" y="101636"/>
                  </a:lnTo>
                  <a:lnTo>
                    <a:pt x="5878" y="51477"/>
                  </a:lnTo>
                  <a:lnTo>
                    <a:pt x="0" y="0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872" y="1908545"/>
              <a:ext cx="106513" cy="1393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1640" y="1151858"/>
              <a:ext cx="149337" cy="91712"/>
            </a:xfrm>
            <a:prstGeom prst="rect">
              <a:avLst/>
            </a:prstGeom>
          </p:spPr>
        </p:pic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184483" y="2004620"/>
          <a:ext cx="2376805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/>
                <a:gridCol w="441959"/>
                <a:gridCol w="441960"/>
                <a:gridCol w="742314"/>
              </a:tblGrid>
              <a:tr h="239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8735">
                        <a:lnSpc>
                          <a:spcPts val="1585"/>
                        </a:lnSpc>
                      </a:pPr>
                      <a:r>
                        <a:rPr dirty="0" sz="1400" spc="-40" b="1">
                          <a:latin typeface="Arial"/>
                          <a:cs typeface="Arial"/>
                        </a:rPr>
                        <a:t>Dialogues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8003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9970">
                <a:tc gridSpan="4">
                  <a:txBody>
                    <a:bodyPr/>
                    <a:lstStyle/>
                    <a:p>
                      <a:pPr marL="38735">
                        <a:lnSpc>
                          <a:spcPts val="1585"/>
                        </a:lnSpc>
                      </a:pPr>
                      <a:r>
                        <a:rPr dirty="0" sz="1400" spc="15" b="1">
                          <a:latin typeface="Arial"/>
                          <a:cs typeface="Arial"/>
                        </a:rPr>
                        <a:t>Natural</a:t>
                      </a:r>
                      <a:r>
                        <a:rPr dirty="0" sz="140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Language</a:t>
                      </a:r>
                      <a:r>
                        <a:rPr dirty="0" sz="140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Interface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96698" y="2638273"/>
            <a:ext cx="149808" cy="863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96698" y="2249651"/>
            <a:ext cx="149808" cy="8635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43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78714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5"/>
              <a:t>Persuasive</a:t>
            </a:r>
            <a:r>
              <a:rPr dirty="0" spc="35"/>
              <a:t> </a:t>
            </a:r>
            <a:r>
              <a:rPr dirty="0" spc="-25"/>
              <a:t>chatbot</a:t>
            </a:r>
            <a:r>
              <a:rPr dirty="0" spc="40"/>
              <a:t> </a:t>
            </a:r>
            <a:r>
              <a:rPr dirty="0" spc="-25"/>
              <a:t>with</a:t>
            </a:r>
            <a:r>
              <a:rPr dirty="0" spc="35"/>
              <a:t> </a:t>
            </a:r>
            <a:r>
              <a:rPr dirty="0" spc="-35"/>
              <a:t>natural</a:t>
            </a:r>
            <a:r>
              <a:rPr dirty="0" spc="40"/>
              <a:t> </a:t>
            </a:r>
            <a:r>
              <a:rPr dirty="0" spc="-65"/>
              <a:t>language</a:t>
            </a:r>
            <a:r>
              <a:rPr dirty="0" spc="40"/>
              <a:t> </a:t>
            </a:r>
            <a:r>
              <a:rPr dirty="0" spc="-45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299245"/>
            <a:ext cx="219837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latin typeface="Arial"/>
                <a:cs typeface="Arial"/>
              </a:rPr>
              <a:t>University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85">
                <a:latin typeface="Arial"/>
                <a:cs typeface="Arial"/>
              </a:rPr>
              <a:t>Fees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Corpus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1288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455" y="577761"/>
            <a:ext cx="2291080" cy="2328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7294" y="3023659"/>
            <a:ext cx="3740150" cy="294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Lisa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Chalaguine</a:t>
            </a:r>
            <a:r>
              <a:rPr dirty="0" sz="600" spc="-15">
                <a:latin typeface="Arial"/>
                <a:cs typeface="Arial"/>
              </a:rPr>
              <a:t> and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 Hunter </a:t>
            </a:r>
            <a:r>
              <a:rPr dirty="0" sz="600">
                <a:latin typeface="Arial"/>
                <a:cs typeface="Arial"/>
              </a:rPr>
              <a:t>(2019) </a:t>
            </a:r>
            <a:r>
              <a:rPr dirty="0" sz="600" spc="-15">
                <a:latin typeface="Arial"/>
                <a:cs typeface="Arial"/>
              </a:rPr>
              <a:t>Knowledge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Acquisition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Corpus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for </a:t>
            </a:r>
            <a:r>
              <a:rPr dirty="0" sz="600" spc="-5">
                <a:latin typeface="Arial"/>
                <a:cs typeface="Arial"/>
              </a:rPr>
              <a:t>Argumentation-Based 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Chatbots,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Workshop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on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Advances</a:t>
            </a:r>
            <a:r>
              <a:rPr dirty="0" sz="600" spc="7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In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Argumentation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In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Artificial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Intelligence.</a:t>
            </a:r>
            <a:r>
              <a:rPr dirty="0" sz="600" spc="14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CEUR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Workshop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Proceedings,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volume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2528,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1–14.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43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78714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5"/>
              <a:t>Persuasive</a:t>
            </a:r>
            <a:r>
              <a:rPr dirty="0" spc="35"/>
              <a:t> </a:t>
            </a:r>
            <a:r>
              <a:rPr dirty="0" spc="-25"/>
              <a:t>chatbot</a:t>
            </a:r>
            <a:r>
              <a:rPr dirty="0" spc="40"/>
              <a:t> </a:t>
            </a:r>
            <a:r>
              <a:rPr dirty="0" spc="-25"/>
              <a:t>with</a:t>
            </a:r>
            <a:r>
              <a:rPr dirty="0" spc="35"/>
              <a:t> </a:t>
            </a:r>
            <a:r>
              <a:rPr dirty="0" spc="-35"/>
              <a:t>natural</a:t>
            </a:r>
            <a:r>
              <a:rPr dirty="0" spc="40"/>
              <a:t> </a:t>
            </a:r>
            <a:r>
              <a:rPr dirty="0" spc="-65"/>
              <a:t>language</a:t>
            </a:r>
            <a:r>
              <a:rPr dirty="0" spc="40"/>
              <a:t> </a:t>
            </a:r>
            <a:r>
              <a:rPr dirty="0" spc="-45"/>
              <a:t>interface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868" y="375162"/>
            <a:ext cx="1163320" cy="151130"/>
            <a:chOff x="1796868" y="375162"/>
            <a:chExt cx="1163320" cy="151130"/>
          </a:xfrm>
        </p:grpSpPr>
        <p:sp>
          <p:nvSpPr>
            <p:cNvPr id="4" name="object 4"/>
            <p:cNvSpPr/>
            <p:nvPr/>
          </p:nvSpPr>
          <p:spPr>
            <a:xfrm>
              <a:off x="1799408" y="377702"/>
              <a:ext cx="1158240" cy="146050"/>
            </a:xfrm>
            <a:custGeom>
              <a:avLst/>
              <a:gdLst/>
              <a:ahLst/>
              <a:cxnLst/>
              <a:rect l="l" t="t" r="r" b="b"/>
              <a:pathLst>
                <a:path w="1158239" h="146050">
                  <a:moveTo>
                    <a:pt x="1132724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120191"/>
                  </a:lnTo>
                  <a:lnTo>
                    <a:pt x="1988" y="130041"/>
                  </a:lnTo>
                  <a:lnTo>
                    <a:pt x="7411" y="138085"/>
                  </a:lnTo>
                  <a:lnTo>
                    <a:pt x="15455" y="143508"/>
                  </a:lnTo>
                  <a:lnTo>
                    <a:pt x="25305" y="145497"/>
                  </a:lnTo>
                  <a:lnTo>
                    <a:pt x="1132724" y="145497"/>
                  </a:lnTo>
                  <a:lnTo>
                    <a:pt x="1142574" y="143508"/>
                  </a:lnTo>
                  <a:lnTo>
                    <a:pt x="1150618" y="138085"/>
                  </a:lnTo>
                  <a:lnTo>
                    <a:pt x="1156041" y="130041"/>
                  </a:lnTo>
                  <a:lnTo>
                    <a:pt x="1158029" y="120191"/>
                  </a:lnTo>
                  <a:lnTo>
                    <a:pt x="1158029" y="25305"/>
                  </a:lnTo>
                  <a:lnTo>
                    <a:pt x="1156041" y="15455"/>
                  </a:lnTo>
                  <a:lnTo>
                    <a:pt x="1150618" y="7411"/>
                  </a:lnTo>
                  <a:lnTo>
                    <a:pt x="1142574" y="1988"/>
                  </a:lnTo>
                  <a:lnTo>
                    <a:pt x="1132724" y="0"/>
                  </a:lnTo>
                  <a:close/>
                </a:path>
              </a:pathLst>
            </a:custGeom>
            <a:solidFill>
              <a:srgbClr val="FFB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99408" y="377702"/>
              <a:ext cx="1158240" cy="146050"/>
            </a:xfrm>
            <a:custGeom>
              <a:avLst/>
              <a:gdLst/>
              <a:ahLst/>
              <a:cxnLst/>
              <a:rect l="l" t="t" r="r" b="b"/>
              <a:pathLst>
                <a:path w="1158239" h="146050">
                  <a:moveTo>
                    <a:pt x="1132724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120191"/>
                  </a:lnTo>
                  <a:lnTo>
                    <a:pt x="1988" y="130041"/>
                  </a:lnTo>
                  <a:lnTo>
                    <a:pt x="7411" y="138085"/>
                  </a:lnTo>
                  <a:lnTo>
                    <a:pt x="15455" y="143508"/>
                  </a:lnTo>
                  <a:lnTo>
                    <a:pt x="25305" y="145497"/>
                  </a:lnTo>
                  <a:lnTo>
                    <a:pt x="1132724" y="145497"/>
                  </a:lnTo>
                  <a:lnTo>
                    <a:pt x="1142574" y="143508"/>
                  </a:lnTo>
                  <a:lnTo>
                    <a:pt x="1150618" y="138085"/>
                  </a:lnTo>
                  <a:lnTo>
                    <a:pt x="1156041" y="130041"/>
                  </a:lnTo>
                  <a:lnTo>
                    <a:pt x="1158029" y="120191"/>
                  </a:lnTo>
                  <a:lnTo>
                    <a:pt x="1158029" y="25305"/>
                  </a:lnTo>
                  <a:lnTo>
                    <a:pt x="1156041" y="15455"/>
                  </a:lnTo>
                  <a:lnTo>
                    <a:pt x="1150618" y="7411"/>
                  </a:lnTo>
                  <a:lnTo>
                    <a:pt x="1142574" y="1988"/>
                  </a:lnTo>
                  <a:lnTo>
                    <a:pt x="1132724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101811" y="380840"/>
            <a:ext cx="5537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25">
                <a:latin typeface="Arial"/>
                <a:cs typeface="Arial"/>
              </a:rPr>
              <a:t>User</a:t>
            </a:r>
            <a:r>
              <a:rPr dirty="0" sz="600" spc="7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36863" y="752491"/>
            <a:ext cx="1883410" cy="332105"/>
            <a:chOff x="1436863" y="752491"/>
            <a:chExt cx="1883410" cy="332105"/>
          </a:xfrm>
        </p:grpSpPr>
        <p:sp>
          <p:nvSpPr>
            <p:cNvPr id="8" name="object 8"/>
            <p:cNvSpPr/>
            <p:nvPr/>
          </p:nvSpPr>
          <p:spPr>
            <a:xfrm>
              <a:off x="1439403" y="755031"/>
              <a:ext cx="1878330" cy="327025"/>
            </a:xfrm>
            <a:custGeom>
              <a:avLst/>
              <a:gdLst/>
              <a:ahLst/>
              <a:cxnLst/>
              <a:rect l="l" t="t" r="r" b="b"/>
              <a:pathLst>
                <a:path w="1878329" h="327025">
                  <a:moveTo>
                    <a:pt x="1852733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301547"/>
                  </a:lnTo>
                  <a:lnTo>
                    <a:pt x="1988" y="311397"/>
                  </a:lnTo>
                  <a:lnTo>
                    <a:pt x="7411" y="319441"/>
                  </a:lnTo>
                  <a:lnTo>
                    <a:pt x="15455" y="324864"/>
                  </a:lnTo>
                  <a:lnTo>
                    <a:pt x="25305" y="326852"/>
                  </a:lnTo>
                  <a:lnTo>
                    <a:pt x="1852733" y="326852"/>
                  </a:lnTo>
                  <a:lnTo>
                    <a:pt x="1862583" y="324864"/>
                  </a:lnTo>
                  <a:lnTo>
                    <a:pt x="1870627" y="319441"/>
                  </a:lnTo>
                  <a:lnTo>
                    <a:pt x="1876050" y="311397"/>
                  </a:lnTo>
                  <a:lnTo>
                    <a:pt x="1878039" y="301547"/>
                  </a:lnTo>
                  <a:lnTo>
                    <a:pt x="1878039" y="25305"/>
                  </a:lnTo>
                  <a:lnTo>
                    <a:pt x="1876050" y="15455"/>
                  </a:lnTo>
                  <a:lnTo>
                    <a:pt x="1870627" y="7411"/>
                  </a:lnTo>
                  <a:lnTo>
                    <a:pt x="1862583" y="1988"/>
                  </a:lnTo>
                  <a:lnTo>
                    <a:pt x="1852733" y="0"/>
                  </a:lnTo>
                  <a:close/>
                </a:path>
              </a:pathLst>
            </a:custGeom>
            <a:solidFill>
              <a:srgbClr val="FFB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39403" y="755031"/>
              <a:ext cx="1878330" cy="327025"/>
            </a:xfrm>
            <a:custGeom>
              <a:avLst/>
              <a:gdLst/>
              <a:ahLst/>
              <a:cxnLst/>
              <a:rect l="l" t="t" r="r" b="b"/>
              <a:pathLst>
                <a:path w="1878329" h="327025">
                  <a:moveTo>
                    <a:pt x="1852733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301547"/>
                  </a:lnTo>
                  <a:lnTo>
                    <a:pt x="1988" y="311397"/>
                  </a:lnTo>
                  <a:lnTo>
                    <a:pt x="7411" y="319441"/>
                  </a:lnTo>
                  <a:lnTo>
                    <a:pt x="15455" y="324864"/>
                  </a:lnTo>
                  <a:lnTo>
                    <a:pt x="25305" y="326852"/>
                  </a:lnTo>
                  <a:lnTo>
                    <a:pt x="1852733" y="326852"/>
                  </a:lnTo>
                  <a:lnTo>
                    <a:pt x="1862583" y="324864"/>
                  </a:lnTo>
                  <a:lnTo>
                    <a:pt x="1870627" y="319441"/>
                  </a:lnTo>
                  <a:lnTo>
                    <a:pt x="1876050" y="311397"/>
                  </a:lnTo>
                  <a:lnTo>
                    <a:pt x="1878039" y="301547"/>
                  </a:lnTo>
                  <a:lnTo>
                    <a:pt x="1878039" y="25305"/>
                  </a:lnTo>
                  <a:lnTo>
                    <a:pt x="1876050" y="15455"/>
                  </a:lnTo>
                  <a:lnTo>
                    <a:pt x="1870627" y="7411"/>
                  </a:lnTo>
                  <a:lnTo>
                    <a:pt x="1862583" y="1988"/>
                  </a:lnTo>
                  <a:lnTo>
                    <a:pt x="1852733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554581" y="758169"/>
            <a:ext cx="1647825" cy="294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302895" marR="294640">
              <a:lnSpc>
                <a:spcPts val="700"/>
              </a:lnSpc>
              <a:spcBef>
                <a:spcPts val="135"/>
              </a:spcBef>
            </a:pPr>
            <a:r>
              <a:rPr dirty="0" sz="600">
                <a:latin typeface="Arial"/>
                <a:cs typeface="Arial"/>
              </a:rPr>
              <a:t>Find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arguments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graph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that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are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similar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to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user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argument.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75"/>
              </a:lnSpc>
            </a:pPr>
            <a:r>
              <a:rPr dirty="0" sz="600" spc="-15">
                <a:latin typeface="Arial"/>
                <a:cs typeface="Arial"/>
              </a:rPr>
              <a:t>(Cosine</a:t>
            </a:r>
            <a:r>
              <a:rPr dirty="0" sz="600" spc="13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similarity</a:t>
            </a:r>
            <a:r>
              <a:rPr dirty="0" sz="600" spc="13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on  word  </a:t>
            </a:r>
            <a:r>
              <a:rPr dirty="0" sz="600" spc="-10">
                <a:latin typeface="Arial"/>
                <a:cs typeface="Arial"/>
              </a:rPr>
              <a:t>vector</a:t>
            </a:r>
            <a:r>
              <a:rPr dirty="0" sz="600" spc="13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using  </a:t>
            </a:r>
            <a:r>
              <a:rPr dirty="0" sz="600" spc="-10">
                <a:latin typeface="Arial"/>
                <a:cs typeface="Arial"/>
              </a:rPr>
              <a:t>Glove)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6852" y="1518893"/>
            <a:ext cx="1523365" cy="717550"/>
            <a:chOff x="536852" y="1518893"/>
            <a:chExt cx="1523365" cy="717550"/>
          </a:xfrm>
        </p:grpSpPr>
        <p:sp>
          <p:nvSpPr>
            <p:cNvPr id="12" name="object 12"/>
            <p:cNvSpPr/>
            <p:nvPr/>
          </p:nvSpPr>
          <p:spPr>
            <a:xfrm>
              <a:off x="539392" y="1521433"/>
              <a:ext cx="1518285" cy="234315"/>
            </a:xfrm>
            <a:custGeom>
              <a:avLst/>
              <a:gdLst/>
              <a:ahLst/>
              <a:cxnLst/>
              <a:rect l="l" t="t" r="r" b="b"/>
              <a:pathLst>
                <a:path w="1518285" h="234314">
                  <a:moveTo>
                    <a:pt x="1492728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208760"/>
                  </a:lnTo>
                  <a:lnTo>
                    <a:pt x="1988" y="218610"/>
                  </a:lnTo>
                  <a:lnTo>
                    <a:pt x="7411" y="226654"/>
                  </a:lnTo>
                  <a:lnTo>
                    <a:pt x="15455" y="232077"/>
                  </a:lnTo>
                  <a:lnTo>
                    <a:pt x="25305" y="234065"/>
                  </a:lnTo>
                  <a:lnTo>
                    <a:pt x="1492728" y="234065"/>
                  </a:lnTo>
                  <a:lnTo>
                    <a:pt x="1502578" y="232077"/>
                  </a:lnTo>
                  <a:lnTo>
                    <a:pt x="1510622" y="226654"/>
                  </a:lnTo>
                  <a:lnTo>
                    <a:pt x="1516045" y="218610"/>
                  </a:lnTo>
                  <a:lnTo>
                    <a:pt x="1518034" y="208760"/>
                  </a:lnTo>
                  <a:lnTo>
                    <a:pt x="1518034" y="25305"/>
                  </a:lnTo>
                  <a:lnTo>
                    <a:pt x="1516045" y="15455"/>
                  </a:lnTo>
                  <a:lnTo>
                    <a:pt x="1510622" y="7411"/>
                  </a:lnTo>
                  <a:lnTo>
                    <a:pt x="1502578" y="1988"/>
                  </a:lnTo>
                  <a:lnTo>
                    <a:pt x="1492728" y="0"/>
                  </a:lnTo>
                  <a:close/>
                </a:path>
              </a:pathLst>
            </a:custGeom>
            <a:solidFill>
              <a:srgbClr val="FFB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39392" y="1521433"/>
              <a:ext cx="1518285" cy="234315"/>
            </a:xfrm>
            <a:custGeom>
              <a:avLst/>
              <a:gdLst/>
              <a:ahLst/>
              <a:cxnLst/>
              <a:rect l="l" t="t" r="r" b="b"/>
              <a:pathLst>
                <a:path w="1518285" h="234314">
                  <a:moveTo>
                    <a:pt x="1492728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208760"/>
                  </a:lnTo>
                  <a:lnTo>
                    <a:pt x="1988" y="218610"/>
                  </a:lnTo>
                  <a:lnTo>
                    <a:pt x="7411" y="226654"/>
                  </a:lnTo>
                  <a:lnTo>
                    <a:pt x="15455" y="232077"/>
                  </a:lnTo>
                  <a:lnTo>
                    <a:pt x="25305" y="234065"/>
                  </a:lnTo>
                  <a:lnTo>
                    <a:pt x="1492728" y="234065"/>
                  </a:lnTo>
                  <a:lnTo>
                    <a:pt x="1502578" y="232077"/>
                  </a:lnTo>
                  <a:lnTo>
                    <a:pt x="1510622" y="226654"/>
                  </a:lnTo>
                  <a:lnTo>
                    <a:pt x="1516045" y="218610"/>
                  </a:lnTo>
                  <a:lnTo>
                    <a:pt x="1518034" y="208760"/>
                  </a:lnTo>
                  <a:lnTo>
                    <a:pt x="1518034" y="25305"/>
                  </a:lnTo>
                  <a:lnTo>
                    <a:pt x="1516045" y="15455"/>
                  </a:lnTo>
                  <a:lnTo>
                    <a:pt x="1510622" y="7411"/>
                  </a:lnTo>
                  <a:lnTo>
                    <a:pt x="1502578" y="1988"/>
                  </a:lnTo>
                  <a:lnTo>
                    <a:pt x="1492728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9392" y="1907044"/>
              <a:ext cx="1518285" cy="327025"/>
            </a:xfrm>
            <a:custGeom>
              <a:avLst/>
              <a:gdLst/>
              <a:ahLst/>
              <a:cxnLst/>
              <a:rect l="l" t="t" r="r" b="b"/>
              <a:pathLst>
                <a:path w="1518285" h="327025">
                  <a:moveTo>
                    <a:pt x="1492728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301547"/>
                  </a:lnTo>
                  <a:lnTo>
                    <a:pt x="1988" y="311397"/>
                  </a:lnTo>
                  <a:lnTo>
                    <a:pt x="7411" y="319440"/>
                  </a:lnTo>
                  <a:lnTo>
                    <a:pt x="15455" y="324863"/>
                  </a:lnTo>
                  <a:lnTo>
                    <a:pt x="25305" y="326852"/>
                  </a:lnTo>
                  <a:lnTo>
                    <a:pt x="1492728" y="326852"/>
                  </a:lnTo>
                  <a:lnTo>
                    <a:pt x="1502578" y="324863"/>
                  </a:lnTo>
                  <a:lnTo>
                    <a:pt x="1510622" y="319440"/>
                  </a:lnTo>
                  <a:lnTo>
                    <a:pt x="1516045" y="311397"/>
                  </a:lnTo>
                  <a:lnTo>
                    <a:pt x="1518034" y="301547"/>
                  </a:lnTo>
                  <a:lnTo>
                    <a:pt x="1518034" y="25305"/>
                  </a:lnTo>
                  <a:lnTo>
                    <a:pt x="1516045" y="15455"/>
                  </a:lnTo>
                  <a:lnTo>
                    <a:pt x="1510622" y="7411"/>
                  </a:lnTo>
                  <a:lnTo>
                    <a:pt x="1502578" y="1988"/>
                  </a:lnTo>
                  <a:lnTo>
                    <a:pt x="1492728" y="0"/>
                  </a:lnTo>
                  <a:close/>
                </a:path>
              </a:pathLst>
            </a:custGeom>
            <a:solidFill>
              <a:srgbClr val="FFB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39392" y="1907044"/>
              <a:ext cx="1518285" cy="327025"/>
            </a:xfrm>
            <a:custGeom>
              <a:avLst/>
              <a:gdLst/>
              <a:ahLst/>
              <a:cxnLst/>
              <a:rect l="l" t="t" r="r" b="b"/>
              <a:pathLst>
                <a:path w="1518285" h="327025">
                  <a:moveTo>
                    <a:pt x="1492728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301547"/>
                  </a:lnTo>
                  <a:lnTo>
                    <a:pt x="1988" y="311397"/>
                  </a:lnTo>
                  <a:lnTo>
                    <a:pt x="7411" y="319440"/>
                  </a:lnTo>
                  <a:lnTo>
                    <a:pt x="15455" y="324863"/>
                  </a:lnTo>
                  <a:lnTo>
                    <a:pt x="25305" y="326852"/>
                  </a:lnTo>
                  <a:lnTo>
                    <a:pt x="1492728" y="326852"/>
                  </a:lnTo>
                  <a:lnTo>
                    <a:pt x="1502578" y="324863"/>
                  </a:lnTo>
                  <a:lnTo>
                    <a:pt x="1510622" y="319440"/>
                  </a:lnTo>
                  <a:lnTo>
                    <a:pt x="1516045" y="311397"/>
                  </a:lnTo>
                  <a:lnTo>
                    <a:pt x="1518034" y="301547"/>
                  </a:lnTo>
                  <a:lnTo>
                    <a:pt x="1518034" y="25305"/>
                  </a:lnTo>
                  <a:lnTo>
                    <a:pt x="1516045" y="15455"/>
                  </a:lnTo>
                  <a:lnTo>
                    <a:pt x="1510622" y="7411"/>
                  </a:lnTo>
                  <a:lnTo>
                    <a:pt x="1502578" y="1988"/>
                  </a:lnTo>
                  <a:lnTo>
                    <a:pt x="1492728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87146" y="1524563"/>
            <a:ext cx="1223010" cy="50228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4604" marR="5080" indent="-254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For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each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similar</a:t>
            </a:r>
            <a:r>
              <a:rPr dirty="0" sz="600" spc="-5">
                <a:latin typeface="Arial"/>
                <a:cs typeface="Arial"/>
              </a:rPr>
              <a:t> argument,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get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its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counterarguments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from</a:t>
            </a:r>
            <a:r>
              <a:rPr dirty="0" sz="600" spc="13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13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graph.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</a:pPr>
            <a:r>
              <a:rPr dirty="0" sz="600">
                <a:latin typeface="Arial"/>
                <a:cs typeface="Arial"/>
              </a:rPr>
              <a:t>Find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concerns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user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argument.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640" y="1998731"/>
            <a:ext cx="876300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13030" marR="5080" indent="-100965">
              <a:lnSpc>
                <a:spcPts val="700"/>
              </a:lnSpc>
              <a:spcBef>
                <a:spcPts val="135"/>
              </a:spcBef>
            </a:pPr>
            <a:r>
              <a:rPr dirty="0" sz="600" spc="5">
                <a:latin typeface="Arial"/>
                <a:cs typeface="Arial"/>
              </a:rPr>
              <a:t>(Logistic</a:t>
            </a:r>
            <a:r>
              <a:rPr dirty="0" sz="600" spc="11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regression</a:t>
            </a:r>
            <a:r>
              <a:rPr dirty="0" sz="600" spc="11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clas-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sifier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on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keywords)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76881" y="1995182"/>
            <a:ext cx="1163320" cy="151130"/>
            <a:chOff x="2876881" y="1995182"/>
            <a:chExt cx="1163320" cy="151130"/>
          </a:xfrm>
        </p:grpSpPr>
        <p:sp>
          <p:nvSpPr>
            <p:cNvPr id="19" name="object 19"/>
            <p:cNvSpPr/>
            <p:nvPr/>
          </p:nvSpPr>
          <p:spPr>
            <a:xfrm>
              <a:off x="2879421" y="1997722"/>
              <a:ext cx="1158240" cy="146050"/>
            </a:xfrm>
            <a:custGeom>
              <a:avLst/>
              <a:gdLst/>
              <a:ahLst/>
              <a:cxnLst/>
              <a:rect l="l" t="t" r="r" b="b"/>
              <a:pathLst>
                <a:path w="1158239" h="146050">
                  <a:moveTo>
                    <a:pt x="1132724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120191"/>
                  </a:lnTo>
                  <a:lnTo>
                    <a:pt x="1988" y="130041"/>
                  </a:lnTo>
                  <a:lnTo>
                    <a:pt x="7411" y="138085"/>
                  </a:lnTo>
                  <a:lnTo>
                    <a:pt x="15455" y="143508"/>
                  </a:lnTo>
                  <a:lnTo>
                    <a:pt x="25305" y="145496"/>
                  </a:lnTo>
                  <a:lnTo>
                    <a:pt x="1132724" y="145496"/>
                  </a:lnTo>
                  <a:lnTo>
                    <a:pt x="1142574" y="143508"/>
                  </a:lnTo>
                  <a:lnTo>
                    <a:pt x="1150617" y="138085"/>
                  </a:lnTo>
                  <a:lnTo>
                    <a:pt x="1156041" y="130041"/>
                  </a:lnTo>
                  <a:lnTo>
                    <a:pt x="1158029" y="120191"/>
                  </a:lnTo>
                  <a:lnTo>
                    <a:pt x="1158029" y="25305"/>
                  </a:lnTo>
                  <a:lnTo>
                    <a:pt x="1156041" y="15455"/>
                  </a:lnTo>
                  <a:lnTo>
                    <a:pt x="1150617" y="7411"/>
                  </a:lnTo>
                  <a:lnTo>
                    <a:pt x="1142574" y="1988"/>
                  </a:lnTo>
                  <a:lnTo>
                    <a:pt x="1132724" y="0"/>
                  </a:lnTo>
                  <a:close/>
                </a:path>
              </a:pathLst>
            </a:custGeom>
            <a:solidFill>
              <a:srgbClr val="FFB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79421" y="1997722"/>
              <a:ext cx="1158240" cy="146050"/>
            </a:xfrm>
            <a:custGeom>
              <a:avLst/>
              <a:gdLst/>
              <a:ahLst/>
              <a:cxnLst/>
              <a:rect l="l" t="t" r="r" b="b"/>
              <a:pathLst>
                <a:path w="1158239" h="146050">
                  <a:moveTo>
                    <a:pt x="1132724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120191"/>
                  </a:lnTo>
                  <a:lnTo>
                    <a:pt x="1988" y="130041"/>
                  </a:lnTo>
                  <a:lnTo>
                    <a:pt x="7411" y="138085"/>
                  </a:lnTo>
                  <a:lnTo>
                    <a:pt x="15455" y="143508"/>
                  </a:lnTo>
                  <a:lnTo>
                    <a:pt x="25305" y="145496"/>
                  </a:lnTo>
                  <a:lnTo>
                    <a:pt x="1132724" y="145496"/>
                  </a:lnTo>
                  <a:lnTo>
                    <a:pt x="1142574" y="143508"/>
                  </a:lnTo>
                  <a:lnTo>
                    <a:pt x="1150617" y="138085"/>
                  </a:lnTo>
                  <a:lnTo>
                    <a:pt x="1156041" y="130041"/>
                  </a:lnTo>
                  <a:lnTo>
                    <a:pt x="1158029" y="120191"/>
                  </a:lnTo>
                  <a:lnTo>
                    <a:pt x="1158029" y="25305"/>
                  </a:lnTo>
                  <a:lnTo>
                    <a:pt x="1156041" y="15455"/>
                  </a:lnTo>
                  <a:lnTo>
                    <a:pt x="1150617" y="7411"/>
                  </a:lnTo>
                  <a:lnTo>
                    <a:pt x="1142574" y="1988"/>
                  </a:lnTo>
                  <a:lnTo>
                    <a:pt x="1132724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048673" y="2000839"/>
            <a:ext cx="820419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latin typeface="Arial"/>
                <a:cs typeface="Arial"/>
              </a:rPr>
              <a:t>Pick</a:t>
            </a:r>
            <a:r>
              <a:rPr dirty="0" sz="600" spc="11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default</a:t>
            </a:r>
            <a:r>
              <a:rPr dirty="0" sz="600" spc="1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6852" y="2382902"/>
            <a:ext cx="1523365" cy="239395"/>
            <a:chOff x="536852" y="2382902"/>
            <a:chExt cx="1523365" cy="239395"/>
          </a:xfrm>
        </p:grpSpPr>
        <p:sp>
          <p:nvSpPr>
            <p:cNvPr id="23" name="object 23"/>
            <p:cNvSpPr/>
            <p:nvPr/>
          </p:nvSpPr>
          <p:spPr>
            <a:xfrm>
              <a:off x="539392" y="2385442"/>
              <a:ext cx="1518285" cy="234315"/>
            </a:xfrm>
            <a:custGeom>
              <a:avLst/>
              <a:gdLst/>
              <a:ahLst/>
              <a:cxnLst/>
              <a:rect l="l" t="t" r="r" b="b"/>
              <a:pathLst>
                <a:path w="1518285" h="234314">
                  <a:moveTo>
                    <a:pt x="1492728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208760"/>
                  </a:lnTo>
                  <a:lnTo>
                    <a:pt x="1988" y="218610"/>
                  </a:lnTo>
                  <a:lnTo>
                    <a:pt x="7411" y="226654"/>
                  </a:lnTo>
                  <a:lnTo>
                    <a:pt x="15455" y="232077"/>
                  </a:lnTo>
                  <a:lnTo>
                    <a:pt x="25305" y="234065"/>
                  </a:lnTo>
                  <a:lnTo>
                    <a:pt x="1492728" y="234065"/>
                  </a:lnTo>
                  <a:lnTo>
                    <a:pt x="1502578" y="232077"/>
                  </a:lnTo>
                  <a:lnTo>
                    <a:pt x="1510622" y="226654"/>
                  </a:lnTo>
                  <a:lnTo>
                    <a:pt x="1516045" y="218610"/>
                  </a:lnTo>
                  <a:lnTo>
                    <a:pt x="1518034" y="208760"/>
                  </a:lnTo>
                  <a:lnTo>
                    <a:pt x="1518034" y="25305"/>
                  </a:lnTo>
                  <a:lnTo>
                    <a:pt x="1516045" y="15455"/>
                  </a:lnTo>
                  <a:lnTo>
                    <a:pt x="1510622" y="7411"/>
                  </a:lnTo>
                  <a:lnTo>
                    <a:pt x="1502578" y="1988"/>
                  </a:lnTo>
                  <a:lnTo>
                    <a:pt x="1492728" y="0"/>
                  </a:lnTo>
                  <a:close/>
                </a:path>
              </a:pathLst>
            </a:custGeom>
            <a:solidFill>
              <a:srgbClr val="FFB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9392" y="2385442"/>
              <a:ext cx="1518285" cy="234315"/>
            </a:xfrm>
            <a:custGeom>
              <a:avLst/>
              <a:gdLst/>
              <a:ahLst/>
              <a:cxnLst/>
              <a:rect l="l" t="t" r="r" b="b"/>
              <a:pathLst>
                <a:path w="1518285" h="234314">
                  <a:moveTo>
                    <a:pt x="1492728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208760"/>
                  </a:lnTo>
                  <a:lnTo>
                    <a:pt x="1988" y="218610"/>
                  </a:lnTo>
                  <a:lnTo>
                    <a:pt x="7411" y="226654"/>
                  </a:lnTo>
                  <a:lnTo>
                    <a:pt x="15455" y="232077"/>
                  </a:lnTo>
                  <a:lnTo>
                    <a:pt x="25305" y="234065"/>
                  </a:lnTo>
                  <a:lnTo>
                    <a:pt x="1492728" y="234065"/>
                  </a:lnTo>
                  <a:lnTo>
                    <a:pt x="1502578" y="232077"/>
                  </a:lnTo>
                  <a:lnTo>
                    <a:pt x="1510622" y="226654"/>
                  </a:lnTo>
                  <a:lnTo>
                    <a:pt x="1516045" y="218610"/>
                  </a:lnTo>
                  <a:lnTo>
                    <a:pt x="1518034" y="208760"/>
                  </a:lnTo>
                  <a:lnTo>
                    <a:pt x="1518034" y="25305"/>
                  </a:lnTo>
                  <a:lnTo>
                    <a:pt x="1516045" y="15455"/>
                  </a:lnTo>
                  <a:lnTo>
                    <a:pt x="1510622" y="7411"/>
                  </a:lnTo>
                  <a:lnTo>
                    <a:pt x="1502578" y="1988"/>
                  </a:lnTo>
                  <a:lnTo>
                    <a:pt x="1492728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572998" y="2388557"/>
            <a:ext cx="1451610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07950" marR="5080" indent="-95885">
              <a:lnSpc>
                <a:spcPts val="700"/>
              </a:lnSpc>
              <a:spcBef>
                <a:spcPts val="135"/>
              </a:spcBef>
            </a:pPr>
            <a:r>
              <a:rPr dirty="0" sz="600">
                <a:latin typeface="Arial"/>
                <a:cs typeface="Arial"/>
              </a:rPr>
              <a:t>Pick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counterargument</a:t>
            </a:r>
            <a:r>
              <a:rPr dirty="0" sz="600" spc="13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that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best</a:t>
            </a:r>
            <a:r>
              <a:rPr dirty="0" sz="600" spc="13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matches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12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concerns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13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the</a:t>
            </a:r>
            <a:r>
              <a:rPr dirty="0" sz="600" spc="13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user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96868" y="523189"/>
            <a:ext cx="1163320" cy="2522855"/>
            <a:chOff x="1796868" y="523189"/>
            <a:chExt cx="1163320" cy="2522855"/>
          </a:xfrm>
        </p:grpSpPr>
        <p:sp>
          <p:nvSpPr>
            <p:cNvPr id="27" name="object 27"/>
            <p:cNvSpPr/>
            <p:nvPr/>
          </p:nvSpPr>
          <p:spPr>
            <a:xfrm>
              <a:off x="2378423" y="525729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w="0" h="220979">
                  <a:moveTo>
                    <a:pt x="0" y="0"/>
                  </a:moveTo>
                  <a:lnTo>
                    <a:pt x="0" y="22095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58179" y="731497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40487" y="0"/>
                  </a:moveTo>
                  <a:lnTo>
                    <a:pt x="34300" y="2965"/>
                  </a:lnTo>
                  <a:lnTo>
                    <a:pt x="27993" y="8540"/>
                  </a:lnTo>
                  <a:lnTo>
                    <a:pt x="22873" y="14589"/>
                  </a:lnTo>
                  <a:lnTo>
                    <a:pt x="20243" y="18978"/>
                  </a:lnTo>
                  <a:lnTo>
                    <a:pt x="17614" y="14589"/>
                  </a:lnTo>
                  <a:lnTo>
                    <a:pt x="12494" y="8540"/>
                  </a:lnTo>
                  <a:lnTo>
                    <a:pt x="6187" y="2965"/>
                  </a:lnTo>
                  <a:lnTo>
                    <a:pt x="0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799408" y="2897733"/>
              <a:ext cx="1158240" cy="146050"/>
            </a:xfrm>
            <a:custGeom>
              <a:avLst/>
              <a:gdLst/>
              <a:ahLst/>
              <a:cxnLst/>
              <a:rect l="l" t="t" r="r" b="b"/>
              <a:pathLst>
                <a:path w="1158239" h="146050">
                  <a:moveTo>
                    <a:pt x="1132724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120191"/>
                  </a:lnTo>
                  <a:lnTo>
                    <a:pt x="1988" y="130041"/>
                  </a:lnTo>
                  <a:lnTo>
                    <a:pt x="7411" y="138085"/>
                  </a:lnTo>
                  <a:lnTo>
                    <a:pt x="15455" y="143508"/>
                  </a:lnTo>
                  <a:lnTo>
                    <a:pt x="25305" y="145496"/>
                  </a:lnTo>
                  <a:lnTo>
                    <a:pt x="1132724" y="145496"/>
                  </a:lnTo>
                  <a:lnTo>
                    <a:pt x="1142574" y="143508"/>
                  </a:lnTo>
                  <a:lnTo>
                    <a:pt x="1150618" y="138085"/>
                  </a:lnTo>
                  <a:lnTo>
                    <a:pt x="1156041" y="130041"/>
                  </a:lnTo>
                  <a:lnTo>
                    <a:pt x="1158029" y="120191"/>
                  </a:lnTo>
                  <a:lnTo>
                    <a:pt x="1158029" y="25305"/>
                  </a:lnTo>
                  <a:lnTo>
                    <a:pt x="1156041" y="15455"/>
                  </a:lnTo>
                  <a:lnTo>
                    <a:pt x="1150618" y="7411"/>
                  </a:lnTo>
                  <a:lnTo>
                    <a:pt x="1142574" y="1988"/>
                  </a:lnTo>
                  <a:lnTo>
                    <a:pt x="1132724" y="0"/>
                  </a:lnTo>
                  <a:close/>
                </a:path>
              </a:pathLst>
            </a:custGeom>
            <a:solidFill>
              <a:srgbClr val="FFB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799408" y="2897733"/>
              <a:ext cx="1158240" cy="146050"/>
            </a:xfrm>
            <a:custGeom>
              <a:avLst/>
              <a:gdLst/>
              <a:ahLst/>
              <a:cxnLst/>
              <a:rect l="l" t="t" r="r" b="b"/>
              <a:pathLst>
                <a:path w="1158239" h="146050">
                  <a:moveTo>
                    <a:pt x="1132724" y="0"/>
                  </a:moveTo>
                  <a:lnTo>
                    <a:pt x="25305" y="0"/>
                  </a:lnTo>
                  <a:lnTo>
                    <a:pt x="15455" y="1988"/>
                  </a:lnTo>
                  <a:lnTo>
                    <a:pt x="7411" y="7411"/>
                  </a:lnTo>
                  <a:lnTo>
                    <a:pt x="1988" y="15455"/>
                  </a:lnTo>
                  <a:lnTo>
                    <a:pt x="0" y="25305"/>
                  </a:lnTo>
                  <a:lnTo>
                    <a:pt x="0" y="120191"/>
                  </a:lnTo>
                  <a:lnTo>
                    <a:pt x="1988" y="130041"/>
                  </a:lnTo>
                  <a:lnTo>
                    <a:pt x="7411" y="138085"/>
                  </a:lnTo>
                  <a:lnTo>
                    <a:pt x="15455" y="143508"/>
                  </a:lnTo>
                  <a:lnTo>
                    <a:pt x="25305" y="145496"/>
                  </a:lnTo>
                  <a:lnTo>
                    <a:pt x="1132724" y="145496"/>
                  </a:lnTo>
                  <a:lnTo>
                    <a:pt x="1142574" y="143508"/>
                  </a:lnTo>
                  <a:lnTo>
                    <a:pt x="1150618" y="138085"/>
                  </a:lnTo>
                  <a:lnTo>
                    <a:pt x="1156041" y="130041"/>
                  </a:lnTo>
                  <a:lnTo>
                    <a:pt x="1158029" y="120191"/>
                  </a:lnTo>
                  <a:lnTo>
                    <a:pt x="1158029" y="25305"/>
                  </a:lnTo>
                  <a:lnTo>
                    <a:pt x="1156041" y="15455"/>
                  </a:lnTo>
                  <a:lnTo>
                    <a:pt x="1150618" y="7411"/>
                  </a:lnTo>
                  <a:lnTo>
                    <a:pt x="1142574" y="1988"/>
                  </a:lnTo>
                  <a:lnTo>
                    <a:pt x="1132724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68096" y="1136845"/>
            <a:ext cx="8293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30">
                <a:solidFill>
                  <a:srgbClr val="FF0000"/>
                </a:solidFill>
                <a:latin typeface="Arial"/>
                <a:cs typeface="Arial"/>
              </a:rPr>
              <a:t>Some</a:t>
            </a:r>
            <a:r>
              <a:rPr dirty="0" sz="6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0000"/>
                </a:solidFill>
                <a:latin typeface="Arial"/>
                <a:cs typeface="Arial"/>
              </a:rPr>
              <a:t>similar</a:t>
            </a:r>
            <a:r>
              <a:rPr dirty="0" sz="6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FF0000"/>
                </a:solidFill>
                <a:latin typeface="Arial"/>
                <a:cs typeface="Arial"/>
              </a:rPr>
              <a:t>arguments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03994" y="1136845"/>
            <a:ext cx="7410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dirty="0" sz="6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0000"/>
                </a:solidFill>
                <a:latin typeface="Arial"/>
                <a:cs typeface="Arial"/>
              </a:rPr>
              <a:t>similar</a:t>
            </a:r>
            <a:r>
              <a:rPr dirty="0" sz="6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FF0000"/>
                </a:solidFill>
                <a:latin typeface="Arial"/>
                <a:cs typeface="Arial"/>
              </a:rPr>
              <a:t>arguments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76141" y="1081883"/>
            <a:ext cx="2204720" cy="1813560"/>
            <a:chOff x="1276141" y="1081883"/>
            <a:chExt cx="2204720" cy="1813560"/>
          </a:xfrm>
        </p:grpSpPr>
        <p:sp>
          <p:nvSpPr>
            <p:cNvPr id="34" name="object 34"/>
            <p:cNvSpPr/>
            <p:nvPr/>
          </p:nvSpPr>
          <p:spPr>
            <a:xfrm>
              <a:off x="1298409" y="1084414"/>
              <a:ext cx="1080135" cy="429259"/>
            </a:xfrm>
            <a:custGeom>
              <a:avLst/>
              <a:gdLst/>
              <a:ahLst/>
              <a:cxnLst/>
              <a:rect l="l" t="t" r="r" b="b"/>
              <a:pathLst>
                <a:path w="1080135" h="429259">
                  <a:moveTo>
                    <a:pt x="1080013" y="0"/>
                  </a:moveTo>
                  <a:lnTo>
                    <a:pt x="1080013" y="194047"/>
                  </a:lnTo>
                  <a:lnTo>
                    <a:pt x="720008" y="194047"/>
                  </a:lnTo>
                  <a:lnTo>
                    <a:pt x="0" y="194047"/>
                  </a:lnTo>
                  <a:lnTo>
                    <a:pt x="0" y="42866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78165" y="1497900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40487" y="0"/>
                  </a:moveTo>
                  <a:lnTo>
                    <a:pt x="34300" y="2965"/>
                  </a:lnTo>
                  <a:lnTo>
                    <a:pt x="27993" y="8540"/>
                  </a:lnTo>
                  <a:lnTo>
                    <a:pt x="22873" y="14589"/>
                  </a:lnTo>
                  <a:lnTo>
                    <a:pt x="20243" y="18978"/>
                  </a:lnTo>
                  <a:lnTo>
                    <a:pt x="17614" y="14589"/>
                  </a:lnTo>
                  <a:lnTo>
                    <a:pt x="12494" y="8540"/>
                  </a:lnTo>
                  <a:lnTo>
                    <a:pt x="6187" y="2965"/>
                  </a:lnTo>
                  <a:lnTo>
                    <a:pt x="0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378423" y="1084414"/>
              <a:ext cx="1080135" cy="905510"/>
            </a:xfrm>
            <a:custGeom>
              <a:avLst/>
              <a:gdLst/>
              <a:ahLst/>
              <a:cxnLst/>
              <a:rect l="l" t="t" r="r" b="b"/>
              <a:pathLst>
                <a:path w="1080135" h="905510">
                  <a:moveTo>
                    <a:pt x="0" y="0"/>
                  </a:moveTo>
                  <a:lnTo>
                    <a:pt x="0" y="194047"/>
                  </a:lnTo>
                  <a:lnTo>
                    <a:pt x="360004" y="194047"/>
                  </a:lnTo>
                  <a:lnTo>
                    <a:pt x="1080013" y="194047"/>
                  </a:lnTo>
                  <a:lnTo>
                    <a:pt x="1080013" y="90495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38192" y="1974188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40487" y="0"/>
                  </a:moveTo>
                  <a:lnTo>
                    <a:pt x="34300" y="2965"/>
                  </a:lnTo>
                  <a:lnTo>
                    <a:pt x="27993" y="8540"/>
                  </a:lnTo>
                  <a:lnTo>
                    <a:pt x="22873" y="14589"/>
                  </a:lnTo>
                  <a:lnTo>
                    <a:pt x="20243" y="18978"/>
                  </a:lnTo>
                  <a:lnTo>
                    <a:pt x="17614" y="14589"/>
                  </a:lnTo>
                  <a:lnTo>
                    <a:pt x="12494" y="8540"/>
                  </a:lnTo>
                  <a:lnTo>
                    <a:pt x="6187" y="2965"/>
                  </a:lnTo>
                  <a:lnTo>
                    <a:pt x="0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98409" y="1758030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w="0" h="140969">
                  <a:moveTo>
                    <a:pt x="0" y="0"/>
                  </a:moveTo>
                  <a:lnTo>
                    <a:pt x="0" y="140663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78165" y="1883511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40487" y="0"/>
                  </a:moveTo>
                  <a:lnTo>
                    <a:pt x="34300" y="2965"/>
                  </a:lnTo>
                  <a:lnTo>
                    <a:pt x="27993" y="8540"/>
                  </a:lnTo>
                  <a:lnTo>
                    <a:pt x="22873" y="14589"/>
                  </a:lnTo>
                  <a:lnTo>
                    <a:pt x="20243" y="18978"/>
                  </a:lnTo>
                  <a:lnTo>
                    <a:pt x="17614" y="14589"/>
                  </a:lnTo>
                  <a:lnTo>
                    <a:pt x="12494" y="8540"/>
                  </a:lnTo>
                  <a:lnTo>
                    <a:pt x="6187" y="2965"/>
                  </a:lnTo>
                  <a:lnTo>
                    <a:pt x="0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98409" y="2236427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w="0" h="140969">
                  <a:moveTo>
                    <a:pt x="0" y="0"/>
                  </a:moveTo>
                  <a:lnTo>
                    <a:pt x="0" y="140663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78165" y="2361908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40" h="19050">
                  <a:moveTo>
                    <a:pt x="40487" y="0"/>
                  </a:moveTo>
                  <a:lnTo>
                    <a:pt x="34300" y="2965"/>
                  </a:lnTo>
                  <a:lnTo>
                    <a:pt x="27993" y="8540"/>
                  </a:lnTo>
                  <a:lnTo>
                    <a:pt x="22873" y="14589"/>
                  </a:lnTo>
                  <a:lnTo>
                    <a:pt x="20243" y="18978"/>
                  </a:lnTo>
                  <a:lnTo>
                    <a:pt x="17614" y="14589"/>
                  </a:lnTo>
                  <a:lnTo>
                    <a:pt x="12494" y="8540"/>
                  </a:lnTo>
                  <a:lnTo>
                    <a:pt x="6187" y="2965"/>
                  </a:lnTo>
                  <a:lnTo>
                    <a:pt x="0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378423" y="2145749"/>
              <a:ext cx="1080135" cy="744220"/>
            </a:xfrm>
            <a:custGeom>
              <a:avLst/>
              <a:gdLst/>
              <a:ahLst/>
              <a:cxnLst/>
              <a:rect l="l" t="t" r="r" b="b"/>
              <a:pathLst>
                <a:path w="1080135" h="744219">
                  <a:moveTo>
                    <a:pt x="1080013" y="0"/>
                  </a:moveTo>
                  <a:lnTo>
                    <a:pt x="1080013" y="644729"/>
                  </a:lnTo>
                  <a:lnTo>
                    <a:pt x="360004" y="644729"/>
                  </a:lnTo>
                  <a:lnTo>
                    <a:pt x="0" y="644729"/>
                  </a:lnTo>
                  <a:lnTo>
                    <a:pt x="0" y="743633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358179" y="2874199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40487" y="0"/>
                  </a:moveTo>
                  <a:lnTo>
                    <a:pt x="34300" y="2965"/>
                  </a:lnTo>
                  <a:lnTo>
                    <a:pt x="27993" y="8540"/>
                  </a:lnTo>
                  <a:lnTo>
                    <a:pt x="22873" y="14589"/>
                  </a:lnTo>
                  <a:lnTo>
                    <a:pt x="20243" y="18978"/>
                  </a:lnTo>
                  <a:lnTo>
                    <a:pt x="17614" y="14589"/>
                  </a:lnTo>
                  <a:lnTo>
                    <a:pt x="12494" y="8540"/>
                  </a:lnTo>
                  <a:lnTo>
                    <a:pt x="6187" y="2965"/>
                  </a:lnTo>
                  <a:lnTo>
                    <a:pt x="0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298409" y="2622038"/>
              <a:ext cx="1080135" cy="267970"/>
            </a:xfrm>
            <a:custGeom>
              <a:avLst/>
              <a:gdLst/>
              <a:ahLst/>
              <a:cxnLst/>
              <a:rect l="l" t="t" r="r" b="b"/>
              <a:pathLst>
                <a:path w="1080135" h="267969">
                  <a:moveTo>
                    <a:pt x="0" y="0"/>
                  </a:moveTo>
                  <a:lnTo>
                    <a:pt x="0" y="168441"/>
                  </a:lnTo>
                  <a:lnTo>
                    <a:pt x="720008" y="168441"/>
                  </a:lnTo>
                  <a:lnTo>
                    <a:pt x="1080013" y="168441"/>
                  </a:lnTo>
                  <a:lnTo>
                    <a:pt x="1080013" y="26734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358179" y="2874199"/>
              <a:ext cx="40640" cy="19050"/>
            </a:xfrm>
            <a:custGeom>
              <a:avLst/>
              <a:gdLst/>
              <a:ahLst/>
              <a:cxnLst/>
              <a:rect l="l" t="t" r="r" b="b"/>
              <a:pathLst>
                <a:path w="40639" h="19050">
                  <a:moveTo>
                    <a:pt x="40487" y="0"/>
                  </a:moveTo>
                  <a:lnTo>
                    <a:pt x="34300" y="2965"/>
                  </a:lnTo>
                  <a:lnTo>
                    <a:pt x="27993" y="8540"/>
                  </a:lnTo>
                  <a:lnTo>
                    <a:pt x="22873" y="14589"/>
                  </a:lnTo>
                  <a:lnTo>
                    <a:pt x="20243" y="18978"/>
                  </a:lnTo>
                  <a:lnTo>
                    <a:pt x="17614" y="14589"/>
                  </a:lnTo>
                  <a:lnTo>
                    <a:pt x="12494" y="8540"/>
                  </a:lnTo>
                  <a:lnTo>
                    <a:pt x="6187" y="2965"/>
                  </a:lnTo>
                  <a:lnTo>
                    <a:pt x="0" y="0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347294" y="2900837"/>
            <a:ext cx="3836035" cy="4260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26695">
              <a:lnSpc>
                <a:spcPct val="100000"/>
              </a:lnSpc>
              <a:spcBef>
                <a:spcPts val="95"/>
              </a:spcBef>
            </a:pPr>
            <a:r>
              <a:rPr dirty="0" sz="600" spc="-20">
                <a:latin typeface="Arial"/>
                <a:cs typeface="Arial"/>
              </a:rPr>
              <a:t>System</a:t>
            </a:r>
            <a:r>
              <a:rPr dirty="0" sz="600" spc="1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 marL="12700" marR="5080">
              <a:lnSpc>
                <a:spcPts val="700"/>
              </a:lnSpc>
              <a:spcBef>
                <a:spcPts val="370"/>
              </a:spcBef>
            </a:pPr>
            <a:r>
              <a:rPr dirty="0" sz="600" spc="-15">
                <a:latin typeface="Arial"/>
                <a:cs typeface="Arial"/>
              </a:rPr>
              <a:t>Lisa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Chalaguine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(2020)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Persuasive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Chatbot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Using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Crowd-Sourced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Graph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Concerns,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COMMA’20,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9–20,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IOS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Press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78714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5"/>
              <a:t>Persuasive</a:t>
            </a:r>
            <a:r>
              <a:rPr dirty="0" spc="35"/>
              <a:t> </a:t>
            </a:r>
            <a:r>
              <a:rPr dirty="0" spc="-25"/>
              <a:t>chatbot</a:t>
            </a:r>
            <a:r>
              <a:rPr dirty="0" spc="40"/>
              <a:t> </a:t>
            </a:r>
            <a:r>
              <a:rPr dirty="0" spc="-25"/>
              <a:t>with</a:t>
            </a:r>
            <a:r>
              <a:rPr dirty="0" spc="35"/>
              <a:t> </a:t>
            </a:r>
            <a:r>
              <a:rPr dirty="0" spc="-35"/>
              <a:t>natural</a:t>
            </a:r>
            <a:r>
              <a:rPr dirty="0" spc="40"/>
              <a:t> </a:t>
            </a:r>
            <a:r>
              <a:rPr dirty="0" spc="-65"/>
              <a:t>language</a:t>
            </a:r>
            <a:r>
              <a:rPr dirty="0" spc="40"/>
              <a:t> </a:t>
            </a:r>
            <a:r>
              <a:rPr dirty="0" spc="-45"/>
              <a:t>interface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405320"/>
            <a:ext cx="3964304" cy="2657475"/>
            <a:chOff x="322046" y="405320"/>
            <a:chExt cx="3964304" cy="2657475"/>
          </a:xfrm>
        </p:grpSpPr>
        <p:sp>
          <p:nvSpPr>
            <p:cNvPr id="4" name="object 4"/>
            <p:cNvSpPr/>
            <p:nvPr/>
          </p:nvSpPr>
          <p:spPr>
            <a:xfrm>
              <a:off x="322046" y="405320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02"/>
                  </a:moveTo>
                  <a:lnTo>
                    <a:pt x="3963911" y="170802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02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576122"/>
              <a:ext cx="3964304" cy="2486660"/>
            </a:xfrm>
            <a:custGeom>
              <a:avLst/>
              <a:gdLst/>
              <a:ahLst/>
              <a:cxnLst/>
              <a:rect l="l" t="t" r="r" b="b"/>
              <a:pathLst>
                <a:path w="3964304" h="2486660">
                  <a:moveTo>
                    <a:pt x="3963911" y="0"/>
                  </a:moveTo>
                  <a:lnTo>
                    <a:pt x="0" y="0"/>
                  </a:lnTo>
                  <a:lnTo>
                    <a:pt x="0" y="2486228"/>
                  </a:lnTo>
                  <a:lnTo>
                    <a:pt x="3963911" y="2486228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7207" y="753262"/>
              <a:ext cx="328295" cy="2030095"/>
            </a:xfrm>
            <a:custGeom>
              <a:avLst/>
              <a:gdLst/>
              <a:ahLst/>
              <a:cxnLst/>
              <a:rect l="l" t="t" r="r" b="b"/>
              <a:pathLst>
                <a:path w="328294" h="2030095">
                  <a:moveTo>
                    <a:pt x="50609" y="999553"/>
                  </a:moveTo>
                  <a:lnTo>
                    <a:pt x="0" y="999553"/>
                  </a:lnTo>
                  <a:lnTo>
                    <a:pt x="0" y="1050163"/>
                  </a:lnTo>
                  <a:lnTo>
                    <a:pt x="50609" y="1050163"/>
                  </a:lnTo>
                  <a:lnTo>
                    <a:pt x="50609" y="999553"/>
                  </a:lnTo>
                  <a:close/>
                </a:path>
                <a:path w="328294" h="2030095">
                  <a:moveTo>
                    <a:pt x="50609" y="518756"/>
                  </a:moveTo>
                  <a:lnTo>
                    <a:pt x="0" y="518756"/>
                  </a:lnTo>
                  <a:lnTo>
                    <a:pt x="0" y="569366"/>
                  </a:lnTo>
                  <a:lnTo>
                    <a:pt x="50609" y="569366"/>
                  </a:lnTo>
                  <a:lnTo>
                    <a:pt x="50609" y="518756"/>
                  </a:lnTo>
                  <a:close/>
                </a:path>
                <a:path w="328294" h="2030095">
                  <a:moveTo>
                    <a:pt x="50609" y="189788"/>
                  </a:moveTo>
                  <a:lnTo>
                    <a:pt x="0" y="189788"/>
                  </a:lnTo>
                  <a:lnTo>
                    <a:pt x="0" y="240398"/>
                  </a:lnTo>
                  <a:lnTo>
                    <a:pt x="50609" y="240398"/>
                  </a:lnTo>
                  <a:lnTo>
                    <a:pt x="50609" y="189788"/>
                  </a:lnTo>
                  <a:close/>
                </a:path>
                <a:path w="328294" h="2030095">
                  <a:moveTo>
                    <a:pt x="50609" y="0"/>
                  </a:moveTo>
                  <a:lnTo>
                    <a:pt x="0" y="0"/>
                  </a:lnTo>
                  <a:lnTo>
                    <a:pt x="0" y="50609"/>
                  </a:lnTo>
                  <a:lnTo>
                    <a:pt x="50609" y="50609"/>
                  </a:lnTo>
                  <a:lnTo>
                    <a:pt x="50609" y="0"/>
                  </a:lnTo>
                  <a:close/>
                </a:path>
                <a:path w="328294" h="2030095">
                  <a:moveTo>
                    <a:pt x="327698" y="1928533"/>
                  </a:moveTo>
                  <a:lnTo>
                    <a:pt x="226479" y="1928533"/>
                  </a:lnTo>
                  <a:lnTo>
                    <a:pt x="226479" y="2029752"/>
                  </a:lnTo>
                  <a:lnTo>
                    <a:pt x="327698" y="2029752"/>
                  </a:lnTo>
                  <a:lnTo>
                    <a:pt x="327698" y="1928533"/>
                  </a:lnTo>
                  <a:close/>
                </a:path>
                <a:path w="328294" h="2030095">
                  <a:moveTo>
                    <a:pt x="327698" y="1776704"/>
                  </a:moveTo>
                  <a:lnTo>
                    <a:pt x="226479" y="1776704"/>
                  </a:lnTo>
                  <a:lnTo>
                    <a:pt x="226479" y="1877923"/>
                  </a:lnTo>
                  <a:lnTo>
                    <a:pt x="327698" y="1877923"/>
                  </a:lnTo>
                  <a:lnTo>
                    <a:pt x="327698" y="1776704"/>
                  </a:lnTo>
                  <a:close/>
                </a:path>
                <a:path w="328294" h="2030095">
                  <a:moveTo>
                    <a:pt x="327698" y="1624876"/>
                  </a:moveTo>
                  <a:lnTo>
                    <a:pt x="226479" y="1624876"/>
                  </a:lnTo>
                  <a:lnTo>
                    <a:pt x="226479" y="1726095"/>
                  </a:lnTo>
                  <a:lnTo>
                    <a:pt x="327698" y="1726095"/>
                  </a:lnTo>
                  <a:lnTo>
                    <a:pt x="327698" y="1624876"/>
                  </a:lnTo>
                  <a:close/>
                </a:path>
                <a:path w="328294" h="2030095">
                  <a:moveTo>
                    <a:pt x="327698" y="1473034"/>
                  </a:moveTo>
                  <a:lnTo>
                    <a:pt x="226479" y="1473034"/>
                  </a:lnTo>
                  <a:lnTo>
                    <a:pt x="226479" y="1574253"/>
                  </a:lnTo>
                  <a:lnTo>
                    <a:pt x="327698" y="1574253"/>
                  </a:lnTo>
                  <a:lnTo>
                    <a:pt x="327698" y="1473034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47294" y="395777"/>
            <a:ext cx="3870325" cy="2891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Experimental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dirty="0" sz="900" spc="-20">
                <a:latin typeface="Arial"/>
                <a:cs typeface="Arial"/>
              </a:rPr>
              <a:t>Chatbots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were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deployed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Facebook.</a:t>
            </a:r>
            <a:endParaRPr sz="900">
              <a:latin typeface="Arial"/>
              <a:cs typeface="Arial"/>
            </a:endParaRPr>
          </a:p>
          <a:p>
            <a:pPr marL="289560" marR="11430">
              <a:lnSpc>
                <a:spcPct val="101499"/>
              </a:lnSpc>
              <a:spcBef>
                <a:spcPts val="400"/>
              </a:spcBef>
            </a:pPr>
            <a:r>
              <a:rPr dirty="0" sz="900" spc="-45">
                <a:latin typeface="Arial"/>
                <a:cs typeface="Arial"/>
              </a:rPr>
              <a:t>50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participants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were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recruited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each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two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chatbots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(baseline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strategic)</a:t>
            </a:r>
            <a:endParaRPr sz="900">
              <a:latin typeface="Arial"/>
              <a:cs typeface="Arial"/>
            </a:endParaRPr>
          </a:p>
          <a:p>
            <a:pPr marL="289560" marR="133985">
              <a:lnSpc>
                <a:spcPct val="101499"/>
              </a:lnSpc>
              <a:spcBef>
                <a:spcPts val="395"/>
              </a:spcBef>
            </a:pPr>
            <a:r>
              <a:rPr dirty="0" sz="900" spc="-35">
                <a:latin typeface="Arial"/>
                <a:cs typeface="Arial"/>
              </a:rPr>
              <a:t>Before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chat the </a:t>
            </a:r>
            <a:r>
              <a:rPr dirty="0" sz="900" spc="-60">
                <a:latin typeface="Arial"/>
                <a:cs typeface="Arial"/>
              </a:rPr>
              <a:t>users</a:t>
            </a:r>
            <a:r>
              <a:rPr dirty="0" sz="900" spc="-55">
                <a:latin typeface="Arial"/>
                <a:cs typeface="Arial"/>
              </a:rPr>
              <a:t> were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directed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Google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Form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asked 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whether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they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strongly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disagreed</a:t>
            </a:r>
            <a:r>
              <a:rPr dirty="0" sz="900" spc="-40">
                <a:latin typeface="Arial"/>
                <a:cs typeface="Arial"/>
              </a:rPr>
              <a:t>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disagreed</a:t>
            </a:r>
            <a:r>
              <a:rPr dirty="0" sz="900" spc="-40">
                <a:latin typeface="Arial"/>
                <a:cs typeface="Arial"/>
              </a:rPr>
              <a:t>,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neutral</a:t>
            </a:r>
            <a:r>
              <a:rPr dirty="0" sz="900" spc="-10">
                <a:latin typeface="Arial"/>
                <a:cs typeface="Arial"/>
              </a:rPr>
              <a:t>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0000"/>
                </a:solidFill>
                <a:latin typeface="Arial"/>
                <a:cs typeface="Arial"/>
              </a:rPr>
              <a:t>agreed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or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strongly </a:t>
            </a:r>
            <a:r>
              <a:rPr dirty="0" sz="9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0000"/>
                </a:solidFill>
                <a:latin typeface="Arial"/>
                <a:cs typeface="Arial"/>
              </a:rPr>
              <a:t>agreed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that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university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fees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should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kept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10700"/>
              </a:lnSpc>
              <a:spcBef>
                <a:spcPts val="400"/>
              </a:spcBef>
            </a:pPr>
            <a:r>
              <a:rPr dirty="0" sz="900" spc="30">
                <a:latin typeface="Arial"/>
                <a:cs typeface="Arial"/>
              </a:rPr>
              <a:t>At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end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chat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chatbot </a:t>
            </a:r>
            <a:r>
              <a:rPr dirty="0" sz="900" spc="-45">
                <a:latin typeface="Arial"/>
                <a:cs typeface="Arial"/>
              </a:rPr>
              <a:t>presented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user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link </a:t>
            </a:r>
            <a:r>
              <a:rPr dirty="0" sz="900" spc="20">
                <a:latin typeface="Arial"/>
                <a:cs typeface="Arial"/>
              </a:rPr>
              <a:t>that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redirected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them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second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Google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Form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where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they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were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asked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series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questions</a:t>
            </a:r>
            <a:endParaRPr sz="900">
              <a:latin typeface="Arial"/>
              <a:cs typeface="Arial"/>
            </a:endParaRPr>
          </a:p>
          <a:p>
            <a:pPr marL="566420" indent="-147320">
              <a:lnSpc>
                <a:spcPct val="100000"/>
              </a:lnSpc>
              <a:spcBef>
                <a:spcPts val="615"/>
              </a:spcBef>
              <a:buClr>
                <a:srgbClr val="FFFFFF"/>
              </a:buClr>
              <a:buSzPct val="133333"/>
              <a:buAutoNum type="arabicPlain"/>
              <a:tabLst>
                <a:tab pos="567055" algn="l"/>
              </a:tabLst>
            </a:pPr>
            <a:r>
              <a:rPr dirty="0" sz="600" spc="10">
                <a:solidFill>
                  <a:srgbClr val="0000FF"/>
                </a:solidFill>
                <a:latin typeface="Arial"/>
                <a:cs typeface="Arial"/>
              </a:rPr>
              <a:t>Did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0000FF"/>
                </a:solidFill>
                <a:latin typeface="Arial"/>
                <a:cs typeface="Arial"/>
              </a:rPr>
              <a:t>feel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0000FF"/>
                </a:solidFill>
                <a:latin typeface="Arial"/>
                <a:cs typeface="Arial"/>
              </a:rPr>
              <a:t>understood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0000FF"/>
                </a:solidFill>
                <a:latin typeface="Arial"/>
                <a:cs typeface="Arial"/>
              </a:rPr>
              <a:t>chatbot?</a:t>
            </a:r>
            <a:r>
              <a:rPr dirty="0" sz="600" spc="114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0000FF"/>
                </a:solidFill>
                <a:latin typeface="Arial"/>
                <a:cs typeface="Arial"/>
              </a:rPr>
              <a:t>(Yes/No/Sometimes)</a:t>
            </a:r>
            <a:endParaRPr sz="600">
              <a:latin typeface="Arial"/>
              <a:cs typeface="Arial"/>
            </a:endParaRPr>
          </a:p>
          <a:p>
            <a:pPr marL="566420" indent="-147320">
              <a:lnSpc>
                <a:spcPct val="100000"/>
              </a:lnSpc>
              <a:spcBef>
                <a:spcPts val="235"/>
              </a:spcBef>
              <a:buClr>
                <a:srgbClr val="FFFFFF"/>
              </a:buClr>
              <a:buSzPct val="133333"/>
              <a:buAutoNum type="arabicPlain"/>
              <a:tabLst>
                <a:tab pos="567055" algn="l"/>
              </a:tabLst>
            </a:pPr>
            <a:r>
              <a:rPr dirty="0" sz="600" spc="10">
                <a:solidFill>
                  <a:srgbClr val="0000FF"/>
                </a:solidFill>
                <a:latin typeface="Arial"/>
                <a:cs typeface="Arial"/>
              </a:rPr>
              <a:t>Did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0000FF"/>
                </a:solidFill>
                <a:latin typeface="Arial"/>
                <a:cs typeface="Arial"/>
              </a:rPr>
              <a:t>feel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0000FF"/>
                </a:solidFill>
                <a:latin typeface="Arial"/>
                <a:cs typeface="Arial"/>
              </a:rPr>
              <a:t>that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0000FF"/>
                </a:solidFill>
                <a:latin typeface="Arial"/>
                <a:cs typeface="Arial"/>
              </a:rPr>
              <a:t>chatbots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0000FF"/>
                </a:solidFill>
                <a:latin typeface="Arial"/>
                <a:cs typeface="Arial"/>
              </a:rPr>
              <a:t>arguments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0000FF"/>
                </a:solidFill>
                <a:latin typeface="Arial"/>
                <a:cs typeface="Arial"/>
              </a:rPr>
              <a:t>were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0000FF"/>
                </a:solidFill>
                <a:latin typeface="Arial"/>
                <a:cs typeface="Arial"/>
              </a:rPr>
              <a:t>relevant?</a:t>
            </a:r>
            <a:r>
              <a:rPr dirty="0" sz="600" spc="114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0000FF"/>
                </a:solidFill>
                <a:latin typeface="Arial"/>
                <a:cs typeface="Arial"/>
              </a:rPr>
              <a:t>(Yes/No/Sometimes)</a:t>
            </a:r>
            <a:endParaRPr sz="600">
              <a:latin typeface="Arial"/>
              <a:cs typeface="Arial"/>
            </a:endParaRPr>
          </a:p>
          <a:p>
            <a:pPr marL="566420" indent="-147320">
              <a:lnSpc>
                <a:spcPct val="100000"/>
              </a:lnSpc>
              <a:spcBef>
                <a:spcPts val="235"/>
              </a:spcBef>
              <a:buClr>
                <a:srgbClr val="FFFFFF"/>
              </a:buClr>
              <a:buSzPct val="133333"/>
              <a:buAutoNum type="arabicPlain"/>
              <a:tabLst>
                <a:tab pos="567055" algn="l"/>
              </a:tabLst>
            </a:pPr>
            <a:r>
              <a:rPr dirty="0" sz="600">
                <a:solidFill>
                  <a:srgbClr val="0000FF"/>
                </a:solidFill>
                <a:latin typeface="Arial"/>
                <a:cs typeface="Arial"/>
              </a:rPr>
              <a:t>Do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0000FF"/>
                </a:solidFill>
                <a:latin typeface="Arial"/>
                <a:cs typeface="Arial"/>
              </a:rPr>
              <a:t>feel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0000FF"/>
                </a:solidFill>
                <a:latin typeface="Arial"/>
                <a:cs typeface="Arial"/>
              </a:rPr>
              <a:t>like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0000FF"/>
                </a:solidFill>
                <a:latin typeface="Arial"/>
                <a:cs typeface="Arial"/>
              </a:rPr>
              <a:t>your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0000FF"/>
                </a:solidFill>
                <a:latin typeface="Arial"/>
                <a:cs typeface="Arial"/>
              </a:rPr>
              <a:t>points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0000FF"/>
                </a:solidFill>
                <a:latin typeface="Arial"/>
                <a:cs typeface="Arial"/>
              </a:rPr>
              <a:t>were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0000FF"/>
                </a:solidFill>
                <a:latin typeface="Arial"/>
                <a:cs typeface="Arial"/>
              </a:rPr>
              <a:t>addressed?</a:t>
            </a:r>
            <a:r>
              <a:rPr dirty="0" sz="6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0000FF"/>
                </a:solidFill>
                <a:latin typeface="Arial"/>
                <a:cs typeface="Arial"/>
              </a:rPr>
              <a:t>(Yes/No/Some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0000FF"/>
                </a:solidFill>
                <a:latin typeface="Arial"/>
                <a:cs typeface="Arial"/>
              </a:rPr>
              <a:t>them)</a:t>
            </a:r>
            <a:endParaRPr sz="600">
              <a:latin typeface="Arial"/>
              <a:cs typeface="Arial"/>
            </a:endParaRPr>
          </a:p>
          <a:p>
            <a:pPr marL="566420" marR="147955" indent="-147320">
              <a:lnSpc>
                <a:spcPts val="1200"/>
              </a:lnSpc>
              <a:spcBef>
                <a:spcPts val="75"/>
              </a:spcBef>
              <a:buClr>
                <a:srgbClr val="FFFFFF"/>
              </a:buClr>
              <a:buSzPct val="133333"/>
              <a:buAutoNum type="arabicPlain"/>
              <a:tabLst>
                <a:tab pos="567055" algn="l"/>
              </a:tabLst>
            </a:pPr>
            <a:r>
              <a:rPr dirty="0" sz="600" spc="-10">
                <a:solidFill>
                  <a:srgbClr val="0000FF"/>
                </a:solidFill>
                <a:latin typeface="Arial"/>
                <a:cs typeface="Arial"/>
              </a:rPr>
              <a:t>How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0000FF"/>
                </a:solidFill>
                <a:latin typeface="Arial"/>
                <a:cs typeface="Arial"/>
              </a:rPr>
              <a:t>much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0000FF"/>
                </a:solidFill>
                <a:latin typeface="Arial"/>
                <a:cs typeface="Arial"/>
              </a:rPr>
              <a:t>do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0000FF"/>
                </a:solidFill>
                <a:latin typeface="Arial"/>
                <a:cs typeface="Arial"/>
              </a:rPr>
              <a:t>agree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0000FF"/>
                </a:solidFill>
                <a:latin typeface="Arial"/>
                <a:cs typeface="Arial"/>
              </a:rPr>
              <a:t>that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0000FF"/>
                </a:solidFill>
                <a:latin typeface="Arial"/>
                <a:cs typeface="Arial"/>
              </a:rPr>
              <a:t>fees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0000FF"/>
                </a:solidFill>
                <a:latin typeface="Arial"/>
                <a:cs typeface="Arial"/>
              </a:rPr>
              <a:t>UK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0000FF"/>
                </a:solidFill>
                <a:latin typeface="Arial"/>
                <a:cs typeface="Arial"/>
              </a:rPr>
              <a:t>should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0000FF"/>
                </a:solidFill>
                <a:latin typeface="Arial"/>
                <a:cs typeface="Arial"/>
              </a:rPr>
              <a:t>be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0000FF"/>
                </a:solidFill>
                <a:latin typeface="Arial"/>
                <a:cs typeface="Arial"/>
              </a:rPr>
              <a:t>kept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0000FF"/>
                </a:solidFill>
                <a:latin typeface="Arial"/>
                <a:cs typeface="Arial"/>
              </a:rPr>
              <a:t>they</a:t>
            </a:r>
            <a:r>
              <a:rPr dirty="0" sz="6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0000FF"/>
                </a:solidFill>
                <a:latin typeface="Arial"/>
                <a:cs typeface="Arial"/>
              </a:rPr>
              <a:t>are?</a:t>
            </a:r>
            <a:r>
              <a:rPr dirty="0" sz="6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0000FF"/>
                </a:solidFill>
                <a:latin typeface="Arial"/>
                <a:cs typeface="Arial"/>
              </a:rPr>
              <a:t>(Strongly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0000FF"/>
                </a:solidFill>
                <a:latin typeface="Arial"/>
                <a:cs typeface="Arial"/>
              </a:rPr>
              <a:t>disagree</a:t>
            </a:r>
            <a:r>
              <a:rPr dirty="0" sz="6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dirty="0" sz="600" spc="-1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0000FF"/>
                </a:solidFill>
                <a:latin typeface="Arial"/>
                <a:cs typeface="Arial"/>
              </a:rPr>
              <a:t>strongly</a:t>
            </a:r>
            <a:r>
              <a:rPr dirty="0" sz="6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600" spc="-15">
                <a:solidFill>
                  <a:srgbClr val="0000FF"/>
                </a:solidFill>
                <a:latin typeface="Arial"/>
                <a:cs typeface="Arial"/>
              </a:rPr>
              <a:t>agree)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 marL="12700" marR="39370">
              <a:lnSpc>
                <a:spcPts val="700"/>
              </a:lnSpc>
              <a:spcBef>
                <a:spcPts val="500"/>
              </a:spcBef>
            </a:pPr>
            <a:r>
              <a:rPr dirty="0" sz="600" spc="-15">
                <a:latin typeface="Arial"/>
                <a:cs typeface="Arial"/>
              </a:rPr>
              <a:t>Lisa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Chalaguine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(2020)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Persuasive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Chatbot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Using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Crowd-Sourced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Graph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Concerns,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COMMA’20,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9–20,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IOS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Press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78714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5"/>
              <a:t>Persuasive</a:t>
            </a:r>
            <a:r>
              <a:rPr dirty="0" spc="35"/>
              <a:t> </a:t>
            </a:r>
            <a:r>
              <a:rPr dirty="0" spc="-25"/>
              <a:t>chatbot</a:t>
            </a:r>
            <a:r>
              <a:rPr dirty="0" spc="40"/>
              <a:t> </a:t>
            </a:r>
            <a:r>
              <a:rPr dirty="0" spc="-25"/>
              <a:t>with</a:t>
            </a:r>
            <a:r>
              <a:rPr dirty="0" spc="35"/>
              <a:t> </a:t>
            </a:r>
            <a:r>
              <a:rPr dirty="0" spc="-35"/>
              <a:t>natural</a:t>
            </a:r>
            <a:r>
              <a:rPr dirty="0" spc="40"/>
              <a:t> </a:t>
            </a:r>
            <a:r>
              <a:rPr dirty="0" spc="-65"/>
              <a:t>language</a:t>
            </a:r>
            <a:r>
              <a:rPr dirty="0" spc="40"/>
              <a:t> </a:t>
            </a:r>
            <a:r>
              <a:rPr dirty="0" spc="-45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46" y="440232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length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composition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dialogues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046" y="611047"/>
            <a:ext cx="3964304" cy="341630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0320" rIns="0" bIns="0" rtlCol="0" vert="horz">
            <a:spAutoFit/>
          </a:bodyPr>
          <a:lstStyle/>
          <a:p>
            <a:pPr marL="37465" marR="200025">
              <a:lnSpc>
                <a:spcPct val="114199"/>
              </a:lnSpc>
              <a:spcBef>
                <a:spcPts val="160"/>
              </a:spcBef>
            </a:pPr>
            <a:r>
              <a:rPr dirty="0" sz="800" spc="-5">
                <a:latin typeface="Arial"/>
                <a:cs typeface="Arial"/>
              </a:rPr>
              <a:t>On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average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chats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lasted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24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turns,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meaning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25">
                <a:latin typeface="Arial"/>
                <a:cs typeface="Arial"/>
              </a:rPr>
              <a:t>that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chatbot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gave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12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arguments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(7 </a:t>
            </a:r>
            <a:r>
              <a:rPr dirty="0" sz="800" spc="-204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default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arguments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and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5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from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graph).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046" y="1079195"/>
            <a:ext cx="3964304" cy="170815"/>
          </a:xfrm>
          <a:custGeom>
            <a:avLst/>
            <a:gdLst/>
            <a:ahLst/>
            <a:cxnLst/>
            <a:rect l="l" t="t" r="r" b="b"/>
            <a:pathLst>
              <a:path w="3964304" h="170815">
                <a:moveTo>
                  <a:pt x="0" y="170802"/>
                </a:moveTo>
                <a:lnTo>
                  <a:pt x="3963911" y="170802"/>
                </a:lnTo>
                <a:lnTo>
                  <a:pt x="3963911" y="0"/>
                </a:lnTo>
                <a:lnTo>
                  <a:pt x="0" y="0"/>
                </a:lnTo>
                <a:lnTo>
                  <a:pt x="0" y="170802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2046" y="1079195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dialogue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2046" y="1249997"/>
            <a:ext cx="3964304" cy="728980"/>
          </a:xfrm>
          <a:custGeom>
            <a:avLst/>
            <a:gdLst/>
            <a:ahLst/>
            <a:cxnLst/>
            <a:rect l="l" t="t" r="r" b="b"/>
            <a:pathLst>
              <a:path w="3964304" h="728980">
                <a:moveTo>
                  <a:pt x="3963911" y="0"/>
                </a:moveTo>
                <a:lnTo>
                  <a:pt x="0" y="0"/>
                </a:lnTo>
                <a:lnTo>
                  <a:pt x="0" y="728789"/>
                </a:lnTo>
                <a:lnTo>
                  <a:pt x="3963911" y="728789"/>
                </a:lnTo>
                <a:lnTo>
                  <a:pt x="396391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54304" y="1414487"/>
          <a:ext cx="3514723" cy="374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834"/>
                <a:gridCol w="326390"/>
                <a:gridCol w="273050"/>
                <a:gridCol w="521334"/>
                <a:gridCol w="326389"/>
                <a:gridCol w="282575"/>
                <a:gridCol w="342264"/>
                <a:gridCol w="299084"/>
                <a:gridCol w="282575"/>
                <a:gridCol w="399414"/>
              </a:tblGrid>
              <a:tr h="93624">
                <a:tc row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-10" b="1">
                          <a:latin typeface="Arial"/>
                          <a:cs typeface="Arial"/>
                        </a:rPr>
                        <a:t>Chatbot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30"/>
                        </a:lnSpc>
                      </a:pPr>
                      <a:r>
                        <a:rPr dirty="0" sz="600" spc="-5" b="1">
                          <a:latin typeface="Arial"/>
                          <a:cs typeface="Arial"/>
                        </a:rPr>
                        <a:t>Un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630"/>
                        </a:lnSpc>
                      </a:pPr>
                      <a:r>
                        <a:rPr dirty="0" sz="600" b="1">
                          <a:latin typeface="Arial"/>
                          <a:cs typeface="Arial"/>
                        </a:rPr>
                        <a:t>dersto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630"/>
                        </a:lnSpc>
                      </a:pPr>
                      <a:r>
                        <a:rPr dirty="0" sz="600" spc="-30" b="1">
                          <a:latin typeface="Arial"/>
                          <a:cs typeface="Arial"/>
                        </a:rPr>
                        <a:t>od</a:t>
                      </a:r>
                      <a:r>
                        <a:rPr dirty="0" sz="600" spc="25" b="1">
                          <a:latin typeface="Arial"/>
                          <a:cs typeface="Arial"/>
                        </a:rPr>
                        <a:t> (Q1)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630"/>
                        </a:lnSpc>
                      </a:pPr>
                      <a:r>
                        <a:rPr dirty="0" sz="600" b="1">
                          <a:latin typeface="Arial"/>
                          <a:cs typeface="Arial"/>
                        </a:rPr>
                        <a:t>Releva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630"/>
                        </a:lnSpc>
                      </a:pPr>
                      <a:r>
                        <a:rPr dirty="0" sz="600" b="1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6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b="1">
                          <a:latin typeface="Arial"/>
                          <a:cs typeface="Arial"/>
                        </a:rPr>
                        <a:t>Arg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ts val="630"/>
                        </a:lnSpc>
                      </a:pPr>
                      <a:r>
                        <a:rPr dirty="0" sz="60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b="1">
                          <a:latin typeface="Arial"/>
                          <a:cs typeface="Arial"/>
                        </a:rPr>
                        <a:t>(Q2)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630"/>
                        </a:lnSpc>
                      </a:pPr>
                      <a:r>
                        <a:rPr dirty="0" sz="600" spc="-2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600" b="1">
                          <a:latin typeface="Arial"/>
                          <a:cs typeface="Arial"/>
                        </a:rPr>
                        <a:t>oints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630"/>
                        </a:lnSpc>
                      </a:pPr>
                      <a:r>
                        <a:rPr dirty="0" sz="600" b="1">
                          <a:latin typeface="Arial"/>
                          <a:cs typeface="Arial"/>
                        </a:rPr>
                        <a:t>addres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b="1">
                          <a:latin typeface="Arial"/>
                          <a:cs typeface="Arial"/>
                        </a:rPr>
                        <a:t>ses</a:t>
                      </a:r>
                      <a:r>
                        <a:rPr dirty="0" sz="6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b="1">
                          <a:latin typeface="Arial"/>
                          <a:cs typeface="Arial"/>
                        </a:rPr>
                        <a:t>(Q3)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885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238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48895">
                        <a:lnSpc>
                          <a:spcPts val="590"/>
                        </a:lnSpc>
                      </a:pPr>
                      <a:r>
                        <a:rPr dirty="0" sz="600" spc="-50">
                          <a:latin typeface="Arial"/>
                          <a:cs typeface="Arial"/>
                        </a:rPr>
                        <a:t>Yes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12065">
                        <a:lnSpc>
                          <a:spcPts val="59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590"/>
                        </a:lnSpc>
                      </a:pPr>
                      <a:r>
                        <a:rPr dirty="0" sz="600" spc="-15">
                          <a:latin typeface="Arial"/>
                          <a:cs typeface="Arial"/>
                        </a:rPr>
                        <a:t>Sometimes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48895">
                        <a:lnSpc>
                          <a:spcPts val="590"/>
                        </a:lnSpc>
                      </a:pPr>
                      <a:r>
                        <a:rPr dirty="0" sz="600" spc="-50">
                          <a:latin typeface="Arial"/>
                          <a:cs typeface="Arial"/>
                        </a:rPr>
                        <a:t>Yes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21590">
                        <a:lnSpc>
                          <a:spcPts val="59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590"/>
                        </a:lnSpc>
                      </a:pPr>
                      <a:r>
                        <a:rPr dirty="0" sz="600" spc="-30">
                          <a:latin typeface="Arial"/>
                          <a:cs typeface="Arial"/>
                        </a:rPr>
                        <a:t>Some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21590">
                        <a:lnSpc>
                          <a:spcPts val="590"/>
                        </a:lnSpc>
                      </a:pPr>
                      <a:r>
                        <a:rPr dirty="0" sz="600" spc="-50">
                          <a:latin typeface="Arial"/>
                          <a:cs typeface="Arial"/>
                        </a:rPr>
                        <a:t>Yes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21590">
                        <a:lnSpc>
                          <a:spcPts val="59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No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9060">
                        <a:lnSpc>
                          <a:spcPts val="590"/>
                        </a:lnSpc>
                      </a:pPr>
                      <a:r>
                        <a:rPr dirty="0" sz="600" spc="-30">
                          <a:latin typeface="Arial"/>
                          <a:cs typeface="Arial"/>
                        </a:rPr>
                        <a:t>Some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93637">
                <a:tc>
                  <a:txBody>
                    <a:bodyPr/>
                    <a:lstStyle/>
                    <a:p>
                      <a:pPr marL="7810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Baseline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4889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16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12065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30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4889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21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21590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26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1590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13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21590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15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22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93624">
                <a:tc>
                  <a:txBody>
                    <a:bodyPr/>
                    <a:lstStyle/>
                    <a:p>
                      <a:pPr marL="78105">
                        <a:lnSpc>
                          <a:spcPts val="63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Strategic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4889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15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12065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29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4889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31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21590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18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1590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10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21590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14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26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2046" y="2105317"/>
            <a:ext cx="3964304" cy="170815"/>
          </a:xfrm>
          <a:custGeom>
            <a:avLst/>
            <a:gdLst/>
            <a:ahLst/>
            <a:cxnLst/>
            <a:rect l="l" t="t" r="r" b="b"/>
            <a:pathLst>
              <a:path w="3964304" h="170814">
                <a:moveTo>
                  <a:pt x="0" y="170815"/>
                </a:moveTo>
                <a:lnTo>
                  <a:pt x="3963911" y="170815"/>
                </a:lnTo>
                <a:lnTo>
                  <a:pt x="3963911" y="0"/>
                </a:lnTo>
                <a:lnTo>
                  <a:pt x="0" y="0"/>
                </a:lnTo>
                <a:lnTo>
                  <a:pt x="0" y="170815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2046" y="2105317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stance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2046" y="2276132"/>
            <a:ext cx="3964304" cy="734060"/>
          </a:xfrm>
          <a:custGeom>
            <a:avLst/>
            <a:gdLst/>
            <a:ahLst/>
            <a:cxnLst/>
            <a:rect l="l" t="t" r="r" b="b"/>
            <a:pathLst>
              <a:path w="3964304" h="734060">
                <a:moveTo>
                  <a:pt x="3963911" y="0"/>
                </a:moveTo>
                <a:lnTo>
                  <a:pt x="0" y="0"/>
                </a:lnTo>
                <a:lnTo>
                  <a:pt x="0" y="733844"/>
                </a:lnTo>
                <a:lnTo>
                  <a:pt x="3963911" y="733844"/>
                </a:lnTo>
                <a:lnTo>
                  <a:pt x="396391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22185" y="2440609"/>
          <a:ext cx="3166745" cy="37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2490"/>
                <a:gridCol w="312420"/>
                <a:gridCol w="530860"/>
                <a:gridCol w="299719"/>
                <a:gridCol w="312419"/>
                <a:gridCol w="530860"/>
                <a:gridCol w="299719"/>
              </a:tblGrid>
              <a:tr h="93624">
                <a:tc>
                  <a:txBody>
                    <a:bodyPr/>
                    <a:lstStyle/>
                    <a:p>
                      <a:pPr marL="78105">
                        <a:lnSpc>
                          <a:spcPts val="630"/>
                        </a:lnSpc>
                      </a:pPr>
                      <a:r>
                        <a:rPr dirty="0" sz="600" spc="-10" b="1">
                          <a:latin typeface="Arial"/>
                          <a:cs typeface="Arial"/>
                        </a:rPr>
                        <a:t>Chatbot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Baseline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3664">
                        <a:lnSpc>
                          <a:spcPts val="63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Strategic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93637">
                <a:tc>
                  <a:txBody>
                    <a:bodyPr/>
                    <a:lstStyle/>
                    <a:p>
                      <a:pPr marL="78105">
                        <a:lnSpc>
                          <a:spcPts val="630"/>
                        </a:lnSpc>
                      </a:pPr>
                      <a:r>
                        <a:rPr dirty="0" sz="600" spc="-35" b="1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6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6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0" b="1">
                          <a:latin typeface="Arial"/>
                          <a:cs typeface="Arial"/>
                        </a:rPr>
                        <a:t>stance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30"/>
                        </a:lnSpc>
                      </a:pPr>
                      <a:r>
                        <a:rPr dirty="0" sz="600" spc="-15">
                          <a:latin typeface="Arial"/>
                          <a:cs typeface="Arial"/>
                        </a:rPr>
                        <a:t>Neg.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63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6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0">
                          <a:latin typeface="Arial"/>
                          <a:cs typeface="Arial"/>
                        </a:rPr>
                        <a:t>Change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Pos.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15">
                          <a:latin typeface="Arial"/>
                          <a:cs typeface="Arial"/>
                        </a:rPr>
                        <a:t>Neg.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6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0">
                          <a:latin typeface="Arial"/>
                          <a:cs typeface="Arial"/>
                        </a:rPr>
                        <a:t>Change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Pos.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93624">
                <a:tc>
                  <a:txBody>
                    <a:bodyPr/>
                    <a:lstStyle/>
                    <a:p>
                      <a:pPr marL="78105">
                        <a:lnSpc>
                          <a:spcPts val="630"/>
                        </a:lnSpc>
                      </a:pPr>
                      <a:r>
                        <a:rPr dirty="0" sz="600" spc="5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60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6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 b="1">
                          <a:latin typeface="Arial"/>
                          <a:cs typeface="Arial"/>
                        </a:rPr>
                        <a:t>participants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935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41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26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23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93624">
                <a:tc>
                  <a:txBody>
                    <a:bodyPr/>
                    <a:lstStyle/>
                    <a:p>
                      <a:pPr marL="78105">
                        <a:lnSpc>
                          <a:spcPts val="630"/>
                        </a:lnSpc>
                      </a:pPr>
                      <a:r>
                        <a:rPr dirty="0" sz="600" spc="-35" b="1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6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6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0" b="1">
                          <a:latin typeface="Arial"/>
                          <a:cs typeface="Arial"/>
                        </a:rPr>
                        <a:t>CS</a:t>
                      </a:r>
                      <a:r>
                        <a:rPr dirty="0" sz="6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 b="1">
                          <a:latin typeface="Arial"/>
                          <a:cs typeface="Arial"/>
                        </a:rPr>
                        <a:t>points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265">
                        <a:lnSpc>
                          <a:spcPts val="63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-5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5">
                          <a:latin typeface="Arial"/>
                          <a:cs typeface="Arial"/>
                        </a:rPr>
                        <a:t>-1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630"/>
                        </a:lnSpc>
                      </a:pPr>
                      <a:r>
                        <a:rPr dirty="0" sz="600" spc="-20">
                          <a:latin typeface="Arial"/>
                          <a:cs typeface="Arial"/>
                        </a:rPr>
                        <a:t>32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7294" y="3028904"/>
            <a:ext cx="3836035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5">
                <a:latin typeface="Arial"/>
                <a:cs typeface="Arial"/>
              </a:rPr>
              <a:t>Lisa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Chalaguine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Anthony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Hunter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(2020)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20">
                <a:latin typeface="Arial"/>
                <a:cs typeface="Arial"/>
              </a:rPr>
              <a:t>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Persuasive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Chatbot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Using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a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Crowd-Sourced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Argument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Graph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 </a:t>
            </a:r>
            <a:r>
              <a:rPr dirty="0" sz="600" spc="-15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Concerns,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Proceedings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COMMA’20,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35">
                <a:latin typeface="Arial"/>
                <a:cs typeface="Arial"/>
              </a:rPr>
              <a:t>pages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9–20,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IOS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Press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41947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0"/>
              <a:t>Overview</a:t>
            </a:r>
            <a:r>
              <a:rPr dirty="0" spc="30"/>
              <a:t> </a:t>
            </a:r>
            <a:r>
              <a:rPr dirty="0" spc="-40"/>
              <a:t>of</a:t>
            </a:r>
            <a:r>
              <a:rPr dirty="0" spc="30"/>
              <a:t> </a:t>
            </a:r>
            <a:r>
              <a:rPr dirty="0" spc="-35"/>
              <a:t>computational</a:t>
            </a:r>
            <a:r>
              <a:rPr dirty="0" spc="30"/>
              <a:t> </a:t>
            </a:r>
            <a:r>
              <a:rPr dirty="0" spc="-60"/>
              <a:t>persuasion</a:t>
            </a:r>
            <a:r>
              <a:rPr dirty="0" spc="30"/>
              <a:t> </a:t>
            </a:r>
            <a:r>
              <a:rPr dirty="0" spc="-45"/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9106" y="790039"/>
            <a:ext cx="684530" cy="99695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780"/>
              </a:lnSpc>
            </a:pPr>
            <a:r>
              <a:rPr dirty="0" sz="700" spc="-5" b="1">
                <a:latin typeface="Arial"/>
                <a:cs typeface="Arial"/>
              </a:rPr>
              <a:t>Domain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30" b="1">
                <a:latin typeface="Arial"/>
                <a:cs typeface="Arial"/>
              </a:rPr>
              <a:t>models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6710" y="790039"/>
            <a:ext cx="549275" cy="99695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780"/>
              </a:lnSpc>
            </a:pPr>
            <a:r>
              <a:rPr dirty="0" sz="700" spc="-20" b="1">
                <a:latin typeface="Arial"/>
                <a:cs typeface="Arial"/>
              </a:rPr>
              <a:t>User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30" b="1">
                <a:latin typeface="Arial"/>
                <a:cs typeface="Arial"/>
              </a:rPr>
              <a:t>models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1717" y="1321189"/>
            <a:ext cx="439420" cy="116839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780"/>
              </a:lnSpc>
            </a:pPr>
            <a:r>
              <a:rPr dirty="0" sz="700" spc="-20" b="1">
                <a:latin typeface="Arial"/>
                <a:cs typeface="Arial"/>
              </a:rPr>
              <a:t>Dialogues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9216" y="1690050"/>
            <a:ext cx="404495" cy="99695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780"/>
              </a:lnSpc>
            </a:pPr>
            <a:r>
              <a:rPr dirty="0" sz="700" spc="-5" b="1">
                <a:latin typeface="Arial"/>
                <a:cs typeface="Arial"/>
              </a:rPr>
              <a:t>Interface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900" y="421178"/>
            <a:ext cx="944880" cy="116839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780"/>
              </a:lnSpc>
            </a:pPr>
            <a:r>
              <a:rPr dirty="0" sz="700" spc="-5" b="1">
                <a:latin typeface="Arial"/>
                <a:cs typeface="Arial"/>
              </a:rPr>
              <a:t>Argument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20" b="1">
                <a:latin typeface="Arial"/>
                <a:cs typeface="Arial"/>
              </a:rPr>
              <a:t>Acquisition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3267" y="421178"/>
            <a:ext cx="916305" cy="116839"/>
          </a:xfrm>
          <a:prstGeom prst="rect">
            <a:avLst/>
          </a:prstGeom>
          <a:solidFill>
            <a:srgbClr val="F49AC1"/>
          </a:solidFill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780"/>
              </a:lnSpc>
            </a:pPr>
            <a:r>
              <a:rPr dirty="0" sz="700" spc="-15" b="1">
                <a:latin typeface="Arial"/>
                <a:cs typeface="Arial"/>
              </a:rPr>
              <a:t>Population</a:t>
            </a:r>
            <a:r>
              <a:rPr dirty="0" sz="700" spc="40" b="1">
                <a:latin typeface="Arial"/>
                <a:cs typeface="Arial"/>
              </a:rPr>
              <a:t> </a:t>
            </a:r>
            <a:r>
              <a:rPr dirty="0" sz="700" spc="-20" b="1">
                <a:latin typeface="Arial"/>
                <a:cs typeface="Arial"/>
              </a:rPr>
              <a:t>modelling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57740" y="641931"/>
            <a:ext cx="907415" cy="170180"/>
            <a:chOff x="1857740" y="641931"/>
            <a:chExt cx="907415" cy="170180"/>
          </a:xfrm>
        </p:grpSpPr>
        <p:sp>
          <p:nvSpPr>
            <p:cNvPr id="10" name="object 10"/>
            <p:cNvSpPr/>
            <p:nvPr/>
          </p:nvSpPr>
          <p:spPr>
            <a:xfrm>
              <a:off x="1875149" y="654583"/>
              <a:ext cx="872490" cy="125095"/>
            </a:xfrm>
            <a:custGeom>
              <a:avLst/>
              <a:gdLst/>
              <a:ahLst/>
              <a:cxnLst/>
              <a:rect l="l" t="t" r="r" b="b"/>
              <a:pathLst>
                <a:path w="872489" h="125095">
                  <a:moveTo>
                    <a:pt x="0" y="124925"/>
                  </a:moveTo>
                  <a:lnTo>
                    <a:pt x="45712" y="99940"/>
                  </a:lnTo>
                  <a:lnTo>
                    <a:pt x="91487" y="77731"/>
                  </a:lnTo>
                  <a:lnTo>
                    <a:pt x="137315" y="58298"/>
                  </a:lnTo>
                  <a:lnTo>
                    <a:pt x="183191" y="41641"/>
                  </a:lnTo>
                  <a:lnTo>
                    <a:pt x="229106" y="27761"/>
                  </a:lnTo>
                  <a:lnTo>
                    <a:pt x="275054" y="16656"/>
                  </a:lnTo>
                  <a:lnTo>
                    <a:pt x="321027" y="8328"/>
                  </a:lnTo>
                  <a:lnTo>
                    <a:pt x="367019" y="2776"/>
                  </a:lnTo>
                  <a:lnTo>
                    <a:pt x="413021" y="0"/>
                  </a:lnTo>
                  <a:lnTo>
                    <a:pt x="459027" y="0"/>
                  </a:lnTo>
                  <a:lnTo>
                    <a:pt x="505029" y="2776"/>
                  </a:lnTo>
                  <a:lnTo>
                    <a:pt x="551020" y="8328"/>
                  </a:lnTo>
                  <a:lnTo>
                    <a:pt x="596993" y="16656"/>
                  </a:lnTo>
                  <a:lnTo>
                    <a:pt x="642941" y="27761"/>
                  </a:lnTo>
                  <a:lnTo>
                    <a:pt x="688857" y="41641"/>
                  </a:lnTo>
                  <a:lnTo>
                    <a:pt x="734732" y="58298"/>
                  </a:lnTo>
                  <a:lnTo>
                    <a:pt x="780561" y="77731"/>
                  </a:lnTo>
                  <a:lnTo>
                    <a:pt x="826335" y="99940"/>
                  </a:lnTo>
                  <a:lnTo>
                    <a:pt x="872048" y="124925"/>
                  </a:lnTo>
                </a:path>
              </a:pathLst>
            </a:custGeom>
            <a:ln w="2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7740" y="713906"/>
              <a:ext cx="78922" cy="976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684" y="713906"/>
              <a:ext cx="78922" cy="9769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530974" y="890369"/>
            <a:ext cx="356235" cy="459740"/>
            <a:chOff x="2530974" y="890369"/>
            <a:chExt cx="356235" cy="459740"/>
          </a:xfrm>
        </p:grpSpPr>
        <p:sp>
          <p:nvSpPr>
            <p:cNvPr id="14" name="object 14"/>
            <p:cNvSpPr/>
            <p:nvPr/>
          </p:nvSpPr>
          <p:spPr>
            <a:xfrm>
              <a:off x="2548741" y="908812"/>
              <a:ext cx="287655" cy="404495"/>
            </a:xfrm>
            <a:custGeom>
              <a:avLst/>
              <a:gdLst/>
              <a:ahLst/>
              <a:cxnLst/>
              <a:rect l="l" t="t" r="r" b="b"/>
              <a:pathLst>
                <a:path w="287655" h="404494">
                  <a:moveTo>
                    <a:pt x="287083" y="0"/>
                  </a:moveTo>
                  <a:lnTo>
                    <a:pt x="280257" y="49792"/>
                  </a:lnTo>
                  <a:lnTo>
                    <a:pt x="269457" y="97139"/>
                  </a:lnTo>
                  <a:lnTo>
                    <a:pt x="254722" y="141984"/>
                  </a:lnTo>
                  <a:lnTo>
                    <a:pt x="236093" y="184272"/>
                  </a:lnTo>
                  <a:lnTo>
                    <a:pt x="213609" y="223945"/>
                  </a:lnTo>
                  <a:lnTo>
                    <a:pt x="187310" y="260949"/>
                  </a:lnTo>
                  <a:lnTo>
                    <a:pt x="157237" y="295225"/>
                  </a:lnTo>
                  <a:lnTo>
                    <a:pt x="123430" y="326719"/>
                  </a:lnTo>
                  <a:lnTo>
                    <a:pt x="85928" y="355374"/>
                  </a:lnTo>
                  <a:lnTo>
                    <a:pt x="44771" y="381134"/>
                  </a:lnTo>
                  <a:lnTo>
                    <a:pt x="0" y="403943"/>
                  </a:lnTo>
                </a:path>
              </a:pathLst>
            </a:custGeom>
            <a:ln w="2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8193" y="890369"/>
              <a:ext cx="108969" cy="660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0974" y="1248046"/>
              <a:ext cx="76969" cy="10153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735185" y="890369"/>
            <a:ext cx="356235" cy="459740"/>
            <a:chOff x="1735185" y="890369"/>
            <a:chExt cx="356235" cy="459740"/>
          </a:xfrm>
        </p:grpSpPr>
        <p:sp>
          <p:nvSpPr>
            <p:cNvPr id="18" name="object 18"/>
            <p:cNvSpPr/>
            <p:nvPr/>
          </p:nvSpPr>
          <p:spPr>
            <a:xfrm>
              <a:off x="1786522" y="908812"/>
              <a:ext cx="287655" cy="404495"/>
            </a:xfrm>
            <a:custGeom>
              <a:avLst/>
              <a:gdLst/>
              <a:ahLst/>
              <a:cxnLst/>
              <a:rect l="l" t="t" r="r" b="b"/>
              <a:pathLst>
                <a:path w="287655" h="404494">
                  <a:moveTo>
                    <a:pt x="287083" y="403943"/>
                  </a:moveTo>
                  <a:lnTo>
                    <a:pt x="242312" y="381134"/>
                  </a:lnTo>
                  <a:lnTo>
                    <a:pt x="201155" y="355374"/>
                  </a:lnTo>
                  <a:lnTo>
                    <a:pt x="163653" y="326719"/>
                  </a:lnTo>
                  <a:lnTo>
                    <a:pt x="129845" y="295225"/>
                  </a:lnTo>
                  <a:lnTo>
                    <a:pt x="99772" y="260949"/>
                  </a:lnTo>
                  <a:lnTo>
                    <a:pt x="73474" y="223945"/>
                  </a:lnTo>
                  <a:lnTo>
                    <a:pt x="50990" y="184272"/>
                  </a:lnTo>
                  <a:lnTo>
                    <a:pt x="32361" y="141984"/>
                  </a:lnTo>
                  <a:lnTo>
                    <a:pt x="17626" y="97139"/>
                  </a:lnTo>
                  <a:lnTo>
                    <a:pt x="6826" y="49792"/>
                  </a:lnTo>
                  <a:lnTo>
                    <a:pt x="0" y="0"/>
                  </a:lnTo>
                </a:path>
              </a:pathLst>
            </a:custGeom>
            <a:ln w="2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4403" y="1248046"/>
              <a:ext cx="76969" cy="1015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5185" y="890369"/>
              <a:ext cx="108969" cy="66034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56514" y="1439277"/>
            <a:ext cx="109319" cy="24950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052326" y="538853"/>
            <a:ext cx="375920" cy="362585"/>
            <a:chOff x="1052326" y="538853"/>
            <a:chExt cx="375920" cy="362585"/>
          </a:xfrm>
        </p:grpSpPr>
        <p:sp>
          <p:nvSpPr>
            <p:cNvPr id="23" name="object 23"/>
            <p:cNvSpPr/>
            <p:nvPr/>
          </p:nvSpPr>
          <p:spPr>
            <a:xfrm>
              <a:off x="1095779" y="557008"/>
              <a:ext cx="314325" cy="299085"/>
            </a:xfrm>
            <a:custGeom>
              <a:avLst/>
              <a:gdLst/>
              <a:ahLst/>
              <a:cxnLst/>
              <a:rect l="l" t="t" r="r" b="b"/>
              <a:pathLst>
                <a:path w="314325" h="299084">
                  <a:moveTo>
                    <a:pt x="0" y="0"/>
                  </a:moveTo>
                  <a:lnTo>
                    <a:pt x="17710" y="50258"/>
                  </a:lnTo>
                  <a:lnTo>
                    <a:pt x="39969" y="96492"/>
                  </a:lnTo>
                  <a:lnTo>
                    <a:pt x="66669" y="138597"/>
                  </a:lnTo>
                  <a:lnTo>
                    <a:pt x="97703" y="176473"/>
                  </a:lnTo>
                  <a:lnTo>
                    <a:pt x="132962" y="210016"/>
                  </a:lnTo>
                  <a:lnTo>
                    <a:pt x="172340" y="239125"/>
                  </a:lnTo>
                  <a:lnTo>
                    <a:pt x="215727" y="263696"/>
                  </a:lnTo>
                  <a:lnTo>
                    <a:pt x="263015" y="283627"/>
                  </a:lnTo>
                  <a:lnTo>
                    <a:pt x="314099" y="298816"/>
                  </a:lnTo>
                </a:path>
              </a:pathLst>
            </a:custGeom>
            <a:ln w="2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2326" y="538853"/>
              <a:ext cx="105820" cy="7298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6816" y="794550"/>
              <a:ext cx="71306" cy="10686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126817" y="538532"/>
            <a:ext cx="437515" cy="365125"/>
            <a:chOff x="3126817" y="538532"/>
            <a:chExt cx="437515" cy="365125"/>
          </a:xfrm>
        </p:grpSpPr>
        <p:sp>
          <p:nvSpPr>
            <p:cNvPr id="27" name="object 27"/>
            <p:cNvSpPr/>
            <p:nvPr/>
          </p:nvSpPr>
          <p:spPr>
            <a:xfrm>
              <a:off x="3145210" y="556418"/>
              <a:ext cx="379730" cy="297180"/>
            </a:xfrm>
            <a:custGeom>
              <a:avLst/>
              <a:gdLst/>
              <a:ahLst/>
              <a:cxnLst/>
              <a:rect l="l" t="t" r="r" b="b"/>
              <a:pathLst>
                <a:path w="379729" h="297180">
                  <a:moveTo>
                    <a:pt x="379675" y="0"/>
                  </a:moveTo>
                  <a:lnTo>
                    <a:pt x="357335" y="48793"/>
                  </a:lnTo>
                  <a:lnTo>
                    <a:pt x="331332" y="93494"/>
                  </a:lnTo>
                  <a:lnTo>
                    <a:pt x="301736" y="134048"/>
                  </a:lnTo>
                  <a:lnTo>
                    <a:pt x="268620" y="170399"/>
                  </a:lnTo>
                  <a:lnTo>
                    <a:pt x="232056" y="202490"/>
                  </a:lnTo>
                  <a:lnTo>
                    <a:pt x="192113" y="230266"/>
                  </a:lnTo>
                  <a:lnTo>
                    <a:pt x="148865" y="253672"/>
                  </a:lnTo>
                  <a:lnTo>
                    <a:pt x="102382" y="272652"/>
                  </a:lnTo>
                  <a:lnTo>
                    <a:pt x="52736" y="287149"/>
                  </a:lnTo>
                  <a:lnTo>
                    <a:pt x="0" y="297108"/>
                  </a:lnTo>
                </a:path>
              </a:pathLst>
            </a:custGeom>
            <a:ln w="2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26817" y="794618"/>
              <a:ext cx="67833" cy="1084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0900" y="538532"/>
              <a:ext cx="102969" cy="7570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26263" y="1992312"/>
            <a:ext cx="3956050" cy="1279525"/>
            <a:chOff x="326263" y="1992312"/>
            <a:chExt cx="3956050" cy="1279525"/>
          </a:xfrm>
        </p:grpSpPr>
        <p:sp>
          <p:nvSpPr>
            <p:cNvPr id="31" name="object 31"/>
            <p:cNvSpPr/>
            <p:nvPr/>
          </p:nvSpPr>
          <p:spPr>
            <a:xfrm>
              <a:off x="326263" y="1992312"/>
              <a:ext cx="3956050" cy="151130"/>
            </a:xfrm>
            <a:custGeom>
              <a:avLst/>
              <a:gdLst/>
              <a:ahLst/>
              <a:cxnLst/>
              <a:rect l="l" t="t" r="r" b="b"/>
              <a:pathLst>
                <a:path w="3956050" h="151130">
                  <a:moveTo>
                    <a:pt x="0" y="151117"/>
                  </a:moveTo>
                  <a:lnTo>
                    <a:pt x="3955478" y="151117"/>
                  </a:lnTo>
                  <a:lnTo>
                    <a:pt x="3955478" y="0"/>
                  </a:lnTo>
                  <a:lnTo>
                    <a:pt x="0" y="0"/>
                  </a:lnTo>
                  <a:lnTo>
                    <a:pt x="0" y="151117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26263" y="2143429"/>
              <a:ext cx="3956050" cy="1128395"/>
            </a:xfrm>
            <a:custGeom>
              <a:avLst/>
              <a:gdLst/>
              <a:ahLst/>
              <a:cxnLst/>
              <a:rect l="l" t="t" r="r" b="b"/>
              <a:pathLst>
                <a:path w="3956050" h="1128395">
                  <a:moveTo>
                    <a:pt x="3955478" y="0"/>
                  </a:moveTo>
                  <a:lnTo>
                    <a:pt x="0" y="0"/>
                  </a:lnTo>
                  <a:lnTo>
                    <a:pt x="0" y="1128191"/>
                  </a:lnTo>
                  <a:lnTo>
                    <a:pt x="3955478" y="1128191"/>
                  </a:lnTo>
                  <a:lnTo>
                    <a:pt x="3955478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/>
          <p:nvPr/>
        </p:nvSpPr>
        <p:spPr>
          <a:xfrm>
            <a:off x="522833" y="232619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8669" y="242882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2833" y="259822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88669" y="273880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2833" y="293352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22833" y="309167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83" y="0"/>
                </a:moveTo>
                <a:lnTo>
                  <a:pt x="0" y="0"/>
                </a:lnTo>
                <a:lnTo>
                  <a:pt x="0" y="44983"/>
                </a:lnTo>
                <a:lnTo>
                  <a:pt x="44983" y="44983"/>
                </a:lnTo>
                <a:lnTo>
                  <a:pt x="44983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47294" y="1982418"/>
            <a:ext cx="3651885" cy="1187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explored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r>
              <a:rPr dirty="0" sz="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dirty="0" sz="800" spc="-20" b="1">
                <a:latin typeface="Arial"/>
                <a:cs typeface="Arial"/>
              </a:rPr>
              <a:t>Domain</a:t>
            </a:r>
            <a:r>
              <a:rPr dirty="0" sz="800" spc="85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modelling: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Abstract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argumentation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200">
                <a:latin typeface="Arial"/>
                <a:cs typeface="Arial"/>
              </a:rPr>
              <a:t>/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Probabilistic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argumentation</a:t>
            </a:r>
            <a:endParaRPr sz="800">
              <a:latin typeface="Arial"/>
              <a:cs typeface="Arial"/>
            </a:endParaRPr>
          </a:p>
          <a:p>
            <a:pPr marL="566420">
              <a:lnSpc>
                <a:spcPct val="100000"/>
              </a:lnSpc>
              <a:spcBef>
                <a:spcPts val="135"/>
              </a:spcBef>
            </a:pPr>
            <a:r>
              <a:rPr dirty="0" sz="600" spc="-15" b="1">
                <a:latin typeface="Arial"/>
                <a:cs typeface="Arial"/>
              </a:rPr>
              <a:t>Argument</a:t>
            </a:r>
            <a:r>
              <a:rPr dirty="0" sz="600" spc="50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acquisition:</a:t>
            </a:r>
            <a:r>
              <a:rPr dirty="0" sz="600" spc="-20" b="1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Authoring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150">
                <a:latin typeface="Arial"/>
                <a:cs typeface="Arial"/>
              </a:rPr>
              <a:t>/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Crowdsourcing</a:t>
            </a:r>
            <a:endParaRPr sz="6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325"/>
              </a:spcBef>
            </a:pPr>
            <a:r>
              <a:rPr dirty="0" sz="800" spc="-35" b="1">
                <a:latin typeface="Arial"/>
                <a:cs typeface="Arial"/>
              </a:rPr>
              <a:t>User</a:t>
            </a:r>
            <a:r>
              <a:rPr dirty="0" sz="800" spc="65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modelling:</a:t>
            </a:r>
            <a:r>
              <a:rPr dirty="0" sz="800" spc="150" b="1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Beliefs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200">
                <a:latin typeface="Arial"/>
                <a:cs typeface="Arial"/>
              </a:rPr>
              <a:t>/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Concerns</a:t>
            </a:r>
            <a:endParaRPr sz="800">
              <a:latin typeface="Arial"/>
              <a:cs typeface="Arial"/>
            </a:endParaRPr>
          </a:p>
          <a:p>
            <a:pPr marL="566420">
              <a:lnSpc>
                <a:spcPct val="100000"/>
              </a:lnSpc>
              <a:spcBef>
                <a:spcPts val="434"/>
              </a:spcBef>
            </a:pPr>
            <a:r>
              <a:rPr dirty="0" sz="600" spc="-20" b="1">
                <a:latin typeface="Arial"/>
                <a:cs typeface="Arial"/>
              </a:rPr>
              <a:t>Population</a:t>
            </a:r>
            <a:r>
              <a:rPr dirty="0" sz="600" spc="50" b="1">
                <a:latin typeface="Arial"/>
                <a:cs typeface="Arial"/>
              </a:rPr>
              <a:t> </a:t>
            </a:r>
            <a:r>
              <a:rPr dirty="0" sz="600" spc="-25" b="1">
                <a:latin typeface="Arial"/>
                <a:cs typeface="Arial"/>
              </a:rPr>
              <a:t>modelling:  </a:t>
            </a:r>
            <a:r>
              <a:rPr dirty="0" sz="600">
                <a:latin typeface="Arial"/>
                <a:cs typeface="Arial"/>
              </a:rPr>
              <a:t>Beta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distributions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50">
                <a:latin typeface="Arial"/>
                <a:cs typeface="Arial"/>
              </a:rPr>
              <a:t>/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Machine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learning</a:t>
            </a:r>
            <a:endParaRPr sz="6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25"/>
              </a:spcBef>
            </a:pPr>
            <a:r>
              <a:rPr dirty="0" sz="800" spc="-25" b="1">
                <a:latin typeface="Arial"/>
                <a:cs typeface="Arial"/>
              </a:rPr>
              <a:t>Dialogue</a:t>
            </a:r>
            <a:r>
              <a:rPr dirty="0" sz="800" spc="6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strategy:</a:t>
            </a:r>
            <a:r>
              <a:rPr dirty="0" sz="800" spc="140" b="1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Local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200">
                <a:latin typeface="Arial"/>
                <a:cs typeface="Arial"/>
              </a:rPr>
              <a:t>/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Global</a:t>
            </a:r>
            <a:endParaRPr sz="8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285"/>
              </a:spcBef>
            </a:pPr>
            <a:r>
              <a:rPr dirty="0" sz="800" spc="-15" b="1">
                <a:latin typeface="Arial"/>
                <a:cs typeface="Arial"/>
              </a:rPr>
              <a:t>Interface:</a:t>
            </a:r>
            <a:r>
              <a:rPr dirty="0" sz="800" spc="130" b="1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Menu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200">
                <a:latin typeface="Arial"/>
                <a:cs typeface="Arial"/>
              </a:rPr>
              <a:t>/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Free-text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65239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Computational</a:t>
            </a:r>
            <a:r>
              <a:rPr dirty="0"/>
              <a:t> </a:t>
            </a:r>
            <a:r>
              <a:rPr dirty="0" spc="-55"/>
              <a:t>models</a:t>
            </a:r>
            <a:r>
              <a:rPr dirty="0" spc="5"/>
              <a:t> </a:t>
            </a:r>
            <a:r>
              <a:rPr dirty="0" spc="-40"/>
              <a:t>of</a:t>
            </a:r>
            <a:r>
              <a:rPr dirty="0" spc="10"/>
              <a:t> </a:t>
            </a:r>
            <a:r>
              <a:rPr dirty="0" spc="-60"/>
              <a:t>argument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359384"/>
            <a:ext cx="3964304" cy="2924810"/>
            <a:chOff x="322046" y="359384"/>
            <a:chExt cx="3964304" cy="2924810"/>
          </a:xfrm>
        </p:grpSpPr>
        <p:sp>
          <p:nvSpPr>
            <p:cNvPr id="4" name="object 4"/>
            <p:cNvSpPr/>
            <p:nvPr/>
          </p:nvSpPr>
          <p:spPr>
            <a:xfrm>
              <a:off x="322046" y="359384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5"/>
                  </a:moveTo>
                  <a:lnTo>
                    <a:pt x="3963911" y="170815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5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530199"/>
              <a:ext cx="3964304" cy="2753995"/>
            </a:xfrm>
            <a:custGeom>
              <a:avLst/>
              <a:gdLst/>
              <a:ahLst/>
              <a:cxnLst/>
              <a:rect l="l" t="t" r="r" b="b"/>
              <a:pathLst>
                <a:path w="3964304" h="2753995">
                  <a:moveTo>
                    <a:pt x="3963911" y="0"/>
                  </a:moveTo>
                  <a:lnTo>
                    <a:pt x="0" y="0"/>
                  </a:lnTo>
                  <a:lnTo>
                    <a:pt x="0" y="2753398"/>
                  </a:lnTo>
                  <a:lnTo>
                    <a:pt x="3963911" y="2753398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79821" y="697174"/>
              <a:ext cx="1248410" cy="234315"/>
            </a:xfrm>
            <a:custGeom>
              <a:avLst/>
              <a:gdLst/>
              <a:ahLst/>
              <a:cxnLst/>
              <a:rect l="l" t="t" r="r" b="b"/>
              <a:pathLst>
                <a:path w="1248410" h="234315">
                  <a:moveTo>
                    <a:pt x="1197773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3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1197773" y="234073"/>
                  </a:lnTo>
                  <a:lnTo>
                    <a:pt x="1217473" y="230096"/>
                  </a:lnTo>
                  <a:lnTo>
                    <a:pt x="1233561" y="219250"/>
                  </a:lnTo>
                  <a:lnTo>
                    <a:pt x="1244407" y="203163"/>
                  </a:lnTo>
                  <a:lnTo>
                    <a:pt x="1248384" y="183462"/>
                  </a:lnTo>
                  <a:lnTo>
                    <a:pt x="1248384" y="50610"/>
                  </a:lnTo>
                  <a:lnTo>
                    <a:pt x="1244407" y="30910"/>
                  </a:lnTo>
                  <a:lnTo>
                    <a:pt x="1233561" y="14823"/>
                  </a:lnTo>
                  <a:lnTo>
                    <a:pt x="1217473" y="3977"/>
                  </a:lnTo>
                  <a:lnTo>
                    <a:pt x="11977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79821" y="697174"/>
              <a:ext cx="1248410" cy="234315"/>
            </a:xfrm>
            <a:custGeom>
              <a:avLst/>
              <a:gdLst/>
              <a:ahLst/>
              <a:cxnLst/>
              <a:rect l="l" t="t" r="r" b="b"/>
              <a:pathLst>
                <a:path w="1248410" h="234315">
                  <a:moveTo>
                    <a:pt x="1197773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3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1197773" y="234073"/>
                  </a:lnTo>
                  <a:lnTo>
                    <a:pt x="1217473" y="230096"/>
                  </a:lnTo>
                  <a:lnTo>
                    <a:pt x="1233561" y="219250"/>
                  </a:lnTo>
                  <a:lnTo>
                    <a:pt x="1244407" y="203163"/>
                  </a:lnTo>
                  <a:lnTo>
                    <a:pt x="1248384" y="183462"/>
                  </a:lnTo>
                  <a:lnTo>
                    <a:pt x="1248384" y="50610"/>
                  </a:lnTo>
                  <a:lnTo>
                    <a:pt x="1244407" y="30910"/>
                  </a:lnTo>
                  <a:lnTo>
                    <a:pt x="1233561" y="14823"/>
                  </a:lnTo>
                  <a:lnTo>
                    <a:pt x="1217473" y="3977"/>
                  </a:lnTo>
                  <a:lnTo>
                    <a:pt x="1197773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7294" y="349854"/>
            <a:ext cx="2549525" cy="528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complexity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computational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1376045">
              <a:lnSpc>
                <a:spcPct val="100000"/>
              </a:lnSpc>
              <a:spcBef>
                <a:spcPts val="77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Abstract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argumentation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77281" y="1414643"/>
            <a:ext cx="1253490" cy="239395"/>
            <a:chOff x="1677281" y="1414643"/>
            <a:chExt cx="1253490" cy="239395"/>
          </a:xfrm>
        </p:grpSpPr>
        <p:sp>
          <p:nvSpPr>
            <p:cNvPr id="10" name="object 10"/>
            <p:cNvSpPr/>
            <p:nvPr/>
          </p:nvSpPr>
          <p:spPr>
            <a:xfrm>
              <a:off x="1679821" y="1417183"/>
              <a:ext cx="1248410" cy="234315"/>
            </a:xfrm>
            <a:custGeom>
              <a:avLst/>
              <a:gdLst/>
              <a:ahLst/>
              <a:cxnLst/>
              <a:rect l="l" t="t" r="r" b="b"/>
              <a:pathLst>
                <a:path w="1248410" h="234314">
                  <a:moveTo>
                    <a:pt x="1197773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3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1197773" y="234073"/>
                  </a:lnTo>
                  <a:lnTo>
                    <a:pt x="1217473" y="230096"/>
                  </a:lnTo>
                  <a:lnTo>
                    <a:pt x="1233561" y="219250"/>
                  </a:lnTo>
                  <a:lnTo>
                    <a:pt x="1244407" y="203163"/>
                  </a:lnTo>
                  <a:lnTo>
                    <a:pt x="1248384" y="183462"/>
                  </a:lnTo>
                  <a:lnTo>
                    <a:pt x="1248384" y="50610"/>
                  </a:lnTo>
                  <a:lnTo>
                    <a:pt x="1244407" y="30910"/>
                  </a:lnTo>
                  <a:lnTo>
                    <a:pt x="1233561" y="14823"/>
                  </a:lnTo>
                  <a:lnTo>
                    <a:pt x="1217473" y="3977"/>
                  </a:lnTo>
                  <a:lnTo>
                    <a:pt x="11977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79821" y="1417183"/>
              <a:ext cx="1248410" cy="234315"/>
            </a:xfrm>
            <a:custGeom>
              <a:avLst/>
              <a:gdLst/>
              <a:ahLst/>
              <a:cxnLst/>
              <a:rect l="l" t="t" r="r" b="b"/>
              <a:pathLst>
                <a:path w="1248410" h="234314">
                  <a:moveTo>
                    <a:pt x="1197773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3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1197773" y="234073"/>
                  </a:lnTo>
                  <a:lnTo>
                    <a:pt x="1217473" y="230096"/>
                  </a:lnTo>
                  <a:lnTo>
                    <a:pt x="1233561" y="219250"/>
                  </a:lnTo>
                  <a:lnTo>
                    <a:pt x="1244407" y="203163"/>
                  </a:lnTo>
                  <a:lnTo>
                    <a:pt x="1248384" y="183462"/>
                  </a:lnTo>
                  <a:lnTo>
                    <a:pt x="1248384" y="50610"/>
                  </a:lnTo>
                  <a:lnTo>
                    <a:pt x="1244407" y="30910"/>
                  </a:lnTo>
                  <a:lnTo>
                    <a:pt x="1233561" y="14823"/>
                  </a:lnTo>
                  <a:lnTo>
                    <a:pt x="1217473" y="3977"/>
                  </a:lnTo>
                  <a:lnTo>
                    <a:pt x="1197773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734197" y="1436136"/>
            <a:ext cx="113982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Logical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Argumentation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84689" y="2134652"/>
            <a:ext cx="1838960" cy="239395"/>
            <a:chOff x="1384689" y="2134652"/>
            <a:chExt cx="1838960" cy="239395"/>
          </a:xfrm>
        </p:grpSpPr>
        <p:sp>
          <p:nvSpPr>
            <p:cNvPr id="14" name="object 14"/>
            <p:cNvSpPr/>
            <p:nvPr/>
          </p:nvSpPr>
          <p:spPr>
            <a:xfrm>
              <a:off x="1387229" y="2137192"/>
              <a:ext cx="1833880" cy="234315"/>
            </a:xfrm>
            <a:custGeom>
              <a:avLst/>
              <a:gdLst/>
              <a:ahLst/>
              <a:cxnLst/>
              <a:rect l="l" t="t" r="r" b="b"/>
              <a:pathLst>
                <a:path w="1833880" h="234314">
                  <a:moveTo>
                    <a:pt x="1782957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3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1782957" y="234073"/>
                  </a:lnTo>
                  <a:lnTo>
                    <a:pt x="1802657" y="230096"/>
                  </a:lnTo>
                  <a:lnTo>
                    <a:pt x="1818745" y="219250"/>
                  </a:lnTo>
                  <a:lnTo>
                    <a:pt x="1829591" y="203163"/>
                  </a:lnTo>
                  <a:lnTo>
                    <a:pt x="1833568" y="183462"/>
                  </a:lnTo>
                  <a:lnTo>
                    <a:pt x="1833568" y="50610"/>
                  </a:lnTo>
                  <a:lnTo>
                    <a:pt x="1829591" y="30910"/>
                  </a:lnTo>
                  <a:lnTo>
                    <a:pt x="1818745" y="14823"/>
                  </a:lnTo>
                  <a:lnTo>
                    <a:pt x="1802657" y="3977"/>
                  </a:lnTo>
                  <a:lnTo>
                    <a:pt x="17829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87229" y="2137192"/>
              <a:ext cx="1833880" cy="234315"/>
            </a:xfrm>
            <a:custGeom>
              <a:avLst/>
              <a:gdLst/>
              <a:ahLst/>
              <a:cxnLst/>
              <a:rect l="l" t="t" r="r" b="b"/>
              <a:pathLst>
                <a:path w="1833880" h="234314">
                  <a:moveTo>
                    <a:pt x="1782957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3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1782957" y="234073"/>
                  </a:lnTo>
                  <a:lnTo>
                    <a:pt x="1802657" y="230096"/>
                  </a:lnTo>
                  <a:lnTo>
                    <a:pt x="1818745" y="219250"/>
                  </a:lnTo>
                  <a:lnTo>
                    <a:pt x="1829591" y="203163"/>
                  </a:lnTo>
                  <a:lnTo>
                    <a:pt x="1833568" y="183462"/>
                  </a:lnTo>
                  <a:lnTo>
                    <a:pt x="1833568" y="50610"/>
                  </a:lnTo>
                  <a:lnTo>
                    <a:pt x="1829591" y="30910"/>
                  </a:lnTo>
                  <a:lnTo>
                    <a:pt x="1818745" y="14823"/>
                  </a:lnTo>
                  <a:lnTo>
                    <a:pt x="1802657" y="3977"/>
                  </a:lnTo>
                  <a:lnTo>
                    <a:pt x="1782957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667725" y="2156137"/>
            <a:ext cx="127254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Dialogical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Argumentation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9856" y="1732476"/>
            <a:ext cx="668655" cy="323850"/>
            <a:chOff x="529856" y="1732476"/>
            <a:chExt cx="668655" cy="323850"/>
          </a:xfrm>
        </p:grpSpPr>
        <p:sp>
          <p:nvSpPr>
            <p:cNvPr id="18" name="object 18"/>
            <p:cNvSpPr/>
            <p:nvPr/>
          </p:nvSpPr>
          <p:spPr>
            <a:xfrm>
              <a:off x="532396" y="1735016"/>
              <a:ext cx="663575" cy="318770"/>
            </a:xfrm>
            <a:custGeom>
              <a:avLst/>
              <a:gdLst/>
              <a:ahLst/>
              <a:cxnLst/>
              <a:rect l="l" t="t" r="r" b="b"/>
              <a:pathLst>
                <a:path w="663575" h="318769">
                  <a:moveTo>
                    <a:pt x="612589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67806"/>
                  </a:lnTo>
                  <a:lnTo>
                    <a:pt x="3977" y="287507"/>
                  </a:lnTo>
                  <a:lnTo>
                    <a:pt x="14823" y="303594"/>
                  </a:lnTo>
                  <a:lnTo>
                    <a:pt x="30910" y="314440"/>
                  </a:lnTo>
                  <a:lnTo>
                    <a:pt x="50610" y="318417"/>
                  </a:lnTo>
                  <a:lnTo>
                    <a:pt x="612589" y="318417"/>
                  </a:lnTo>
                  <a:lnTo>
                    <a:pt x="632289" y="314440"/>
                  </a:lnTo>
                  <a:lnTo>
                    <a:pt x="648376" y="303594"/>
                  </a:lnTo>
                  <a:lnTo>
                    <a:pt x="659223" y="287507"/>
                  </a:lnTo>
                  <a:lnTo>
                    <a:pt x="663200" y="267806"/>
                  </a:lnTo>
                  <a:lnTo>
                    <a:pt x="663200" y="50610"/>
                  </a:lnTo>
                  <a:lnTo>
                    <a:pt x="659223" y="30910"/>
                  </a:lnTo>
                  <a:lnTo>
                    <a:pt x="648376" y="14823"/>
                  </a:lnTo>
                  <a:lnTo>
                    <a:pt x="632289" y="3977"/>
                  </a:lnTo>
                  <a:lnTo>
                    <a:pt x="612589" y="0"/>
                  </a:lnTo>
                  <a:close/>
                </a:path>
              </a:pathLst>
            </a:custGeom>
            <a:solidFill>
              <a:srgbClr val="FF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32396" y="1735016"/>
              <a:ext cx="663575" cy="318770"/>
            </a:xfrm>
            <a:custGeom>
              <a:avLst/>
              <a:gdLst/>
              <a:ahLst/>
              <a:cxnLst/>
              <a:rect l="l" t="t" r="r" b="b"/>
              <a:pathLst>
                <a:path w="663575" h="318769">
                  <a:moveTo>
                    <a:pt x="612589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67806"/>
                  </a:lnTo>
                  <a:lnTo>
                    <a:pt x="3977" y="287507"/>
                  </a:lnTo>
                  <a:lnTo>
                    <a:pt x="14823" y="303594"/>
                  </a:lnTo>
                  <a:lnTo>
                    <a:pt x="30910" y="314440"/>
                  </a:lnTo>
                  <a:lnTo>
                    <a:pt x="50610" y="318417"/>
                  </a:lnTo>
                  <a:lnTo>
                    <a:pt x="612589" y="318417"/>
                  </a:lnTo>
                  <a:lnTo>
                    <a:pt x="632289" y="314440"/>
                  </a:lnTo>
                  <a:lnTo>
                    <a:pt x="648376" y="303594"/>
                  </a:lnTo>
                  <a:lnTo>
                    <a:pt x="659223" y="287507"/>
                  </a:lnTo>
                  <a:lnTo>
                    <a:pt x="663200" y="267806"/>
                  </a:lnTo>
                  <a:lnTo>
                    <a:pt x="663200" y="50610"/>
                  </a:lnTo>
                  <a:lnTo>
                    <a:pt x="659223" y="30910"/>
                  </a:lnTo>
                  <a:lnTo>
                    <a:pt x="648376" y="14823"/>
                  </a:lnTo>
                  <a:lnTo>
                    <a:pt x="632289" y="3977"/>
                  </a:lnTo>
                  <a:lnTo>
                    <a:pt x="612589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47115" y="1726547"/>
            <a:ext cx="433705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40005" marR="5080" indent="-27940">
              <a:lnSpc>
                <a:spcPct val="101499"/>
              </a:lnSpc>
              <a:spcBef>
                <a:spcPts val="80"/>
              </a:spcBef>
            </a:pP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Decision 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09891" y="1732476"/>
            <a:ext cx="668655" cy="323850"/>
            <a:chOff x="3409891" y="1732476"/>
            <a:chExt cx="668655" cy="323850"/>
          </a:xfrm>
        </p:grpSpPr>
        <p:sp>
          <p:nvSpPr>
            <p:cNvPr id="22" name="object 22"/>
            <p:cNvSpPr/>
            <p:nvPr/>
          </p:nvSpPr>
          <p:spPr>
            <a:xfrm>
              <a:off x="3412431" y="1735016"/>
              <a:ext cx="663575" cy="318770"/>
            </a:xfrm>
            <a:custGeom>
              <a:avLst/>
              <a:gdLst/>
              <a:ahLst/>
              <a:cxnLst/>
              <a:rect l="l" t="t" r="r" b="b"/>
              <a:pathLst>
                <a:path w="663575" h="318769">
                  <a:moveTo>
                    <a:pt x="612589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67806"/>
                  </a:lnTo>
                  <a:lnTo>
                    <a:pt x="3977" y="287507"/>
                  </a:lnTo>
                  <a:lnTo>
                    <a:pt x="14823" y="303594"/>
                  </a:lnTo>
                  <a:lnTo>
                    <a:pt x="30910" y="314440"/>
                  </a:lnTo>
                  <a:lnTo>
                    <a:pt x="50610" y="318417"/>
                  </a:lnTo>
                  <a:lnTo>
                    <a:pt x="612589" y="318417"/>
                  </a:lnTo>
                  <a:lnTo>
                    <a:pt x="632289" y="314440"/>
                  </a:lnTo>
                  <a:lnTo>
                    <a:pt x="648376" y="303594"/>
                  </a:lnTo>
                  <a:lnTo>
                    <a:pt x="659223" y="287507"/>
                  </a:lnTo>
                  <a:lnTo>
                    <a:pt x="663200" y="267806"/>
                  </a:lnTo>
                  <a:lnTo>
                    <a:pt x="663200" y="50610"/>
                  </a:lnTo>
                  <a:lnTo>
                    <a:pt x="659223" y="30910"/>
                  </a:lnTo>
                  <a:lnTo>
                    <a:pt x="648376" y="14823"/>
                  </a:lnTo>
                  <a:lnTo>
                    <a:pt x="632289" y="3977"/>
                  </a:lnTo>
                  <a:lnTo>
                    <a:pt x="612589" y="0"/>
                  </a:lnTo>
                  <a:close/>
                </a:path>
              </a:pathLst>
            </a:custGeom>
            <a:solidFill>
              <a:srgbClr val="FF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12431" y="1735016"/>
              <a:ext cx="663575" cy="318770"/>
            </a:xfrm>
            <a:custGeom>
              <a:avLst/>
              <a:gdLst/>
              <a:ahLst/>
              <a:cxnLst/>
              <a:rect l="l" t="t" r="r" b="b"/>
              <a:pathLst>
                <a:path w="663575" h="318769">
                  <a:moveTo>
                    <a:pt x="612589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267806"/>
                  </a:lnTo>
                  <a:lnTo>
                    <a:pt x="3977" y="287507"/>
                  </a:lnTo>
                  <a:lnTo>
                    <a:pt x="14823" y="303594"/>
                  </a:lnTo>
                  <a:lnTo>
                    <a:pt x="30910" y="314440"/>
                  </a:lnTo>
                  <a:lnTo>
                    <a:pt x="50610" y="318417"/>
                  </a:lnTo>
                  <a:lnTo>
                    <a:pt x="612589" y="318417"/>
                  </a:lnTo>
                  <a:lnTo>
                    <a:pt x="632289" y="314440"/>
                  </a:lnTo>
                  <a:lnTo>
                    <a:pt x="648376" y="303594"/>
                  </a:lnTo>
                  <a:lnTo>
                    <a:pt x="659223" y="287507"/>
                  </a:lnTo>
                  <a:lnTo>
                    <a:pt x="663200" y="267806"/>
                  </a:lnTo>
                  <a:lnTo>
                    <a:pt x="663200" y="50610"/>
                  </a:lnTo>
                  <a:lnTo>
                    <a:pt x="659223" y="30910"/>
                  </a:lnTo>
                  <a:lnTo>
                    <a:pt x="648376" y="14823"/>
                  </a:lnTo>
                  <a:lnTo>
                    <a:pt x="632289" y="3977"/>
                  </a:lnTo>
                  <a:lnTo>
                    <a:pt x="612589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554653" y="1726547"/>
            <a:ext cx="379095" cy="3016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39370">
              <a:lnSpc>
                <a:spcPct val="101499"/>
              </a:lnSpc>
              <a:spcBef>
                <a:spcPts val="80"/>
              </a:spcBef>
            </a:pPr>
            <a:r>
              <a:rPr dirty="0" sz="900" spc="-80">
                <a:solidFill>
                  <a:srgbClr val="FFFFFF"/>
                </a:solidFill>
                <a:latin typeface="Arial"/>
                <a:cs typeface="Arial"/>
              </a:rPr>
              <a:t>Sense </a:t>
            </a:r>
            <a:r>
              <a:rPr dirty="0" sz="9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89860" y="2854661"/>
            <a:ext cx="668655" cy="239395"/>
            <a:chOff x="889860" y="2854661"/>
            <a:chExt cx="668655" cy="239395"/>
          </a:xfrm>
        </p:grpSpPr>
        <p:sp>
          <p:nvSpPr>
            <p:cNvPr id="26" name="object 26"/>
            <p:cNvSpPr/>
            <p:nvPr/>
          </p:nvSpPr>
          <p:spPr>
            <a:xfrm>
              <a:off x="892400" y="2857201"/>
              <a:ext cx="663575" cy="234315"/>
            </a:xfrm>
            <a:custGeom>
              <a:avLst/>
              <a:gdLst/>
              <a:ahLst/>
              <a:cxnLst/>
              <a:rect l="l" t="t" r="r" b="b"/>
              <a:pathLst>
                <a:path w="663575" h="234314">
                  <a:moveTo>
                    <a:pt x="612589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2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612589" y="234073"/>
                  </a:lnTo>
                  <a:lnTo>
                    <a:pt x="632289" y="230096"/>
                  </a:lnTo>
                  <a:lnTo>
                    <a:pt x="648376" y="219250"/>
                  </a:lnTo>
                  <a:lnTo>
                    <a:pt x="659222" y="203162"/>
                  </a:lnTo>
                  <a:lnTo>
                    <a:pt x="663200" y="183462"/>
                  </a:lnTo>
                  <a:lnTo>
                    <a:pt x="663200" y="50610"/>
                  </a:lnTo>
                  <a:lnTo>
                    <a:pt x="659222" y="30910"/>
                  </a:lnTo>
                  <a:lnTo>
                    <a:pt x="648376" y="14823"/>
                  </a:lnTo>
                  <a:lnTo>
                    <a:pt x="632289" y="3977"/>
                  </a:lnTo>
                  <a:lnTo>
                    <a:pt x="612589" y="0"/>
                  </a:lnTo>
                  <a:close/>
                </a:path>
              </a:pathLst>
            </a:custGeom>
            <a:solidFill>
              <a:srgbClr val="FF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92400" y="2857201"/>
              <a:ext cx="663575" cy="234315"/>
            </a:xfrm>
            <a:custGeom>
              <a:avLst/>
              <a:gdLst/>
              <a:ahLst/>
              <a:cxnLst/>
              <a:rect l="l" t="t" r="r" b="b"/>
              <a:pathLst>
                <a:path w="663575" h="234314">
                  <a:moveTo>
                    <a:pt x="612589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2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612589" y="234073"/>
                  </a:lnTo>
                  <a:lnTo>
                    <a:pt x="632289" y="230096"/>
                  </a:lnTo>
                  <a:lnTo>
                    <a:pt x="648376" y="219250"/>
                  </a:lnTo>
                  <a:lnTo>
                    <a:pt x="659222" y="203162"/>
                  </a:lnTo>
                  <a:lnTo>
                    <a:pt x="663200" y="183462"/>
                  </a:lnTo>
                  <a:lnTo>
                    <a:pt x="663200" y="50610"/>
                  </a:lnTo>
                  <a:lnTo>
                    <a:pt x="659222" y="30910"/>
                  </a:lnTo>
                  <a:lnTo>
                    <a:pt x="648376" y="14823"/>
                  </a:lnTo>
                  <a:lnTo>
                    <a:pt x="632289" y="3977"/>
                  </a:lnTo>
                  <a:lnTo>
                    <a:pt x="612589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952842" y="2887213"/>
            <a:ext cx="54292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ersuasion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969873" y="2854661"/>
            <a:ext cx="668655" cy="239395"/>
            <a:chOff x="1969873" y="2854661"/>
            <a:chExt cx="668655" cy="239395"/>
          </a:xfrm>
        </p:grpSpPr>
        <p:sp>
          <p:nvSpPr>
            <p:cNvPr id="30" name="object 30"/>
            <p:cNvSpPr/>
            <p:nvPr/>
          </p:nvSpPr>
          <p:spPr>
            <a:xfrm>
              <a:off x="1972413" y="2857201"/>
              <a:ext cx="663575" cy="234315"/>
            </a:xfrm>
            <a:custGeom>
              <a:avLst/>
              <a:gdLst/>
              <a:ahLst/>
              <a:cxnLst/>
              <a:rect l="l" t="t" r="r" b="b"/>
              <a:pathLst>
                <a:path w="663575" h="234314">
                  <a:moveTo>
                    <a:pt x="612589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2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612589" y="234073"/>
                  </a:lnTo>
                  <a:lnTo>
                    <a:pt x="632289" y="230096"/>
                  </a:lnTo>
                  <a:lnTo>
                    <a:pt x="648376" y="219250"/>
                  </a:lnTo>
                  <a:lnTo>
                    <a:pt x="659223" y="203162"/>
                  </a:lnTo>
                  <a:lnTo>
                    <a:pt x="663200" y="183462"/>
                  </a:lnTo>
                  <a:lnTo>
                    <a:pt x="663200" y="50610"/>
                  </a:lnTo>
                  <a:lnTo>
                    <a:pt x="659223" y="30910"/>
                  </a:lnTo>
                  <a:lnTo>
                    <a:pt x="648376" y="14823"/>
                  </a:lnTo>
                  <a:lnTo>
                    <a:pt x="632289" y="3977"/>
                  </a:lnTo>
                  <a:lnTo>
                    <a:pt x="612589" y="0"/>
                  </a:lnTo>
                  <a:close/>
                </a:path>
              </a:pathLst>
            </a:custGeom>
            <a:solidFill>
              <a:srgbClr val="FF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72413" y="2857201"/>
              <a:ext cx="663575" cy="234315"/>
            </a:xfrm>
            <a:custGeom>
              <a:avLst/>
              <a:gdLst/>
              <a:ahLst/>
              <a:cxnLst/>
              <a:rect l="l" t="t" r="r" b="b"/>
              <a:pathLst>
                <a:path w="663575" h="234314">
                  <a:moveTo>
                    <a:pt x="612589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2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612589" y="234073"/>
                  </a:lnTo>
                  <a:lnTo>
                    <a:pt x="632289" y="230096"/>
                  </a:lnTo>
                  <a:lnTo>
                    <a:pt x="648376" y="219250"/>
                  </a:lnTo>
                  <a:lnTo>
                    <a:pt x="659223" y="203162"/>
                  </a:lnTo>
                  <a:lnTo>
                    <a:pt x="663200" y="183462"/>
                  </a:lnTo>
                  <a:lnTo>
                    <a:pt x="663200" y="50610"/>
                  </a:lnTo>
                  <a:lnTo>
                    <a:pt x="659223" y="30910"/>
                  </a:lnTo>
                  <a:lnTo>
                    <a:pt x="648376" y="14823"/>
                  </a:lnTo>
                  <a:lnTo>
                    <a:pt x="632289" y="3977"/>
                  </a:lnTo>
                  <a:lnTo>
                    <a:pt x="612589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007590" y="2876138"/>
            <a:ext cx="59309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Negotiation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32850" y="2854661"/>
            <a:ext cx="902969" cy="239395"/>
            <a:chOff x="2932850" y="2854661"/>
            <a:chExt cx="902969" cy="239395"/>
          </a:xfrm>
        </p:grpSpPr>
        <p:sp>
          <p:nvSpPr>
            <p:cNvPr id="34" name="object 34"/>
            <p:cNvSpPr/>
            <p:nvPr/>
          </p:nvSpPr>
          <p:spPr>
            <a:xfrm>
              <a:off x="2935390" y="2857201"/>
              <a:ext cx="897890" cy="234315"/>
            </a:xfrm>
            <a:custGeom>
              <a:avLst/>
              <a:gdLst/>
              <a:ahLst/>
              <a:cxnLst/>
              <a:rect l="l" t="t" r="r" b="b"/>
              <a:pathLst>
                <a:path w="897889" h="234314">
                  <a:moveTo>
                    <a:pt x="846663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2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846663" y="234073"/>
                  </a:lnTo>
                  <a:lnTo>
                    <a:pt x="866363" y="230096"/>
                  </a:lnTo>
                  <a:lnTo>
                    <a:pt x="882450" y="219250"/>
                  </a:lnTo>
                  <a:lnTo>
                    <a:pt x="893296" y="203162"/>
                  </a:lnTo>
                  <a:lnTo>
                    <a:pt x="897274" y="183462"/>
                  </a:lnTo>
                  <a:lnTo>
                    <a:pt x="897274" y="50610"/>
                  </a:lnTo>
                  <a:lnTo>
                    <a:pt x="893296" y="30910"/>
                  </a:lnTo>
                  <a:lnTo>
                    <a:pt x="882450" y="14823"/>
                  </a:lnTo>
                  <a:lnTo>
                    <a:pt x="866363" y="3977"/>
                  </a:lnTo>
                  <a:lnTo>
                    <a:pt x="846663" y="0"/>
                  </a:lnTo>
                  <a:close/>
                </a:path>
              </a:pathLst>
            </a:custGeom>
            <a:solidFill>
              <a:srgbClr val="FF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35390" y="2857201"/>
              <a:ext cx="897890" cy="234315"/>
            </a:xfrm>
            <a:custGeom>
              <a:avLst/>
              <a:gdLst/>
              <a:ahLst/>
              <a:cxnLst/>
              <a:rect l="l" t="t" r="r" b="b"/>
              <a:pathLst>
                <a:path w="897889" h="234314">
                  <a:moveTo>
                    <a:pt x="846663" y="0"/>
                  </a:move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83462"/>
                  </a:lnTo>
                  <a:lnTo>
                    <a:pt x="3977" y="203162"/>
                  </a:lnTo>
                  <a:lnTo>
                    <a:pt x="14823" y="219250"/>
                  </a:lnTo>
                  <a:lnTo>
                    <a:pt x="30910" y="230096"/>
                  </a:lnTo>
                  <a:lnTo>
                    <a:pt x="50610" y="234073"/>
                  </a:lnTo>
                  <a:lnTo>
                    <a:pt x="846663" y="234073"/>
                  </a:lnTo>
                  <a:lnTo>
                    <a:pt x="866363" y="230096"/>
                  </a:lnTo>
                  <a:lnTo>
                    <a:pt x="882450" y="219250"/>
                  </a:lnTo>
                  <a:lnTo>
                    <a:pt x="893296" y="203162"/>
                  </a:lnTo>
                  <a:lnTo>
                    <a:pt x="897274" y="183462"/>
                  </a:lnTo>
                  <a:lnTo>
                    <a:pt x="897274" y="50610"/>
                  </a:lnTo>
                  <a:lnTo>
                    <a:pt x="893296" y="30910"/>
                  </a:lnTo>
                  <a:lnTo>
                    <a:pt x="882450" y="14823"/>
                  </a:lnTo>
                  <a:lnTo>
                    <a:pt x="866363" y="3977"/>
                  </a:lnTo>
                  <a:lnTo>
                    <a:pt x="846663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970961" y="2876138"/>
            <a:ext cx="82550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197672" y="933779"/>
            <a:ext cx="2212975" cy="1946910"/>
            <a:chOff x="1197672" y="933779"/>
            <a:chExt cx="2212975" cy="1946910"/>
          </a:xfrm>
        </p:grpSpPr>
        <p:sp>
          <p:nvSpPr>
            <p:cNvPr id="38" name="object 38"/>
            <p:cNvSpPr/>
            <p:nvPr/>
          </p:nvSpPr>
          <p:spPr>
            <a:xfrm>
              <a:off x="2304013" y="933779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w="0" h="454659">
                  <a:moveTo>
                    <a:pt x="0" y="0"/>
                  </a:moveTo>
                  <a:lnTo>
                    <a:pt x="0" y="45449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109" y="1328298"/>
              <a:ext cx="149808" cy="8635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304013" y="1653788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w="0" h="454660">
                  <a:moveTo>
                    <a:pt x="0" y="0"/>
                  </a:moveTo>
                  <a:lnTo>
                    <a:pt x="0" y="45449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9109" y="2048307"/>
              <a:ext cx="149808" cy="8635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223779" y="1653788"/>
              <a:ext cx="602615" cy="151130"/>
            </a:xfrm>
            <a:custGeom>
              <a:avLst/>
              <a:gdLst/>
              <a:ahLst/>
              <a:cxnLst/>
              <a:rect l="l" t="t" r="r" b="b"/>
              <a:pathLst>
                <a:path w="602614" h="151130">
                  <a:moveTo>
                    <a:pt x="602324" y="0"/>
                  </a:moveTo>
                  <a:lnTo>
                    <a:pt x="0" y="150612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7672" y="1720220"/>
              <a:ext cx="99398" cy="1465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781923" y="1653788"/>
              <a:ext cx="602615" cy="151130"/>
            </a:xfrm>
            <a:custGeom>
              <a:avLst/>
              <a:gdLst/>
              <a:ahLst/>
              <a:cxnLst/>
              <a:rect l="l" t="t" r="r" b="b"/>
              <a:pathLst>
                <a:path w="602614" h="151130">
                  <a:moveTo>
                    <a:pt x="0" y="0"/>
                  </a:moveTo>
                  <a:lnTo>
                    <a:pt x="602324" y="150612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0956" y="1720220"/>
              <a:ext cx="99398" cy="14658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425265" y="2373797"/>
              <a:ext cx="699770" cy="466725"/>
            </a:xfrm>
            <a:custGeom>
              <a:avLst/>
              <a:gdLst/>
              <a:ahLst/>
              <a:cxnLst/>
              <a:rect l="l" t="t" r="r" b="b"/>
              <a:pathLst>
                <a:path w="699769" h="466725">
                  <a:moveTo>
                    <a:pt x="699377" y="0"/>
                  </a:moveTo>
                  <a:lnTo>
                    <a:pt x="0" y="466197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690" y="2750002"/>
              <a:ext cx="110412" cy="1301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304013" y="2373797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w="0" h="454660">
                  <a:moveTo>
                    <a:pt x="0" y="0"/>
                  </a:moveTo>
                  <a:lnTo>
                    <a:pt x="0" y="454493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109" y="2768316"/>
              <a:ext cx="149808" cy="8635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483384" y="2373797"/>
              <a:ext cx="699770" cy="466725"/>
            </a:xfrm>
            <a:custGeom>
              <a:avLst/>
              <a:gdLst/>
              <a:ahLst/>
              <a:cxnLst/>
              <a:rect l="l" t="t" r="r" b="b"/>
              <a:pathLst>
                <a:path w="699769" h="466725">
                  <a:moveTo>
                    <a:pt x="0" y="0"/>
                  </a:moveTo>
                  <a:lnTo>
                    <a:pt x="699377" y="466197"/>
                  </a:lnTo>
                </a:path>
              </a:pathLst>
            </a:custGeom>
            <a:ln w="379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6925" y="2750002"/>
              <a:ext cx="110412" cy="130146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236156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Relationships</a:t>
            </a:r>
            <a:r>
              <a:rPr dirty="0" sz="1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1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ahoma"/>
                <a:cs typeface="Tahoma"/>
              </a:rPr>
              <a:t>explanation?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1439" y="737548"/>
            <a:ext cx="2525395" cy="545465"/>
            <a:chOff x="1041439" y="737548"/>
            <a:chExt cx="2525395" cy="545465"/>
          </a:xfrm>
        </p:grpSpPr>
        <p:sp>
          <p:nvSpPr>
            <p:cNvPr id="4" name="object 4"/>
            <p:cNvSpPr/>
            <p:nvPr/>
          </p:nvSpPr>
          <p:spPr>
            <a:xfrm>
              <a:off x="1043979" y="740088"/>
              <a:ext cx="2520315" cy="540385"/>
            </a:xfrm>
            <a:custGeom>
              <a:avLst/>
              <a:gdLst/>
              <a:ahLst/>
              <a:cxnLst/>
              <a:rect l="l" t="t" r="r" b="b"/>
              <a:pathLst>
                <a:path w="2520315" h="540385">
                  <a:moveTo>
                    <a:pt x="2448031" y="0"/>
                  </a:moveTo>
                  <a:lnTo>
                    <a:pt x="72000" y="0"/>
                  </a:lnTo>
                  <a:lnTo>
                    <a:pt x="43974" y="5658"/>
                  </a:lnTo>
                  <a:lnTo>
                    <a:pt x="21088" y="21088"/>
                  </a:lnTo>
                  <a:lnTo>
                    <a:pt x="5658" y="43974"/>
                  </a:lnTo>
                  <a:lnTo>
                    <a:pt x="0" y="72000"/>
                  </a:lnTo>
                  <a:lnTo>
                    <a:pt x="0" y="468005"/>
                  </a:lnTo>
                  <a:lnTo>
                    <a:pt x="5658" y="496032"/>
                  </a:lnTo>
                  <a:lnTo>
                    <a:pt x="21088" y="518918"/>
                  </a:lnTo>
                  <a:lnTo>
                    <a:pt x="43974" y="534348"/>
                  </a:lnTo>
                  <a:lnTo>
                    <a:pt x="72000" y="540006"/>
                  </a:lnTo>
                  <a:lnTo>
                    <a:pt x="2448031" y="540006"/>
                  </a:lnTo>
                  <a:lnTo>
                    <a:pt x="2476057" y="534348"/>
                  </a:lnTo>
                  <a:lnTo>
                    <a:pt x="2498943" y="518918"/>
                  </a:lnTo>
                  <a:lnTo>
                    <a:pt x="2514374" y="496032"/>
                  </a:lnTo>
                  <a:lnTo>
                    <a:pt x="2520032" y="468005"/>
                  </a:lnTo>
                  <a:lnTo>
                    <a:pt x="2520032" y="72000"/>
                  </a:lnTo>
                  <a:lnTo>
                    <a:pt x="2514374" y="43974"/>
                  </a:lnTo>
                  <a:lnTo>
                    <a:pt x="2498943" y="21088"/>
                  </a:lnTo>
                  <a:lnTo>
                    <a:pt x="2476057" y="5658"/>
                  </a:lnTo>
                  <a:lnTo>
                    <a:pt x="2448031" y="0"/>
                  </a:lnTo>
                  <a:close/>
                </a:path>
              </a:pathLst>
            </a:custGeom>
            <a:solidFill>
              <a:srgbClr val="DFE6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43979" y="740088"/>
              <a:ext cx="2520315" cy="540385"/>
            </a:xfrm>
            <a:custGeom>
              <a:avLst/>
              <a:gdLst/>
              <a:ahLst/>
              <a:cxnLst/>
              <a:rect l="l" t="t" r="r" b="b"/>
              <a:pathLst>
                <a:path w="2520315" h="540385">
                  <a:moveTo>
                    <a:pt x="2448031" y="0"/>
                  </a:moveTo>
                  <a:lnTo>
                    <a:pt x="72000" y="0"/>
                  </a:lnTo>
                  <a:lnTo>
                    <a:pt x="43974" y="5658"/>
                  </a:lnTo>
                  <a:lnTo>
                    <a:pt x="21088" y="21088"/>
                  </a:lnTo>
                  <a:lnTo>
                    <a:pt x="5658" y="43974"/>
                  </a:lnTo>
                  <a:lnTo>
                    <a:pt x="0" y="72000"/>
                  </a:lnTo>
                  <a:lnTo>
                    <a:pt x="0" y="468005"/>
                  </a:lnTo>
                  <a:lnTo>
                    <a:pt x="5658" y="496032"/>
                  </a:lnTo>
                  <a:lnTo>
                    <a:pt x="21088" y="518918"/>
                  </a:lnTo>
                  <a:lnTo>
                    <a:pt x="43974" y="534348"/>
                  </a:lnTo>
                  <a:lnTo>
                    <a:pt x="72000" y="540006"/>
                  </a:lnTo>
                  <a:lnTo>
                    <a:pt x="2448031" y="540006"/>
                  </a:lnTo>
                  <a:lnTo>
                    <a:pt x="2476057" y="534348"/>
                  </a:lnTo>
                  <a:lnTo>
                    <a:pt x="2498943" y="518918"/>
                  </a:lnTo>
                  <a:lnTo>
                    <a:pt x="2514374" y="496032"/>
                  </a:lnTo>
                  <a:lnTo>
                    <a:pt x="2520032" y="468005"/>
                  </a:lnTo>
                  <a:lnTo>
                    <a:pt x="2520032" y="72000"/>
                  </a:lnTo>
                  <a:lnTo>
                    <a:pt x="2514374" y="43974"/>
                  </a:lnTo>
                  <a:lnTo>
                    <a:pt x="2498943" y="21088"/>
                  </a:lnTo>
                  <a:lnTo>
                    <a:pt x="2476057" y="5658"/>
                  </a:lnTo>
                  <a:lnTo>
                    <a:pt x="2448031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7518" y="800601"/>
            <a:ext cx="1754505" cy="3403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 spc="-70" b="1">
                <a:solidFill>
                  <a:srgbClr val="000000"/>
                </a:solidFill>
                <a:latin typeface="Arial"/>
                <a:cs typeface="Arial"/>
              </a:rPr>
              <a:t>Explainable</a:t>
            </a:r>
            <a:r>
              <a:rPr dirty="0" sz="2050" spc="1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50" spc="70" b="1">
                <a:solidFill>
                  <a:srgbClr val="000000"/>
                </a:solidFill>
                <a:latin typeface="Arial"/>
                <a:cs typeface="Arial"/>
              </a:rPr>
              <a:t>AI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1432" y="2177566"/>
            <a:ext cx="3605529" cy="545465"/>
            <a:chOff x="501432" y="2177566"/>
            <a:chExt cx="3605529" cy="545465"/>
          </a:xfrm>
        </p:grpSpPr>
        <p:sp>
          <p:nvSpPr>
            <p:cNvPr id="8" name="object 8"/>
            <p:cNvSpPr/>
            <p:nvPr/>
          </p:nvSpPr>
          <p:spPr>
            <a:xfrm>
              <a:off x="503972" y="2180106"/>
              <a:ext cx="3600450" cy="540385"/>
            </a:xfrm>
            <a:custGeom>
              <a:avLst/>
              <a:gdLst/>
              <a:ahLst/>
              <a:cxnLst/>
              <a:rect l="l" t="t" r="r" b="b"/>
              <a:pathLst>
                <a:path w="3600450" h="540385">
                  <a:moveTo>
                    <a:pt x="3528045" y="0"/>
                  </a:moveTo>
                  <a:lnTo>
                    <a:pt x="72000" y="0"/>
                  </a:lnTo>
                  <a:lnTo>
                    <a:pt x="43974" y="5658"/>
                  </a:lnTo>
                  <a:lnTo>
                    <a:pt x="21088" y="21088"/>
                  </a:lnTo>
                  <a:lnTo>
                    <a:pt x="5658" y="43974"/>
                  </a:lnTo>
                  <a:lnTo>
                    <a:pt x="0" y="72000"/>
                  </a:lnTo>
                  <a:lnTo>
                    <a:pt x="0" y="468005"/>
                  </a:lnTo>
                  <a:lnTo>
                    <a:pt x="5658" y="496031"/>
                  </a:lnTo>
                  <a:lnTo>
                    <a:pt x="21088" y="518918"/>
                  </a:lnTo>
                  <a:lnTo>
                    <a:pt x="43974" y="534348"/>
                  </a:lnTo>
                  <a:lnTo>
                    <a:pt x="72000" y="540006"/>
                  </a:lnTo>
                  <a:lnTo>
                    <a:pt x="3528045" y="540006"/>
                  </a:lnTo>
                  <a:lnTo>
                    <a:pt x="3556071" y="534348"/>
                  </a:lnTo>
                  <a:lnTo>
                    <a:pt x="3578957" y="518918"/>
                  </a:lnTo>
                  <a:lnTo>
                    <a:pt x="3594388" y="496031"/>
                  </a:lnTo>
                  <a:lnTo>
                    <a:pt x="3600046" y="468005"/>
                  </a:lnTo>
                  <a:lnTo>
                    <a:pt x="3600046" y="72000"/>
                  </a:lnTo>
                  <a:lnTo>
                    <a:pt x="3594388" y="43974"/>
                  </a:lnTo>
                  <a:lnTo>
                    <a:pt x="3578957" y="21088"/>
                  </a:lnTo>
                  <a:lnTo>
                    <a:pt x="3556071" y="5658"/>
                  </a:lnTo>
                  <a:lnTo>
                    <a:pt x="3528045" y="0"/>
                  </a:lnTo>
                  <a:close/>
                </a:path>
              </a:pathLst>
            </a:custGeom>
            <a:solidFill>
              <a:srgbClr val="DFE6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3972" y="2180106"/>
              <a:ext cx="3600450" cy="540385"/>
            </a:xfrm>
            <a:custGeom>
              <a:avLst/>
              <a:gdLst/>
              <a:ahLst/>
              <a:cxnLst/>
              <a:rect l="l" t="t" r="r" b="b"/>
              <a:pathLst>
                <a:path w="3600450" h="540385">
                  <a:moveTo>
                    <a:pt x="3528045" y="0"/>
                  </a:moveTo>
                  <a:lnTo>
                    <a:pt x="72000" y="0"/>
                  </a:lnTo>
                  <a:lnTo>
                    <a:pt x="43974" y="5658"/>
                  </a:lnTo>
                  <a:lnTo>
                    <a:pt x="21088" y="21088"/>
                  </a:lnTo>
                  <a:lnTo>
                    <a:pt x="5658" y="43974"/>
                  </a:lnTo>
                  <a:lnTo>
                    <a:pt x="0" y="72000"/>
                  </a:lnTo>
                  <a:lnTo>
                    <a:pt x="0" y="468005"/>
                  </a:lnTo>
                  <a:lnTo>
                    <a:pt x="5658" y="496031"/>
                  </a:lnTo>
                  <a:lnTo>
                    <a:pt x="21088" y="518918"/>
                  </a:lnTo>
                  <a:lnTo>
                    <a:pt x="43974" y="534348"/>
                  </a:lnTo>
                  <a:lnTo>
                    <a:pt x="72000" y="540006"/>
                  </a:lnTo>
                  <a:lnTo>
                    <a:pt x="3528045" y="540006"/>
                  </a:lnTo>
                  <a:lnTo>
                    <a:pt x="3556071" y="534348"/>
                  </a:lnTo>
                  <a:lnTo>
                    <a:pt x="3578957" y="518918"/>
                  </a:lnTo>
                  <a:lnTo>
                    <a:pt x="3594388" y="496031"/>
                  </a:lnTo>
                  <a:lnTo>
                    <a:pt x="3600046" y="468005"/>
                  </a:lnTo>
                  <a:lnTo>
                    <a:pt x="3600046" y="72000"/>
                  </a:lnTo>
                  <a:lnTo>
                    <a:pt x="3594388" y="43974"/>
                  </a:lnTo>
                  <a:lnTo>
                    <a:pt x="3578957" y="21088"/>
                  </a:lnTo>
                  <a:lnTo>
                    <a:pt x="3556071" y="5658"/>
                  </a:lnTo>
                  <a:lnTo>
                    <a:pt x="3528045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35177" y="2240603"/>
            <a:ext cx="3136265" cy="3403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 spc="-45" b="1">
                <a:latin typeface="Arial"/>
                <a:cs typeface="Arial"/>
              </a:rPr>
              <a:t>Computational</a:t>
            </a:r>
            <a:r>
              <a:rPr dirty="0" sz="2050" spc="160" b="1">
                <a:latin typeface="Arial"/>
                <a:cs typeface="Arial"/>
              </a:rPr>
              <a:t> </a:t>
            </a:r>
            <a:r>
              <a:rPr dirty="0" sz="2050" spc="-110" b="1">
                <a:latin typeface="Arial"/>
                <a:cs typeface="Arial"/>
              </a:rPr>
              <a:t>persuasion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02348" y="1269972"/>
            <a:ext cx="603885" cy="920750"/>
            <a:chOff x="2002348" y="1269972"/>
            <a:chExt cx="603885" cy="920750"/>
          </a:xfrm>
        </p:grpSpPr>
        <p:sp>
          <p:nvSpPr>
            <p:cNvPr id="12" name="object 12"/>
            <p:cNvSpPr/>
            <p:nvPr/>
          </p:nvSpPr>
          <p:spPr>
            <a:xfrm>
              <a:off x="2461125" y="1282625"/>
              <a:ext cx="132080" cy="879475"/>
            </a:xfrm>
            <a:custGeom>
              <a:avLst/>
              <a:gdLst/>
              <a:ahLst/>
              <a:cxnLst/>
              <a:rect l="l" t="t" r="r" b="b"/>
              <a:pathLst>
                <a:path w="132080" h="879475">
                  <a:moveTo>
                    <a:pt x="0" y="0"/>
                  </a:moveTo>
                  <a:lnTo>
                    <a:pt x="26104" y="47626"/>
                  </a:lnTo>
                  <a:lnTo>
                    <a:pt x="49316" y="95063"/>
                  </a:lnTo>
                  <a:lnTo>
                    <a:pt x="69643" y="142317"/>
                  </a:lnTo>
                  <a:lnTo>
                    <a:pt x="87095" y="189395"/>
                  </a:lnTo>
                  <a:lnTo>
                    <a:pt x="101679" y="236303"/>
                  </a:lnTo>
                  <a:lnTo>
                    <a:pt x="113403" y="283049"/>
                  </a:lnTo>
                  <a:lnTo>
                    <a:pt x="122276" y="329638"/>
                  </a:lnTo>
                  <a:lnTo>
                    <a:pt x="128305" y="376077"/>
                  </a:lnTo>
                  <a:lnTo>
                    <a:pt x="131498" y="422372"/>
                  </a:lnTo>
                  <a:lnTo>
                    <a:pt x="131864" y="468531"/>
                  </a:lnTo>
                  <a:lnTo>
                    <a:pt x="129411" y="514560"/>
                  </a:lnTo>
                  <a:lnTo>
                    <a:pt x="124147" y="560466"/>
                  </a:lnTo>
                  <a:lnTo>
                    <a:pt x="116079" y="606255"/>
                  </a:lnTo>
                  <a:lnTo>
                    <a:pt x="105217" y="651933"/>
                  </a:lnTo>
                  <a:lnTo>
                    <a:pt x="91568" y="697508"/>
                  </a:lnTo>
                  <a:lnTo>
                    <a:pt x="75140" y="742985"/>
                  </a:lnTo>
                  <a:lnTo>
                    <a:pt x="55941" y="788372"/>
                  </a:lnTo>
                  <a:lnTo>
                    <a:pt x="33980" y="833675"/>
                  </a:lnTo>
                  <a:lnTo>
                    <a:pt x="9265" y="878901"/>
                  </a:lnTo>
                </a:path>
              </a:pathLst>
            </a:custGeom>
            <a:ln w="2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297" y="2100014"/>
              <a:ext cx="97694" cy="789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15001" y="1298674"/>
              <a:ext cx="132080" cy="879475"/>
            </a:xfrm>
            <a:custGeom>
              <a:avLst/>
              <a:gdLst/>
              <a:ahLst/>
              <a:cxnLst/>
              <a:rect l="l" t="t" r="r" b="b"/>
              <a:pathLst>
                <a:path w="132080" h="879475">
                  <a:moveTo>
                    <a:pt x="131864" y="878901"/>
                  </a:moveTo>
                  <a:lnTo>
                    <a:pt x="105760" y="831275"/>
                  </a:lnTo>
                  <a:lnTo>
                    <a:pt x="82548" y="783838"/>
                  </a:lnTo>
                  <a:lnTo>
                    <a:pt x="62220" y="736584"/>
                  </a:lnTo>
                  <a:lnTo>
                    <a:pt x="44769" y="689506"/>
                  </a:lnTo>
                  <a:lnTo>
                    <a:pt x="30185" y="642597"/>
                  </a:lnTo>
                  <a:lnTo>
                    <a:pt x="18460" y="595852"/>
                  </a:lnTo>
                  <a:lnTo>
                    <a:pt x="9588" y="549263"/>
                  </a:lnTo>
                  <a:lnTo>
                    <a:pt x="3559" y="502824"/>
                  </a:lnTo>
                  <a:lnTo>
                    <a:pt x="366" y="456528"/>
                  </a:lnTo>
                  <a:lnTo>
                    <a:pt x="0" y="410369"/>
                  </a:lnTo>
                  <a:lnTo>
                    <a:pt x="2453" y="364340"/>
                  </a:lnTo>
                  <a:lnTo>
                    <a:pt x="7717" y="318435"/>
                  </a:lnTo>
                  <a:lnTo>
                    <a:pt x="15784" y="272646"/>
                  </a:lnTo>
                  <a:lnTo>
                    <a:pt x="26647" y="226968"/>
                  </a:lnTo>
                  <a:lnTo>
                    <a:pt x="40296" y="181393"/>
                  </a:lnTo>
                  <a:lnTo>
                    <a:pt x="56724" y="135915"/>
                  </a:lnTo>
                  <a:lnTo>
                    <a:pt x="75922" y="90528"/>
                  </a:lnTo>
                  <a:lnTo>
                    <a:pt x="97884" y="45225"/>
                  </a:lnTo>
                  <a:lnTo>
                    <a:pt x="122599" y="0"/>
                  </a:lnTo>
                </a:path>
              </a:pathLst>
            </a:custGeom>
            <a:ln w="25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1999" y="1281265"/>
              <a:ext cx="97694" cy="78921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36156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Relationships</a:t>
            </a:r>
            <a:r>
              <a:rPr dirty="0" spc="10"/>
              <a:t> </a:t>
            </a:r>
            <a:r>
              <a:rPr dirty="0" spc="-25"/>
              <a:t>with</a:t>
            </a:r>
            <a:r>
              <a:rPr dirty="0" spc="10"/>
              <a:t> </a:t>
            </a:r>
            <a:r>
              <a:rPr dirty="0" spc="-40"/>
              <a:t>explanation?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784466"/>
            <a:ext cx="3964304" cy="1882139"/>
            <a:chOff x="322046" y="784466"/>
            <a:chExt cx="3964304" cy="1882139"/>
          </a:xfrm>
        </p:grpSpPr>
        <p:sp>
          <p:nvSpPr>
            <p:cNvPr id="4" name="object 4"/>
            <p:cNvSpPr/>
            <p:nvPr/>
          </p:nvSpPr>
          <p:spPr>
            <a:xfrm>
              <a:off x="322046" y="784466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4"/>
                  </a:moveTo>
                  <a:lnTo>
                    <a:pt x="3963911" y="17081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4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955281"/>
              <a:ext cx="3964304" cy="1711325"/>
            </a:xfrm>
            <a:custGeom>
              <a:avLst/>
              <a:gdLst/>
              <a:ahLst/>
              <a:cxnLst/>
              <a:rect l="l" t="t" r="r" b="b"/>
              <a:pathLst>
                <a:path w="3964304" h="1711325">
                  <a:moveTo>
                    <a:pt x="3963911" y="0"/>
                  </a:moveTo>
                  <a:lnTo>
                    <a:pt x="0" y="0"/>
                  </a:lnTo>
                  <a:lnTo>
                    <a:pt x="0" y="1711261"/>
                  </a:lnTo>
                  <a:lnTo>
                    <a:pt x="3963911" y="1711261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7207" y="114507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8682" y="134188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07" y="17017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8682" y="189859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7207" y="21066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8682" y="23034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7294" y="774936"/>
            <a:ext cx="3879215" cy="1772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dirty="0" sz="900" spc="-20">
                <a:latin typeface="Arial"/>
                <a:cs typeface="Arial"/>
              </a:rPr>
              <a:t>Explanation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but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 b="1">
                <a:latin typeface="Arial"/>
                <a:cs typeface="Arial"/>
              </a:rPr>
              <a:t>not</a:t>
            </a:r>
            <a:r>
              <a:rPr dirty="0" sz="900" spc="50" b="1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persuasion</a:t>
            </a:r>
            <a:endParaRPr sz="900">
              <a:latin typeface="Arial"/>
              <a:cs typeface="Arial"/>
            </a:endParaRPr>
          </a:p>
          <a:p>
            <a:pPr marL="566420" marR="5080">
              <a:lnSpc>
                <a:spcPct val="110700"/>
              </a:lnSpc>
              <a:spcBef>
                <a:spcPts val="395"/>
              </a:spcBef>
            </a:pP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Pfizer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vaccine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is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stored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3333B2"/>
                </a:solidFill>
                <a:latin typeface="Arial"/>
                <a:cs typeface="Arial"/>
              </a:rPr>
              <a:t>at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3333B2"/>
                </a:solidFill>
                <a:latin typeface="Arial"/>
                <a:cs typeface="Arial"/>
              </a:rPr>
              <a:t>a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very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low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temperature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3333B2"/>
                </a:solidFill>
                <a:latin typeface="Arial"/>
                <a:cs typeface="Arial"/>
              </a:rPr>
              <a:t>because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it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is </a:t>
            </a:r>
            <a:r>
              <a:rPr dirty="0" sz="900" spc="-2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biologically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unstable.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15"/>
              </a:spcBef>
            </a:pPr>
            <a:r>
              <a:rPr dirty="0" sz="900" spc="-45">
                <a:latin typeface="Arial"/>
                <a:cs typeface="Arial"/>
              </a:rPr>
              <a:t>Persuasion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but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5" b="1">
                <a:latin typeface="Arial"/>
                <a:cs typeface="Arial"/>
              </a:rPr>
              <a:t>not</a:t>
            </a:r>
            <a:r>
              <a:rPr dirty="0" sz="900" spc="45" b="1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explanation</a:t>
            </a:r>
            <a:endParaRPr sz="900">
              <a:latin typeface="Arial"/>
              <a:cs typeface="Arial"/>
            </a:endParaRPr>
          </a:p>
          <a:p>
            <a:pPr marL="566420">
              <a:lnSpc>
                <a:spcPct val="100000"/>
              </a:lnSpc>
              <a:spcBef>
                <a:spcPts val="515"/>
              </a:spcBef>
            </a:pP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Take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covid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vaccine.</a:t>
            </a:r>
            <a:r>
              <a:rPr dirty="0" sz="900" spc="1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3333B2"/>
                </a:solidFill>
                <a:latin typeface="Arial"/>
                <a:cs typeface="Arial"/>
              </a:rPr>
              <a:t>Everyone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70">
                <a:solidFill>
                  <a:srgbClr val="3333B2"/>
                </a:solidFill>
                <a:latin typeface="Arial"/>
                <a:cs typeface="Arial"/>
              </a:rPr>
              <a:t>else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is.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15"/>
              </a:spcBef>
            </a:pPr>
            <a:r>
              <a:rPr dirty="0" sz="900" spc="-20">
                <a:latin typeface="Arial"/>
                <a:cs typeface="Arial"/>
              </a:rPr>
              <a:t>Explanation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persuasion</a:t>
            </a:r>
            <a:endParaRPr sz="900">
              <a:latin typeface="Arial"/>
              <a:cs typeface="Arial"/>
            </a:endParaRPr>
          </a:p>
          <a:p>
            <a:pPr marL="566420" marR="302895">
              <a:lnSpc>
                <a:spcPct val="110700"/>
              </a:lnSpc>
              <a:spcBef>
                <a:spcPts val="400"/>
              </a:spcBef>
            </a:pP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Take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the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covid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vaccine.</a:t>
            </a:r>
            <a:r>
              <a:rPr dirty="0" sz="900" spc="1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40">
                <a:solidFill>
                  <a:srgbClr val="3333B2"/>
                </a:solidFill>
                <a:latin typeface="Arial"/>
                <a:cs typeface="Arial"/>
              </a:rPr>
              <a:t>It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3333B2"/>
                </a:solidFill>
                <a:latin typeface="Arial"/>
                <a:cs typeface="Arial"/>
              </a:rPr>
              <a:t>will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substantially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lower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your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risk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 </a:t>
            </a:r>
            <a:r>
              <a:rPr dirty="0" sz="900" spc="-2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getting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seriously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3333B2"/>
                </a:solidFill>
                <a:latin typeface="Arial"/>
                <a:cs typeface="Arial"/>
              </a:rPr>
              <a:t>ill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B2"/>
                </a:solidFill>
                <a:latin typeface="Arial"/>
                <a:cs typeface="Arial"/>
              </a:rPr>
              <a:t>(or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worse).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36156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Relationships</a:t>
            </a:r>
            <a:r>
              <a:rPr dirty="0" spc="10"/>
              <a:t> </a:t>
            </a:r>
            <a:r>
              <a:rPr dirty="0" spc="-25"/>
              <a:t>with</a:t>
            </a:r>
            <a:r>
              <a:rPr dirty="0" spc="10"/>
              <a:t> </a:t>
            </a:r>
            <a:r>
              <a:rPr dirty="0" spc="-40"/>
              <a:t>explanation?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048" y="1248656"/>
            <a:ext cx="142875" cy="8769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80"/>
              </a:lnSpc>
            </a:pPr>
            <a:r>
              <a:rPr dirty="0" sz="900" spc="-45" b="1">
                <a:latin typeface="Arial"/>
                <a:cs typeface="Arial"/>
              </a:rPr>
              <a:t>Persuader</a:t>
            </a:r>
            <a:r>
              <a:rPr dirty="0" sz="900" spc="3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utility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3524" y="694207"/>
          <a:ext cx="3583940" cy="154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/>
                <a:gridCol w="2769235"/>
              </a:tblGrid>
              <a:tr h="422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dirty="0" sz="900" spc="-45" b="1">
                          <a:latin typeface="Arial"/>
                          <a:cs typeface="Arial"/>
                        </a:rPr>
                        <a:t>Persuadee</a:t>
                      </a:r>
                      <a:r>
                        <a:rPr dirty="0" sz="9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utility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6578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924685" algn="l"/>
                        </a:tabLst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Positive	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Negative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8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2512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Positive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Negative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11809">
                        <a:lnSpc>
                          <a:spcPct val="100000"/>
                        </a:lnSpc>
                        <a:tabLst>
                          <a:tab pos="1832610" algn="l"/>
                        </a:tabLst>
                      </a:pPr>
                      <a:r>
                        <a:rPr dirty="0" sz="900" spc="-25" b="1">
                          <a:solidFill>
                            <a:srgbClr val="3333B2"/>
                          </a:solidFill>
                          <a:latin typeface="Arial"/>
                          <a:cs typeface="Arial"/>
                        </a:rPr>
                        <a:t>Equitable	</a:t>
                      </a:r>
                      <a:r>
                        <a:rPr dirty="0" sz="900" spc="-2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Exploitative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506855" algn="l"/>
                        </a:tabLst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(e.g.</a:t>
                      </a:r>
                      <a:r>
                        <a:rPr dirty="0" sz="9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sales-agent/customer)	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(e.g.</a:t>
                      </a:r>
                      <a:r>
                        <a:rPr dirty="0" sz="900" spc="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fraudster/victim)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505585" algn="l"/>
                        </a:tabLst>
                      </a:pPr>
                      <a:r>
                        <a:rPr dirty="0" sz="900" spc="-20" b="1">
                          <a:solidFill>
                            <a:srgbClr val="3333B2"/>
                          </a:solidFill>
                          <a:latin typeface="Arial"/>
                          <a:cs typeface="Arial"/>
                        </a:rPr>
                        <a:t>Altruistic	</a:t>
                      </a:r>
                      <a:r>
                        <a:rPr dirty="0" sz="900" spc="-85" b="1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????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(e.g.</a:t>
                      </a:r>
                      <a:r>
                        <a:rPr dirty="0" sz="9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Samaritan/caller</a:t>
                      </a:r>
                      <a:r>
                        <a:rPr dirty="0" sz="9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5">
                          <a:latin typeface="Arial"/>
                          <a:cs typeface="Arial"/>
                        </a:rPr>
                        <a:t>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62583" y="2385499"/>
            <a:ext cx="188277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900" spc="-45" b="1">
                <a:latin typeface="Arial"/>
                <a:cs typeface="Arial"/>
              </a:rPr>
              <a:t>Types</a:t>
            </a:r>
            <a:r>
              <a:rPr dirty="0" sz="900" spc="65" b="1">
                <a:latin typeface="Arial"/>
                <a:cs typeface="Arial"/>
              </a:rPr>
              <a:t> </a:t>
            </a:r>
            <a:r>
              <a:rPr dirty="0" sz="900" spc="-30" b="1">
                <a:latin typeface="Arial"/>
                <a:cs typeface="Arial"/>
              </a:rPr>
              <a:t>of</a:t>
            </a:r>
            <a:r>
              <a:rPr dirty="0" sz="900" spc="70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persuasion</a:t>
            </a:r>
            <a:r>
              <a:rPr dirty="0" sz="900" spc="70" b="1">
                <a:latin typeface="Arial"/>
                <a:cs typeface="Arial"/>
              </a:rPr>
              <a:t> </a:t>
            </a:r>
            <a:r>
              <a:rPr dirty="0" sz="900" spc="-45" b="1">
                <a:latin typeface="Arial"/>
                <a:cs typeface="Arial"/>
              </a:rPr>
              <a:t>dialogue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45">
                <a:latin typeface="Arial"/>
                <a:cs typeface="Arial"/>
              </a:rPr>
              <a:t>Examples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persuader/persuadee.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36156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Relationships</a:t>
            </a:r>
            <a:r>
              <a:rPr dirty="0" spc="10"/>
              <a:t> </a:t>
            </a:r>
            <a:r>
              <a:rPr dirty="0" spc="-25"/>
              <a:t>with</a:t>
            </a:r>
            <a:r>
              <a:rPr dirty="0" spc="10"/>
              <a:t> </a:t>
            </a:r>
            <a:r>
              <a:rPr dirty="0" spc="-40"/>
              <a:t>explanation?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475742"/>
            <a:ext cx="3964304" cy="2654300"/>
            <a:chOff x="322046" y="475742"/>
            <a:chExt cx="3964304" cy="2654300"/>
          </a:xfrm>
        </p:grpSpPr>
        <p:sp>
          <p:nvSpPr>
            <p:cNvPr id="4" name="object 4"/>
            <p:cNvSpPr/>
            <p:nvPr/>
          </p:nvSpPr>
          <p:spPr>
            <a:xfrm>
              <a:off x="322046" y="475742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4"/>
                  </a:moveTo>
                  <a:lnTo>
                    <a:pt x="3963911" y="17081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4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646557"/>
              <a:ext cx="3964304" cy="2483485"/>
            </a:xfrm>
            <a:custGeom>
              <a:avLst/>
              <a:gdLst/>
              <a:ahLst/>
              <a:cxnLst/>
              <a:rect l="l" t="t" r="r" b="b"/>
              <a:pathLst>
                <a:path w="3964304" h="2483485">
                  <a:moveTo>
                    <a:pt x="3963911" y="0"/>
                  </a:moveTo>
                  <a:lnTo>
                    <a:pt x="0" y="0"/>
                  </a:lnTo>
                  <a:lnTo>
                    <a:pt x="0" y="2483065"/>
                  </a:lnTo>
                  <a:lnTo>
                    <a:pt x="3963911" y="2483065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7207" y="83634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8682" y="102050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8682" y="115968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7207" y="13677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682" y="155191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8682" y="169109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8682" y="183027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8682" y="196945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7207" y="217751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8682" y="236167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8682" y="250085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8682" y="264003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8682" y="277921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8682" y="291839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7294" y="466212"/>
            <a:ext cx="3669665" cy="2544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computational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involve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manipulation?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dirty="0" sz="900" spc="-60">
                <a:latin typeface="Arial"/>
                <a:cs typeface="Arial"/>
              </a:rPr>
              <a:t>Some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non-manipulative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approaches</a:t>
            </a:r>
            <a:endParaRPr sz="900">
              <a:latin typeface="Arial"/>
              <a:cs typeface="Arial"/>
            </a:endParaRPr>
          </a:p>
          <a:p>
            <a:pPr marL="566420" marR="5080">
              <a:lnSpc>
                <a:spcPct val="101499"/>
              </a:lnSpc>
              <a:spcBef>
                <a:spcPts val="395"/>
              </a:spcBef>
            </a:pP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Provision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information </a:t>
            </a:r>
            <a:r>
              <a:rPr dirty="0" sz="900" spc="20">
                <a:solidFill>
                  <a:srgbClr val="3333B2"/>
                </a:solidFill>
                <a:latin typeface="Arial"/>
                <a:cs typeface="Arial"/>
              </a:rPr>
              <a:t>to </a:t>
            </a:r>
            <a:r>
              <a:rPr dirty="0" sz="900" spc="-55">
                <a:solidFill>
                  <a:srgbClr val="3333B2"/>
                </a:solidFill>
                <a:latin typeface="Arial"/>
                <a:cs typeface="Arial"/>
              </a:rPr>
              <a:t>persuadee</a:t>
            </a:r>
            <a:r>
              <a:rPr dirty="0" sz="900" spc="14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via</a:t>
            </a:r>
            <a:r>
              <a:rPr dirty="0" sz="900" spc="20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arguments 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Overturning</a:t>
            </a:r>
            <a:r>
              <a:rPr dirty="0" sz="900" spc="7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misconceptions</a:t>
            </a:r>
            <a:r>
              <a:rPr dirty="0" sz="900" spc="8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in</a:t>
            </a:r>
            <a:r>
              <a:rPr dirty="0" sz="900" spc="7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3333B2"/>
                </a:solidFill>
                <a:latin typeface="Arial"/>
                <a:cs typeface="Arial"/>
              </a:rPr>
              <a:t>persuadee</a:t>
            </a:r>
            <a:r>
              <a:rPr dirty="0" sz="900" spc="8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via</a:t>
            </a:r>
            <a:r>
              <a:rPr dirty="0" sz="900" spc="7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counterarguments</a:t>
            </a:r>
            <a:endParaRPr sz="900">
              <a:latin typeface="Arial"/>
              <a:cs typeface="Arial"/>
            </a:endParaRPr>
          </a:p>
          <a:p>
            <a:pPr marL="566420" marR="1539240" indent="-277495">
              <a:lnSpc>
                <a:spcPct val="138400"/>
              </a:lnSpc>
              <a:spcBef>
                <a:spcPts val="100"/>
              </a:spcBef>
            </a:pPr>
            <a:r>
              <a:rPr dirty="0" sz="900" spc="-60">
                <a:latin typeface="Arial"/>
                <a:cs typeface="Arial"/>
              </a:rPr>
              <a:t>Some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mildly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manipulative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approaches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70">
                <a:solidFill>
                  <a:srgbClr val="3333B2"/>
                </a:solidFill>
                <a:latin typeface="Arial"/>
                <a:cs typeface="Arial"/>
              </a:rPr>
              <a:t>Use</a:t>
            </a:r>
            <a:r>
              <a:rPr dirty="0" sz="900" spc="4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emotional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 marL="566420" marR="659765">
              <a:lnSpc>
                <a:spcPct val="101499"/>
              </a:lnSpc>
            </a:pP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Invocation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B2"/>
                </a:solidFill>
                <a:latin typeface="Arial"/>
                <a:cs typeface="Arial"/>
              </a:rPr>
              <a:t>emotion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through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choice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language </a:t>
            </a:r>
            <a:r>
              <a:rPr dirty="0" sz="900" spc="-2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Framing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 marL="566420">
              <a:lnSpc>
                <a:spcPct val="100000"/>
              </a:lnSpc>
              <a:spcBef>
                <a:spcPts val="15"/>
              </a:spcBef>
            </a:pPr>
            <a:r>
              <a:rPr dirty="0" sz="900" spc="-70">
                <a:solidFill>
                  <a:srgbClr val="3333B2"/>
                </a:solidFill>
                <a:latin typeface="Arial"/>
                <a:cs typeface="Arial"/>
              </a:rPr>
              <a:t>Use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techniques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3333B2"/>
                </a:solidFill>
                <a:latin typeface="Arial"/>
                <a:cs typeface="Arial"/>
              </a:rPr>
              <a:t>such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80">
                <a:solidFill>
                  <a:srgbClr val="3333B2"/>
                </a:solidFill>
                <a:latin typeface="Arial"/>
                <a:cs typeface="Arial"/>
              </a:rPr>
              <a:t>as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appeal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333B2"/>
                </a:solidFill>
                <a:latin typeface="Arial"/>
                <a:cs typeface="Arial"/>
              </a:rPr>
              <a:t>to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authority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15"/>
              </a:spcBef>
            </a:pPr>
            <a:r>
              <a:rPr dirty="0" sz="900" spc="-60">
                <a:latin typeface="Arial"/>
                <a:cs typeface="Arial"/>
              </a:rPr>
              <a:t>Some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substantially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manipulative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approaches</a:t>
            </a:r>
            <a:endParaRPr sz="900">
              <a:latin typeface="Arial"/>
              <a:cs typeface="Arial"/>
            </a:endParaRPr>
          </a:p>
          <a:p>
            <a:pPr marL="566420" marR="546100">
              <a:lnSpc>
                <a:spcPct val="101499"/>
              </a:lnSpc>
              <a:spcBef>
                <a:spcPts val="400"/>
              </a:spcBef>
            </a:pPr>
            <a:r>
              <a:rPr dirty="0" sz="900" spc="-70">
                <a:solidFill>
                  <a:srgbClr val="3333B2"/>
                </a:solidFill>
                <a:latin typeface="Arial"/>
                <a:cs typeface="Arial"/>
              </a:rPr>
              <a:t>Use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dishonesty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(e.g.</a:t>
            </a:r>
            <a:r>
              <a:rPr dirty="0" sz="900" spc="1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false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or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unsound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333B2"/>
                </a:solidFill>
                <a:latin typeface="Arial"/>
                <a:cs typeface="Arial"/>
              </a:rPr>
              <a:t>arguments) </a:t>
            </a:r>
            <a:r>
              <a:rPr dirty="0" sz="900" spc="-2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Exploiting</a:t>
            </a:r>
            <a:r>
              <a:rPr dirty="0" sz="900" spc="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3333B2"/>
                </a:solidFill>
                <a:latin typeface="Arial"/>
                <a:cs typeface="Arial"/>
              </a:rPr>
              <a:t>biases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3333B2"/>
                </a:solidFill>
                <a:latin typeface="Arial"/>
                <a:cs typeface="Arial"/>
              </a:rPr>
              <a:t>persuadee</a:t>
            </a:r>
            <a:endParaRPr sz="900">
              <a:latin typeface="Arial"/>
              <a:cs typeface="Arial"/>
            </a:endParaRPr>
          </a:p>
          <a:p>
            <a:pPr marL="566420" marR="895350">
              <a:lnSpc>
                <a:spcPct val="101499"/>
              </a:lnSpc>
            </a:pP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Exploiting 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ignorance</a:t>
            </a:r>
            <a:r>
              <a:rPr dirty="0" sz="900" spc="-3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95">
                <a:solidFill>
                  <a:srgbClr val="3333B2"/>
                </a:solidFill>
                <a:latin typeface="Arial"/>
                <a:cs typeface="Arial"/>
              </a:rPr>
              <a:t>&amp; </a:t>
            </a:r>
            <a:r>
              <a:rPr dirty="0" sz="900" spc="-40">
                <a:solidFill>
                  <a:srgbClr val="3333B2"/>
                </a:solidFill>
                <a:latin typeface="Arial"/>
                <a:cs typeface="Arial"/>
              </a:rPr>
              <a:t>errors</a:t>
            </a:r>
            <a:r>
              <a:rPr dirty="0" sz="900" spc="-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in </a:t>
            </a:r>
            <a:r>
              <a:rPr dirty="0" sz="900" spc="-55">
                <a:solidFill>
                  <a:srgbClr val="3333B2"/>
                </a:solidFill>
                <a:latin typeface="Arial"/>
                <a:cs typeface="Arial"/>
              </a:rPr>
              <a:t>persuadee </a:t>
            </a:r>
            <a:r>
              <a:rPr dirty="0" sz="900" spc="-5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Manipulating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3333B2"/>
                </a:solidFill>
                <a:latin typeface="Arial"/>
                <a:cs typeface="Arial"/>
              </a:rPr>
              <a:t>trust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3333B2"/>
                </a:solidFill>
                <a:latin typeface="Arial"/>
                <a:cs typeface="Arial"/>
              </a:rPr>
              <a:t>persuadee</a:t>
            </a:r>
            <a:r>
              <a:rPr dirty="0" sz="900" spc="6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in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3333B2"/>
                </a:solidFill>
                <a:latin typeface="Arial"/>
                <a:cs typeface="Arial"/>
              </a:rPr>
              <a:t>persuader </a:t>
            </a:r>
            <a:r>
              <a:rPr dirty="0" sz="900" spc="-23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B2"/>
                </a:solidFill>
                <a:latin typeface="Arial"/>
                <a:cs typeface="Arial"/>
              </a:rPr>
              <a:t>Bullying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dirty="0" sz="900" spc="5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3333B2"/>
                </a:solidFill>
                <a:latin typeface="Arial"/>
                <a:cs typeface="Arial"/>
              </a:rPr>
              <a:t>persuadee</a:t>
            </a:r>
            <a:r>
              <a:rPr dirty="0" sz="900" spc="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(e.g.</a:t>
            </a:r>
            <a:r>
              <a:rPr dirty="0" sz="900" spc="16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333B2"/>
                </a:solidFill>
                <a:latin typeface="Arial"/>
                <a:cs typeface="Arial"/>
              </a:rPr>
              <a:t>gaslighting)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36156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Relationships</a:t>
            </a:r>
            <a:r>
              <a:rPr dirty="0" spc="10"/>
              <a:t> </a:t>
            </a:r>
            <a:r>
              <a:rPr dirty="0" spc="-25"/>
              <a:t>with</a:t>
            </a:r>
            <a:r>
              <a:rPr dirty="0" spc="10"/>
              <a:t> </a:t>
            </a:r>
            <a:r>
              <a:rPr dirty="0" spc="-40"/>
              <a:t>explanation?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46" y="447548"/>
            <a:ext cx="3964304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Explanation</a:t>
            </a:r>
            <a:r>
              <a:rPr dirty="0" sz="9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046" y="618363"/>
            <a:ext cx="3964304" cy="376555"/>
          </a:xfrm>
          <a:custGeom>
            <a:avLst/>
            <a:gdLst/>
            <a:ahLst/>
            <a:cxnLst/>
            <a:rect l="l" t="t" r="r" b="b"/>
            <a:pathLst>
              <a:path w="3964304" h="376555">
                <a:moveTo>
                  <a:pt x="3963911" y="0"/>
                </a:moveTo>
                <a:lnTo>
                  <a:pt x="0" y="0"/>
                </a:lnTo>
                <a:lnTo>
                  <a:pt x="0" y="376415"/>
                </a:lnTo>
                <a:lnTo>
                  <a:pt x="3963911" y="376415"/>
                </a:lnTo>
                <a:lnTo>
                  <a:pt x="396391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207" y="79550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2046" y="618363"/>
            <a:ext cx="3964304" cy="37655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dirty="0" sz="900" spc="-20">
                <a:latin typeface="Arial"/>
                <a:cs typeface="Arial"/>
              </a:rPr>
              <a:t>Non-manipulative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persuasion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founded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good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explanations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2046" y="1121295"/>
            <a:ext cx="3964304" cy="1306830"/>
            <a:chOff x="322046" y="1121295"/>
            <a:chExt cx="3964304" cy="1306830"/>
          </a:xfrm>
        </p:grpSpPr>
        <p:sp>
          <p:nvSpPr>
            <p:cNvPr id="8" name="object 8"/>
            <p:cNvSpPr/>
            <p:nvPr/>
          </p:nvSpPr>
          <p:spPr>
            <a:xfrm>
              <a:off x="322046" y="1121295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4"/>
                  </a:moveTo>
                  <a:lnTo>
                    <a:pt x="3963911" y="170814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4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046" y="1292110"/>
              <a:ext cx="3964304" cy="1136015"/>
            </a:xfrm>
            <a:custGeom>
              <a:avLst/>
              <a:gdLst/>
              <a:ahLst/>
              <a:cxnLst/>
              <a:rect l="l" t="t" r="r" b="b"/>
              <a:pathLst>
                <a:path w="3964304" h="1136014">
                  <a:moveTo>
                    <a:pt x="3963911" y="0"/>
                  </a:moveTo>
                  <a:lnTo>
                    <a:pt x="0" y="0"/>
                  </a:lnTo>
                  <a:lnTo>
                    <a:pt x="0" y="1135570"/>
                  </a:lnTo>
                  <a:lnTo>
                    <a:pt x="3963911" y="1135570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517207" y="146925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207" y="16590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207" y="184882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7207" y="203861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7207" y="222840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7294" y="1111765"/>
            <a:ext cx="3736975" cy="1203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explanation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Maintain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model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user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38400"/>
              </a:lnSpc>
            </a:pPr>
            <a:r>
              <a:rPr dirty="0" sz="900" spc="-60">
                <a:latin typeface="Arial"/>
                <a:cs typeface="Arial"/>
              </a:rPr>
              <a:t>Choose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30">
                <a:latin typeface="Arial"/>
                <a:cs typeface="Arial"/>
              </a:rPr>
              <a:t>explanations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 </a:t>
            </a:r>
            <a:r>
              <a:rPr dirty="0" sz="900" spc="-55">
                <a:latin typeface="Arial"/>
                <a:cs typeface="Arial"/>
              </a:rPr>
              <a:t>are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most </a:t>
            </a:r>
            <a:r>
              <a:rPr dirty="0" sz="900" spc="-15">
                <a:latin typeface="Arial"/>
                <a:cs typeface="Arial"/>
              </a:rPr>
              <a:t>likely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40">
                <a:latin typeface="Arial"/>
                <a:cs typeface="Arial"/>
              </a:rPr>
              <a:t>resonate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50">
                <a:latin typeface="Arial"/>
                <a:cs typeface="Arial"/>
              </a:rPr>
              <a:t>user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Don’t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bombard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exhaustive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coverage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all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5"/>
              </a:spcBef>
            </a:pPr>
            <a:r>
              <a:rPr dirty="0" sz="900" spc="-40">
                <a:latin typeface="Arial"/>
                <a:cs typeface="Arial"/>
              </a:rPr>
              <a:t>Be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selective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content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that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presented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14"/>
              </a:spcBef>
            </a:pPr>
            <a:r>
              <a:rPr dirty="0" sz="900" spc="-60">
                <a:latin typeface="Arial"/>
                <a:cs typeface="Arial"/>
              </a:rPr>
              <a:t>Choose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most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effective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language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communicate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user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3971" y="2695506"/>
            <a:ext cx="3780154" cy="360045"/>
          </a:xfrm>
          <a:custGeom>
            <a:avLst/>
            <a:gdLst/>
            <a:ahLst/>
            <a:cxnLst/>
            <a:rect l="l" t="t" r="r" b="b"/>
            <a:pathLst>
              <a:path w="3780154" h="360044">
                <a:moveTo>
                  <a:pt x="3744048" y="0"/>
                </a:moveTo>
                <a:lnTo>
                  <a:pt x="36000" y="0"/>
                </a:lnTo>
                <a:lnTo>
                  <a:pt x="21987" y="2829"/>
                </a:lnTo>
                <a:lnTo>
                  <a:pt x="10544" y="10544"/>
                </a:lnTo>
                <a:lnTo>
                  <a:pt x="2829" y="21987"/>
                </a:lnTo>
                <a:lnTo>
                  <a:pt x="0" y="36000"/>
                </a:lnTo>
                <a:lnTo>
                  <a:pt x="0" y="324003"/>
                </a:lnTo>
                <a:lnTo>
                  <a:pt x="2829" y="338016"/>
                </a:lnTo>
                <a:lnTo>
                  <a:pt x="10544" y="349459"/>
                </a:lnTo>
                <a:lnTo>
                  <a:pt x="21987" y="357175"/>
                </a:lnTo>
                <a:lnTo>
                  <a:pt x="36000" y="360004"/>
                </a:lnTo>
                <a:lnTo>
                  <a:pt x="3744048" y="360004"/>
                </a:lnTo>
                <a:lnTo>
                  <a:pt x="3758061" y="357175"/>
                </a:lnTo>
                <a:lnTo>
                  <a:pt x="3769504" y="349459"/>
                </a:lnTo>
                <a:lnTo>
                  <a:pt x="3777219" y="338016"/>
                </a:lnTo>
                <a:lnTo>
                  <a:pt x="3780048" y="324003"/>
                </a:lnTo>
                <a:lnTo>
                  <a:pt x="3780048" y="36000"/>
                </a:lnTo>
                <a:lnTo>
                  <a:pt x="3777219" y="21987"/>
                </a:lnTo>
                <a:lnTo>
                  <a:pt x="3769504" y="10544"/>
                </a:lnTo>
                <a:lnTo>
                  <a:pt x="3758061" y="2829"/>
                </a:lnTo>
                <a:lnTo>
                  <a:pt x="3744048" y="0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19061" y="2758908"/>
            <a:ext cx="357187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45" b="1">
                <a:solidFill>
                  <a:srgbClr val="FF0000"/>
                </a:solidFill>
                <a:latin typeface="Arial"/>
                <a:cs typeface="Arial"/>
              </a:rPr>
              <a:t>Explainable</a:t>
            </a:r>
            <a:r>
              <a:rPr dirty="0" sz="1100" spc="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25" b="1">
                <a:solidFill>
                  <a:srgbClr val="FF0000"/>
                </a:solidFill>
                <a:latin typeface="Arial"/>
                <a:cs typeface="Arial"/>
              </a:rPr>
              <a:t>AI</a:t>
            </a:r>
            <a:r>
              <a:rPr dirty="0" sz="110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dirty="0" sz="1100" spc="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85" b="1">
                <a:solidFill>
                  <a:srgbClr val="FF0000"/>
                </a:solidFill>
                <a:latin typeface="Arial"/>
                <a:cs typeface="Arial"/>
              </a:rPr>
              <a:t>harness</a:t>
            </a:r>
            <a:r>
              <a:rPr dirty="0" sz="1100" spc="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35" b="1">
                <a:solidFill>
                  <a:srgbClr val="FF0000"/>
                </a:solidFill>
                <a:latin typeface="Arial"/>
                <a:cs typeface="Arial"/>
              </a:rPr>
              <a:t>computational</a:t>
            </a:r>
            <a:r>
              <a:rPr dirty="0" sz="1100" spc="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70" b="1">
                <a:solidFill>
                  <a:srgbClr val="FF0000"/>
                </a:solidFill>
                <a:latin typeface="Arial"/>
                <a:cs typeface="Arial"/>
              </a:rPr>
              <a:t>persuasion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89154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5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046" y="465328"/>
            <a:ext cx="3964304" cy="14922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046" y="613994"/>
            <a:ext cx="3964304" cy="338455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2860" rIns="0" bIns="0" rtlCol="0" vert="horz">
            <a:spAutoFit/>
          </a:bodyPr>
          <a:lstStyle/>
          <a:p>
            <a:pPr marL="37465" marR="143510">
              <a:lnSpc>
                <a:spcPct val="101499"/>
              </a:lnSpc>
              <a:spcBef>
                <a:spcPts val="180"/>
              </a:spcBef>
            </a:pPr>
            <a:r>
              <a:rPr dirty="0" sz="900" spc="-30" b="1">
                <a:latin typeface="Arial"/>
                <a:cs typeface="Arial"/>
              </a:rPr>
              <a:t>Computational</a:t>
            </a:r>
            <a:r>
              <a:rPr dirty="0" sz="900" spc="75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persuasion</a:t>
            </a:r>
            <a:r>
              <a:rPr dirty="0" sz="900" spc="60" b="1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based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on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computational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models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promising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approach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technology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behavioural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change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applications.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038" y="1201127"/>
            <a:ext cx="2236470" cy="17081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038" y="1371943"/>
            <a:ext cx="2236470" cy="1236980"/>
          </a:xfrm>
          <a:custGeom>
            <a:avLst/>
            <a:gdLst/>
            <a:ahLst/>
            <a:cxnLst/>
            <a:rect l="l" t="t" r="r" b="b"/>
            <a:pathLst>
              <a:path w="2236470" h="1236980">
                <a:moveTo>
                  <a:pt x="2235911" y="0"/>
                </a:moveTo>
                <a:lnTo>
                  <a:pt x="0" y="0"/>
                </a:lnTo>
                <a:lnTo>
                  <a:pt x="0" y="1236789"/>
                </a:lnTo>
                <a:lnTo>
                  <a:pt x="2235911" y="1236789"/>
                </a:lnTo>
                <a:lnTo>
                  <a:pt x="223591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3212" y="156173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4674" y="175854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4674" y="191038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4674" y="206221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4674" y="221404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56235" y="0"/>
                </a:moveTo>
                <a:lnTo>
                  <a:pt x="0" y="0"/>
                </a:lnTo>
                <a:lnTo>
                  <a:pt x="0" y="56235"/>
                </a:lnTo>
                <a:lnTo>
                  <a:pt x="56235" y="56235"/>
                </a:lnTo>
                <a:lnTo>
                  <a:pt x="5623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3212" y="24094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8038" y="1371943"/>
            <a:ext cx="2236470" cy="12369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dirty="0" sz="900" spc="-15">
                <a:latin typeface="Arial"/>
                <a:cs typeface="Arial"/>
              </a:rPr>
              <a:t>Further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develop</a:t>
            </a:r>
            <a:endParaRPr sz="900">
              <a:latin typeface="Arial"/>
              <a:cs typeface="Arial"/>
            </a:endParaRPr>
          </a:p>
          <a:p>
            <a:pPr marL="591820" marR="807085">
              <a:lnSpc>
                <a:spcPct val="1245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domain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modelling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user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modelling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dialogue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strategies</a:t>
            </a:r>
            <a:endParaRPr sz="800">
              <a:latin typeface="Arial"/>
              <a:cs typeface="Arial"/>
            </a:endParaRPr>
          </a:p>
          <a:p>
            <a:pPr algn="ctr" marL="156845">
              <a:lnSpc>
                <a:spcPct val="100000"/>
              </a:lnSpc>
              <a:spcBef>
                <a:spcPts val="234"/>
              </a:spcBef>
            </a:pPr>
            <a:r>
              <a:rPr dirty="0" sz="800" spc="5">
                <a:latin typeface="Arial"/>
                <a:cs typeface="Arial"/>
              </a:rPr>
              <a:t>natural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language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interfaces</a:t>
            </a:r>
            <a:endParaRPr sz="800">
              <a:latin typeface="Arial"/>
              <a:cs typeface="Arial"/>
            </a:endParaRPr>
          </a:p>
          <a:p>
            <a:pPr algn="ctr" marL="175895">
              <a:lnSpc>
                <a:spcPct val="100000"/>
              </a:lnSpc>
              <a:spcBef>
                <a:spcPts val="434"/>
              </a:spcBef>
            </a:pPr>
            <a:r>
              <a:rPr dirty="0" sz="900" spc="-15">
                <a:latin typeface="Arial"/>
                <a:cs typeface="Arial"/>
              </a:rPr>
              <a:t>Further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evaluation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with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participants.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8405" y="1537527"/>
            <a:ext cx="1107228" cy="90242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2046" y="2797327"/>
            <a:ext cx="3964304" cy="149225"/>
          </a:xfrm>
          <a:prstGeom prst="rect">
            <a:avLst/>
          </a:prstGeom>
          <a:solidFill>
            <a:srgbClr val="262685"/>
          </a:solidFill>
        </p:spPr>
        <p:txBody>
          <a:bodyPr wrap="square" lIns="0" tIns="254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"/>
              </a:spcBef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9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46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2046" y="2945993"/>
            <a:ext cx="3964304" cy="199390"/>
          </a:xfrm>
          <a:prstGeom prst="rect">
            <a:avLst/>
          </a:prstGeom>
          <a:solidFill>
            <a:srgbClr val="E9E9F2"/>
          </a:solidFill>
        </p:spPr>
        <p:txBody>
          <a:bodyPr wrap="square" lIns="0" tIns="2476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r>
              <a:rPr dirty="0" sz="900" spc="-25">
                <a:latin typeface="Arial"/>
                <a:cs typeface="Arial"/>
                <a:hlinkClick r:id="rId3"/>
              </a:rPr>
              <a:t>www.computationalpersuasion.com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65239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Computational</a:t>
            </a:r>
            <a:r>
              <a:rPr dirty="0"/>
              <a:t> </a:t>
            </a:r>
            <a:r>
              <a:rPr dirty="0" spc="-55"/>
              <a:t>models</a:t>
            </a:r>
            <a:r>
              <a:rPr dirty="0" spc="5"/>
              <a:t> </a:t>
            </a:r>
            <a:r>
              <a:rPr dirty="0" spc="-40"/>
              <a:t>of</a:t>
            </a:r>
            <a:r>
              <a:rPr dirty="0" spc="10"/>
              <a:t> </a:t>
            </a:r>
            <a:r>
              <a:rPr dirty="0" spc="-60"/>
              <a:t>argument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488200"/>
            <a:ext cx="3964304" cy="2446020"/>
            <a:chOff x="322046" y="488200"/>
            <a:chExt cx="3964304" cy="2446020"/>
          </a:xfrm>
        </p:grpSpPr>
        <p:sp>
          <p:nvSpPr>
            <p:cNvPr id="4" name="object 4"/>
            <p:cNvSpPr/>
            <p:nvPr/>
          </p:nvSpPr>
          <p:spPr>
            <a:xfrm>
              <a:off x="322046" y="488200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5">
                  <a:moveTo>
                    <a:pt x="0" y="170815"/>
                  </a:moveTo>
                  <a:lnTo>
                    <a:pt x="3963911" y="170815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15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659015"/>
              <a:ext cx="3964304" cy="2275205"/>
            </a:xfrm>
            <a:custGeom>
              <a:avLst/>
              <a:gdLst/>
              <a:ahLst/>
              <a:cxnLst/>
              <a:rect l="l" t="t" r="r" b="b"/>
              <a:pathLst>
                <a:path w="3964304" h="2275205">
                  <a:moveTo>
                    <a:pt x="3963911" y="0"/>
                  </a:moveTo>
                  <a:lnTo>
                    <a:pt x="0" y="0"/>
                  </a:lnTo>
                  <a:lnTo>
                    <a:pt x="0" y="2274785"/>
                  </a:lnTo>
                  <a:lnTo>
                    <a:pt x="3963911" y="2274785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47294" y="422367"/>
            <a:ext cx="3911600" cy="55054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Abstract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argumentation:</a:t>
            </a:r>
            <a:r>
              <a:rPr dirty="0" sz="9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Graphical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representation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420"/>
              </a:spcBef>
            </a:pPr>
            <a:r>
              <a:rPr dirty="0" sz="900" spc="-30">
                <a:latin typeface="Arial"/>
                <a:cs typeface="Arial"/>
              </a:rPr>
              <a:t>Graphical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representations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argumentation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have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long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history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(see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example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Wigmore,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Toulmin,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etc.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917" y="1347677"/>
            <a:ext cx="1338580" cy="457834"/>
          </a:xfrm>
          <a:prstGeom prst="rect">
            <a:avLst/>
          </a:prstGeom>
          <a:solidFill>
            <a:srgbClr val="FFF200"/>
          </a:solidFill>
          <a:ln w="10122">
            <a:solidFill>
              <a:srgbClr val="000000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algn="ctr" marL="230504" marR="222885">
              <a:lnSpc>
                <a:spcPct val="96900"/>
              </a:lnSpc>
              <a:spcBef>
                <a:spcPts val="160"/>
              </a:spcBef>
            </a:pPr>
            <a:r>
              <a:rPr dirty="0" baseline="6172" sz="1350" spc="-7" i="1">
                <a:latin typeface="Arial"/>
                <a:cs typeface="Arial"/>
              </a:rPr>
              <a:t>A</a:t>
            </a:r>
            <a:r>
              <a:rPr dirty="0" sz="600" spc="-5">
                <a:latin typeface="Arial"/>
                <a:cs typeface="Arial"/>
              </a:rPr>
              <a:t>1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baseline="6172" sz="1350" spc="284">
                <a:latin typeface="Arial"/>
                <a:cs typeface="Arial"/>
              </a:rPr>
              <a:t>= </a:t>
            </a:r>
            <a:r>
              <a:rPr dirty="0" baseline="6172" sz="1350" spc="-7">
                <a:latin typeface="Arial"/>
                <a:cs typeface="Arial"/>
              </a:rPr>
              <a:t>Patient </a:t>
            </a:r>
            <a:r>
              <a:rPr dirty="0" baseline="6172" sz="1350" spc="-97">
                <a:latin typeface="Arial"/>
                <a:cs typeface="Arial"/>
              </a:rPr>
              <a:t>has </a:t>
            </a:r>
            <a:r>
              <a:rPr dirty="0" baseline="6172" sz="1350" spc="-352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hypertension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70">
                <a:latin typeface="Arial"/>
                <a:cs typeface="Arial"/>
              </a:rPr>
              <a:t>so 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prescribe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diuretics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9075" y="1358748"/>
            <a:ext cx="1338580" cy="435609"/>
          </a:xfrm>
          <a:prstGeom prst="rect">
            <a:avLst/>
          </a:prstGeom>
          <a:solidFill>
            <a:srgbClr val="FFF200"/>
          </a:solidFill>
          <a:ln w="10122">
            <a:solidFill>
              <a:srgbClr val="000000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algn="ctr" marL="175260" marR="167640">
              <a:lnSpc>
                <a:spcPct val="96900"/>
              </a:lnSpc>
              <a:spcBef>
                <a:spcPts val="160"/>
              </a:spcBef>
            </a:pPr>
            <a:r>
              <a:rPr dirty="0" baseline="6172" sz="1350" spc="-7" i="1">
                <a:latin typeface="Arial"/>
                <a:cs typeface="Arial"/>
              </a:rPr>
              <a:t>A</a:t>
            </a:r>
            <a:r>
              <a:rPr dirty="0" sz="600" spc="-5">
                <a:latin typeface="Arial"/>
                <a:cs typeface="Arial"/>
              </a:rPr>
              <a:t>2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baseline="6172" sz="1350" spc="284">
                <a:latin typeface="Arial"/>
                <a:cs typeface="Arial"/>
              </a:rPr>
              <a:t>= </a:t>
            </a:r>
            <a:r>
              <a:rPr dirty="0" baseline="6172" sz="1350" spc="-7">
                <a:latin typeface="Arial"/>
                <a:cs typeface="Arial"/>
              </a:rPr>
              <a:t>Patient </a:t>
            </a:r>
            <a:r>
              <a:rPr dirty="0" baseline="6172" sz="1350" spc="-97">
                <a:latin typeface="Arial"/>
                <a:cs typeface="Arial"/>
              </a:rPr>
              <a:t>has </a:t>
            </a:r>
            <a:r>
              <a:rPr dirty="0" baseline="6172" sz="1350" spc="-89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hypertension </a:t>
            </a:r>
            <a:r>
              <a:rPr dirty="0" sz="900" spc="-70">
                <a:latin typeface="Arial"/>
                <a:cs typeface="Arial"/>
              </a:rPr>
              <a:t>so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pre-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scribe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betablockers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9075" y="2164330"/>
            <a:ext cx="1338580" cy="574675"/>
          </a:xfrm>
          <a:prstGeom prst="rect">
            <a:avLst/>
          </a:prstGeom>
          <a:solidFill>
            <a:srgbClr val="FFF200"/>
          </a:solidFill>
          <a:ln w="10122">
            <a:solidFill>
              <a:srgbClr val="000000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algn="just" marL="226060" marR="218440" indent="19050">
              <a:lnSpc>
                <a:spcPct val="96900"/>
              </a:lnSpc>
              <a:spcBef>
                <a:spcPts val="160"/>
              </a:spcBef>
            </a:pPr>
            <a:r>
              <a:rPr dirty="0" baseline="6172" sz="1350" spc="-7" i="1">
                <a:latin typeface="Arial"/>
                <a:cs typeface="Arial"/>
              </a:rPr>
              <a:t>A</a:t>
            </a:r>
            <a:r>
              <a:rPr dirty="0" sz="600" spc="-5">
                <a:latin typeface="Arial"/>
                <a:cs typeface="Arial"/>
              </a:rPr>
              <a:t>3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baseline="6172" sz="1350" spc="284">
                <a:latin typeface="Arial"/>
                <a:cs typeface="Arial"/>
              </a:rPr>
              <a:t>= </a:t>
            </a:r>
            <a:r>
              <a:rPr dirty="0" baseline="6172" sz="1350" spc="-7">
                <a:latin typeface="Arial"/>
                <a:cs typeface="Arial"/>
              </a:rPr>
              <a:t>Patient </a:t>
            </a:r>
            <a:r>
              <a:rPr dirty="0" baseline="6172" sz="1350" spc="-97">
                <a:latin typeface="Arial"/>
                <a:cs typeface="Arial"/>
              </a:rPr>
              <a:t>has </a:t>
            </a:r>
            <a:r>
              <a:rPr dirty="0" baseline="6172" sz="1350" spc="-352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emphysema </a:t>
            </a:r>
            <a:r>
              <a:rPr dirty="0" sz="900" spc="-20">
                <a:latin typeface="Arial"/>
                <a:cs typeface="Arial"/>
              </a:rPr>
              <a:t>which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is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contraindica-</a:t>
            </a:r>
            <a:endParaRPr sz="900">
              <a:latin typeface="Arial"/>
              <a:cs typeface="Arial"/>
            </a:endParaRPr>
          </a:p>
          <a:p>
            <a:pPr algn="just" marL="165735">
              <a:lnSpc>
                <a:spcPct val="100000"/>
              </a:lnSpc>
              <a:spcBef>
                <a:spcPts val="15"/>
              </a:spcBef>
            </a:pPr>
            <a:r>
              <a:rPr dirty="0" sz="900" spc="5">
                <a:latin typeface="Arial"/>
                <a:cs typeface="Arial"/>
              </a:rPr>
              <a:t>tion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betablockers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49563" y="1204584"/>
            <a:ext cx="1333500" cy="955040"/>
            <a:chOff x="1849563" y="1204584"/>
            <a:chExt cx="1333500" cy="955040"/>
          </a:xfrm>
        </p:grpSpPr>
        <p:sp>
          <p:nvSpPr>
            <p:cNvPr id="11" name="object 11"/>
            <p:cNvSpPr/>
            <p:nvPr/>
          </p:nvSpPr>
          <p:spPr>
            <a:xfrm>
              <a:off x="1854624" y="1209645"/>
              <a:ext cx="867410" cy="133350"/>
            </a:xfrm>
            <a:custGeom>
              <a:avLst/>
              <a:gdLst/>
              <a:ahLst/>
              <a:cxnLst/>
              <a:rect l="l" t="t" r="r" b="b"/>
              <a:pathLst>
                <a:path w="867410" h="133350">
                  <a:moveTo>
                    <a:pt x="0" y="132970"/>
                  </a:moveTo>
                  <a:lnTo>
                    <a:pt x="49328" y="106680"/>
                  </a:lnTo>
                  <a:lnTo>
                    <a:pt x="98342" y="83346"/>
                  </a:lnTo>
                  <a:lnTo>
                    <a:pt x="147026" y="62944"/>
                  </a:lnTo>
                  <a:lnTo>
                    <a:pt x="195361" y="45446"/>
                  </a:lnTo>
                  <a:lnTo>
                    <a:pt x="243331" y="30828"/>
                  </a:lnTo>
                  <a:lnTo>
                    <a:pt x="290919" y="19062"/>
                  </a:lnTo>
                  <a:lnTo>
                    <a:pt x="338106" y="10122"/>
                  </a:lnTo>
                  <a:lnTo>
                    <a:pt x="384877" y="3983"/>
                  </a:lnTo>
                  <a:lnTo>
                    <a:pt x="431215" y="617"/>
                  </a:lnTo>
                  <a:lnTo>
                    <a:pt x="477100" y="0"/>
                  </a:lnTo>
                  <a:lnTo>
                    <a:pt x="522518" y="2104"/>
                  </a:lnTo>
                  <a:lnTo>
                    <a:pt x="567450" y="6903"/>
                  </a:lnTo>
                  <a:lnTo>
                    <a:pt x="611879" y="14372"/>
                  </a:lnTo>
                  <a:lnTo>
                    <a:pt x="655789" y="24484"/>
                  </a:lnTo>
                  <a:lnTo>
                    <a:pt x="699161" y="37213"/>
                  </a:lnTo>
                  <a:lnTo>
                    <a:pt x="741979" y="52533"/>
                  </a:lnTo>
                  <a:lnTo>
                    <a:pt x="784226" y="70417"/>
                  </a:lnTo>
                  <a:lnTo>
                    <a:pt x="825884" y="90839"/>
                  </a:lnTo>
                  <a:lnTo>
                    <a:pt x="866937" y="11377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03283" y="1298808"/>
              <a:ext cx="69850" cy="55244"/>
            </a:xfrm>
            <a:custGeom>
              <a:avLst/>
              <a:gdLst/>
              <a:ahLst/>
              <a:cxnLst/>
              <a:rect l="l" t="t" r="r" b="b"/>
              <a:pathLst>
                <a:path w="69850" h="55244">
                  <a:moveTo>
                    <a:pt x="25222" y="0"/>
                  </a:moveTo>
                  <a:lnTo>
                    <a:pt x="0" y="42498"/>
                  </a:lnTo>
                  <a:lnTo>
                    <a:pt x="18117" y="43643"/>
                  </a:lnTo>
                  <a:lnTo>
                    <a:pt x="36922" y="46453"/>
                  </a:lnTo>
                  <a:lnTo>
                    <a:pt x="54585" y="50380"/>
                  </a:lnTo>
                  <a:lnTo>
                    <a:pt x="69276" y="54879"/>
                  </a:lnTo>
                  <a:lnTo>
                    <a:pt x="58290" y="44139"/>
                  </a:lnTo>
                  <a:lnTo>
                    <a:pt x="46381" y="30516"/>
                  </a:lnTo>
                  <a:lnTo>
                    <a:pt x="34906" y="15355"/>
                  </a:lnTo>
                  <a:lnTo>
                    <a:pt x="25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06288" y="1799264"/>
              <a:ext cx="866775" cy="144780"/>
            </a:xfrm>
            <a:custGeom>
              <a:avLst/>
              <a:gdLst/>
              <a:ahLst/>
              <a:cxnLst/>
              <a:rect l="l" t="t" r="r" b="b"/>
              <a:pathLst>
                <a:path w="866775" h="144780">
                  <a:moveTo>
                    <a:pt x="866271" y="0"/>
                  </a:moveTo>
                  <a:lnTo>
                    <a:pt x="817590" y="27471"/>
                  </a:lnTo>
                  <a:lnTo>
                    <a:pt x="769151" y="51978"/>
                  </a:lnTo>
                  <a:lnTo>
                    <a:pt x="720973" y="73548"/>
                  </a:lnTo>
                  <a:lnTo>
                    <a:pt x="673073" y="92206"/>
                  </a:lnTo>
                  <a:lnTo>
                    <a:pt x="625468" y="107977"/>
                  </a:lnTo>
                  <a:lnTo>
                    <a:pt x="578177" y="120888"/>
                  </a:lnTo>
                  <a:lnTo>
                    <a:pt x="531217" y="130963"/>
                  </a:lnTo>
                  <a:lnTo>
                    <a:pt x="484606" y="138229"/>
                  </a:lnTo>
                  <a:lnTo>
                    <a:pt x="438362" y="142712"/>
                  </a:lnTo>
                  <a:lnTo>
                    <a:pt x="392503" y="144436"/>
                  </a:lnTo>
                  <a:lnTo>
                    <a:pt x="347045" y="143428"/>
                  </a:lnTo>
                  <a:lnTo>
                    <a:pt x="302008" y="139713"/>
                  </a:lnTo>
                  <a:lnTo>
                    <a:pt x="257409" y="133317"/>
                  </a:lnTo>
                  <a:lnTo>
                    <a:pt x="213265" y="124266"/>
                  </a:lnTo>
                  <a:lnTo>
                    <a:pt x="169594" y="112585"/>
                  </a:lnTo>
                  <a:lnTo>
                    <a:pt x="126414" y="98300"/>
                  </a:lnTo>
                  <a:lnTo>
                    <a:pt x="83744" y="81437"/>
                  </a:lnTo>
                  <a:lnTo>
                    <a:pt x="41599" y="62021"/>
                  </a:lnTo>
                  <a:lnTo>
                    <a:pt x="0" y="40077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54624" y="1810336"/>
              <a:ext cx="69850" cy="53975"/>
            </a:xfrm>
            <a:custGeom>
              <a:avLst/>
              <a:gdLst/>
              <a:ahLst/>
              <a:cxnLst/>
              <a:rect l="l" t="t" r="r" b="b"/>
              <a:pathLst>
                <a:path w="69850" h="53975">
                  <a:moveTo>
                    <a:pt x="45318" y="53756"/>
                  </a:moveTo>
                  <a:lnTo>
                    <a:pt x="69490" y="10703"/>
                  </a:lnTo>
                  <a:lnTo>
                    <a:pt x="51367" y="9994"/>
                  </a:lnTo>
                  <a:lnTo>
                    <a:pt x="32517" y="7639"/>
                  </a:lnTo>
                  <a:lnTo>
                    <a:pt x="14781" y="4140"/>
                  </a:lnTo>
                  <a:lnTo>
                    <a:pt x="0" y="0"/>
                  </a:lnTo>
                  <a:lnTo>
                    <a:pt x="11230" y="10463"/>
                  </a:lnTo>
                  <a:lnTo>
                    <a:pt x="23452" y="23784"/>
                  </a:lnTo>
                  <a:lnTo>
                    <a:pt x="35277" y="38652"/>
                  </a:lnTo>
                  <a:lnTo>
                    <a:pt x="45318" y="5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58092" y="1858478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w="0" h="300989">
                  <a:moveTo>
                    <a:pt x="0" y="300791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133419" y="1799264"/>
              <a:ext cx="49530" cy="66040"/>
            </a:xfrm>
            <a:custGeom>
              <a:avLst/>
              <a:gdLst/>
              <a:ahLst/>
              <a:cxnLst/>
              <a:rect l="l" t="t" r="r" b="b"/>
              <a:pathLst>
                <a:path w="49530" h="66039">
                  <a:moveTo>
                    <a:pt x="0" y="65792"/>
                  </a:moveTo>
                  <a:lnTo>
                    <a:pt x="49344" y="65792"/>
                  </a:lnTo>
                  <a:lnTo>
                    <a:pt x="41094" y="49653"/>
                  </a:lnTo>
                  <a:lnTo>
                    <a:pt x="33924" y="32074"/>
                  </a:lnTo>
                  <a:lnTo>
                    <a:pt x="28295" y="14906"/>
                  </a:lnTo>
                  <a:lnTo>
                    <a:pt x="24672" y="0"/>
                  </a:lnTo>
                  <a:lnTo>
                    <a:pt x="21048" y="14906"/>
                  </a:lnTo>
                  <a:lnTo>
                    <a:pt x="15420" y="32074"/>
                  </a:lnTo>
                  <a:lnTo>
                    <a:pt x="8249" y="49653"/>
                  </a:lnTo>
                  <a:lnTo>
                    <a:pt x="0" y="65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47306" y="2952729"/>
            <a:ext cx="3563620" cy="20510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35"/>
              </a:spcBef>
            </a:pPr>
            <a:r>
              <a:rPr dirty="0" sz="600" spc="-10">
                <a:latin typeface="Arial"/>
                <a:cs typeface="Arial"/>
              </a:rPr>
              <a:t>Phan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Minh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Dung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(1995)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On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the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Acceptability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of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Arguments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its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Fundamental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Role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in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Nonmonotonic </a:t>
            </a:r>
            <a:r>
              <a:rPr dirty="0" sz="600" spc="-15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Reasoning,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Logic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Programming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and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20">
                <a:latin typeface="Arial"/>
                <a:cs typeface="Arial"/>
              </a:rPr>
              <a:t>n-Person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30">
                <a:latin typeface="Arial"/>
                <a:cs typeface="Arial"/>
              </a:rPr>
              <a:t>Games.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10">
                <a:latin typeface="Arial"/>
                <a:cs typeface="Arial"/>
              </a:rPr>
              <a:t>Artificial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Intelligence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77(2):</a:t>
            </a:r>
            <a:r>
              <a:rPr dirty="0" sz="600" spc="120">
                <a:latin typeface="Arial"/>
                <a:cs typeface="Arial"/>
              </a:rPr>
              <a:t> </a:t>
            </a:r>
            <a:r>
              <a:rPr dirty="0" sz="600" spc="-15">
                <a:latin typeface="Arial"/>
                <a:cs typeface="Arial"/>
              </a:rPr>
              <a:t>321-358.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265239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Computational</a:t>
            </a:r>
            <a:r>
              <a:rPr dirty="0"/>
              <a:t> </a:t>
            </a:r>
            <a:r>
              <a:rPr dirty="0" spc="-55"/>
              <a:t>models</a:t>
            </a:r>
            <a:r>
              <a:rPr dirty="0" spc="5"/>
              <a:t> </a:t>
            </a:r>
            <a:r>
              <a:rPr dirty="0" spc="-40"/>
              <a:t>of</a:t>
            </a:r>
            <a:r>
              <a:rPr dirty="0" spc="10"/>
              <a:t> </a:t>
            </a:r>
            <a:r>
              <a:rPr dirty="0" spc="-60"/>
              <a:t>argument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2046" y="402374"/>
            <a:ext cx="3964304" cy="2748915"/>
            <a:chOff x="322046" y="402374"/>
            <a:chExt cx="3964304" cy="2748915"/>
          </a:xfrm>
        </p:grpSpPr>
        <p:sp>
          <p:nvSpPr>
            <p:cNvPr id="4" name="object 4"/>
            <p:cNvSpPr/>
            <p:nvPr/>
          </p:nvSpPr>
          <p:spPr>
            <a:xfrm>
              <a:off x="322046" y="402374"/>
              <a:ext cx="3964304" cy="171450"/>
            </a:xfrm>
            <a:custGeom>
              <a:avLst/>
              <a:gdLst/>
              <a:ahLst/>
              <a:cxnLst/>
              <a:rect l="l" t="t" r="r" b="b"/>
              <a:pathLst>
                <a:path w="3964304" h="171450">
                  <a:moveTo>
                    <a:pt x="0" y="170827"/>
                  </a:moveTo>
                  <a:lnTo>
                    <a:pt x="3963911" y="170827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27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2046" y="573201"/>
              <a:ext cx="3964304" cy="2578100"/>
            </a:xfrm>
            <a:custGeom>
              <a:avLst/>
              <a:gdLst/>
              <a:ahLst/>
              <a:cxnLst/>
              <a:rect l="l" t="t" r="r" b="b"/>
              <a:pathLst>
                <a:path w="3964304" h="2578100">
                  <a:moveTo>
                    <a:pt x="3963911" y="0"/>
                  </a:moveTo>
                  <a:lnTo>
                    <a:pt x="0" y="0"/>
                  </a:lnTo>
                  <a:lnTo>
                    <a:pt x="0" y="2577909"/>
                  </a:lnTo>
                  <a:lnTo>
                    <a:pt x="3963911" y="2577909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47294" y="336540"/>
            <a:ext cx="3637915" cy="4114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Abstract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argumentation:</a:t>
            </a:r>
            <a:r>
              <a:rPr dirty="0" sz="9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Winning</a:t>
            </a:r>
            <a:r>
              <a:rPr dirty="0" sz="9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900" spc="-60">
                <a:latin typeface="Arial"/>
                <a:cs typeface="Arial"/>
              </a:rPr>
              <a:t>Green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means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30">
                <a:latin typeface="Arial"/>
                <a:cs typeface="Arial"/>
              </a:rPr>
              <a:t>“wins”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red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means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argument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“looses”.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386" y="1620616"/>
            <a:ext cx="978535" cy="296545"/>
          </a:xfrm>
          <a:prstGeom prst="rect">
            <a:avLst/>
          </a:prstGeom>
          <a:solidFill>
            <a:srgbClr val="B2FFB2"/>
          </a:solidFill>
          <a:ln w="5060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7790" marR="90170" indent="4445">
              <a:lnSpc>
                <a:spcPts val="1000"/>
              </a:lnSpc>
              <a:spcBef>
                <a:spcPts val="229"/>
              </a:spcBef>
            </a:pPr>
            <a:r>
              <a:rPr dirty="0" baseline="6172" sz="1350" spc="-7" i="1">
                <a:latin typeface="Arial"/>
                <a:cs typeface="Arial"/>
              </a:rPr>
              <a:t>A</a:t>
            </a:r>
            <a:r>
              <a:rPr dirty="0" sz="600" spc="-5">
                <a:latin typeface="Arial"/>
                <a:cs typeface="Arial"/>
              </a:rPr>
              <a:t>1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baseline="6172" sz="1350" spc="284">
                <a:latin typeface="Arial"/>
                <a:cs typeface="Arial"/>
              </a:rPr>
              <a:t>=</a:t>
            </a:r>
            <a:r>
              <a:rPr dirty="0" baseline="6172" sz="1350" spc="52">
                <a:latin typeface="Arial"/>
                <a:cs typeface="Arial"/>
              </a:rPr>
              <a:t> </a:t>
            </a:r>
            <a:r>
              <a:rPr dirty="0" baseline="6172" sz="1350" spc="-22">
                <a:latin typeface="Arial"/>
                <a:cs typeface="Arial"/>
              </a:rPr>
              <a:t>Let’s</a:t>
            </a:r>
            <a:r>
              <a:rPr dirty="0" baseline="6172" sz="1350" spc="52">
                <a:latin typeface="Arial"/>
                <a:cs typeface="Arial"/>
              </a:rPr>
              <a:t> </a:t>
            </a:r>
            <a:r>
              <a:rPr dirty="0" baseline="6172" sz="1350" spc="-37">
                <a:latin typeface="Arial"/>
                <a:cs typeface="Arial"/>
              </a:rPr>
              <a:t>take </a:t>
            </a:r>
            <a:r>
              <a:rPr dirty="0" baseline="6172" sz="1350" spc="-352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metro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home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370" y="1932033"/>
            <a:ext cx="41783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0">
                <a:latin typeface="Arial"/>
                <a:cs typeface="Arial"/>
              </a:rPr>
              <a:t>Graph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812451" y="1287429"/>
          <a:ext cx="986155" cy="963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"/>
                <a:gridCol w="488950"/>
              </a:tblGrid>
              <a:tr h="296275">
                <a:tc gridSpan="2">
                  <a:txBody>
                    <a:bodyPr/>
                    <a:lstStyle/>
                    <a:p>
                      <a:pPr marL="97790" marR="90170" indent="4445">
                        <a:lnSpc>
                          <a:spcPts val="1000"/>
                        </a:lnSpc>
                        <a:spcBef>
                          <a:spcPts val="229"/>
                        </a:spcBef>
                      </a:pPr>
                      <a:r>
                        <a:rPr dirty="0" baseline="6172" sz="1350" spc="-7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284">
                          <a:latin typeface="Arial"/>
                          <a:cs typeface="Arial"/>
                        </a:rPr>
                        <a:t>=</a:t>
                      </a:r>
                      <a:r>
                        <a:rPr dirty="0" baseline="6172" sz="135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-15">
                          <a:latin typeface="Arial"/>
                          <a:cs typeface="Arial"/>
                        </a:rPr>
                        <a:t>Let’s</a:t>
                      </a:r>
                      <a:r>
                        <a:rPr dirty="0" baseline="6172" sz="135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-37">
                          <a:latin typeface="Arial"/>
                          <a:cs typeface="Arial"/>
                        </a:rPr>
                        <a:t>take </a:t>
                      </a:r>
                      <a:r>
                        <a:rPr dirty="0" baseline="6172" sz="1350" spc="-3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metro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home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296275">
                <a:tc gridSpan="2">
                  <a:txBody>
                    <a:bodyPr/>
                    <a:lstStyle/>
                    <a:p>
                      <a:pPr marL="116839" marR="88265" indent="-20955">
                        <a:lnSpc>
                          <a:spcPts val="1000"/>
                        </a:lnSpc>
                        <a:spcBef>
                          <a:spcPts val="229"/>
                        </a:spcBef>
                      </a:pPr>
                      <a:r>
                        <a:rPr dirty="0" baseline="6172" sz="1350" spc="-7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284">
                          <a:latin typeface="Arial"/>
                          <a:cs typeface="Arial"/>
                        </a:rPr>
                        <a:t>= </a:t>
                      </a:r>
                      <a:r>
                        <a:rPr dirty="0" baseline="6172" sz="1350" spc="-37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baseline="6172" sz="1350" spc="-60">
                          <a:latin typeface="Arial"/>
                          <a:cs typeface="Arial"/>
                        </a:rPr>
                        <a:t>is </a:t>
                      </a:r>
                      <a:r>
                        <a:rPr dirty="0" baseline="6172" sz="1350" spc="-89">
                          <a:latin typeface="Arial"/>
                          <a:cs typeface="Arial"/>
                        </a:rPr>
                        <a:t>a </a:t>
                      </a:r>
                      <a:r>
                        <a:rPr dirty="0" baseline="6172" sz="1350" spc="-3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metro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strike</a:t>
                      </a:r>
                      <a:r>
                        <a:rPr dirty="0" sz="9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FF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283751" y="1590790"/>
            <a:ext cx="40640" cy="19050"/>
          </a:xfrm>
          <a:custGeom>
            <a:avLst/>
            <a:gdLst/>
            <a:ahLst/>
            <a:cxnLst/>
            <a:rect l="l" t="t" r="r" b="b"/>
            <a:pathLst>
              <a:path w="40639" h="19050">
                <a:moveTo>
                  <a:pt x="0" y="18978"/>
                </a:moveTo>
                <a:lnTo>
                  <a:pt x="6187" y="16013"/>
                </a:lnTo>
                <a:lnTo>
                  <a:pt x="12494" y="10438"/>
                </a:lnTo>
                <a:lnTo>
                  <a:pt x="17614" y="4388"/>
                </a:lnTo>
                <a:lnTo>
                  <a:pt x="20243" y="0"/>
                </a:lnTo>
                <a:lnTo>
                  <a:pt x="22873" y="4388"/>
                </a:lnTo>
                <a:lnTo>
                  <a:pt x="27993" y="10438"/>
                </a:lnTo>
                <a:lnTo>
                  <a:pt x="34300" y="16013"/>
                </a:lnTo>
                <a:lnTo>
                  <a:pt x="40487" y="18978"/>
                </a:lnTo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94966" y="2262703"/>
            <a:ext cx="41783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0">
                <a:latin typeface="Arial"/>
                <a:cs typeface="Arial"/>
              </a:rPr>
              <a:t>Graph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27360" y="1249045"/>
            <a:ext cx="40640" cy="19050"/>
          </a:xfrm>
          <a:custGeom>
            <a:avLst/>
            <a:gdLst/>
            <a:ahLst/>
            <a:cxnLst/>
            <a:rect l="l" t="t" r="r" b="b"/>
            <a:pathLst>
              <a:path w="40639" h="19050">
                <a:moveTo>
                  <a:pt x="0" y="18978"/>
                </a:moveTo>
                <a:lnTo>
                  <a:pt x="6187" y="16013"/>
                </a:lnTo>
                <a:lnTo>
                  <a:pt x="12494" y="10438"/>
                </a:lnTo>
                <a:lnTo>
                  <a:pt x="17614" y="4388"/>
                </a:lnTo>
                <a:lnTo>
                  <a:pt x="20243" y="0"/>
                </a:lnTo>
                <a:lnTo>
                  <a:pt x="22873" y="4388"/>
                </a:lnTo>
                <a:lnTo>
                  <a:pt x="27993" y="10438"/>
                </a:lnTo>
                <a:lnTo>
                  <a:pt x="34300" y="16013"/>
                </a:lnTo>
                <a:lnTo>
                  <a:pt x="40487" y="18978"/>
                </a:lnTo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256060" y="945684"/>
          <a:ext cx="986155" cy="1646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"/>
                <a:gridCol w="488950"/>
              </a:tblGrid>
              <a:tr h="296275">
                <a:tc gridSpan="2">
                  <a:txBody>
                    <a:bodyPr/>
                    <a:lstStyle/>
                    <a:p>
                      <a:pPr marL="97790" marR="90170" indent="4445">
                        <a:lnSpc>
                          <a:spcPts val="1000"/>
                        </a:lnSpc>
                        <a:spcBef>
                          <a:spcPts val="229"/>
                        </a:spcBef>
                      </a:pPr>
                      <a:r>
                        <a:rPr dirty="0" baseline="6172" sz="1350" spc="-7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284">
                          <a:latin typeface="Arial"/>
                          <a:cs typeface="Arial"/>
                        </a:rPr>
                        <a:t>=</a:t>
                      </a:r>
                      <a:r>
                        <a:rPr dirty="0" baseline="6172" sz="135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-15">
                          <a:latin typeface="Arial"/>
                          <a:cs typeface="Arial"/>
                        </a:rPr>
                        <a:t>Let’s</a:t>
                      </a:r>
                      <a:r>
                        <a:rPr dirty="0" baseline="6172" sz="135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-37">
                          <a:latin typeface="Arial"/>
                          <a:cs typeface="Arial"/>
                        </a:rPr>
                        <a:t>take </a:t>
                      </a:r>
                      <a:r>
                        <a:rPr dirty="0" baseline="6172" sz="1350" spc="-3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metro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home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FF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296275">
                <a:tc gridSpan="2">
                  <a:txBody>
                    <a:bodyPr/>
                    <a:lstStyle/>
                    <a:p>
                      <a:pPr marL="116839" marR="88900" indent="-20955">
                        <a:lnSpc>
                          <a:spcPts val="1000"/>
                        </a:lnSpc>
                        <a:spcBef>
                          <a:spcPts val="229"/>
                        </a:spcBef>
                      </a:pPr>
                      <a:r>
                        <a:rPr dirty="0" baseline="6172" sz="1350" spc="-7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284">
                          <a:latin typeface="Arial"/>
                          <a:cs typeface="Arial"/>
                        </a:rPr>
                        <a:t>= </a:t>
                      </a:r>
                      <a:r>
                        <a:rPr dirty="0" baseline="6172" sz="1350" spc="-37">
                          <a:latin typeface="Arial"/>
                          <a:cs typeface="Arial"/>
                        </a:rPr>
                        <a:t>There </a:t>
                      </a:r>
                      <a:r>
                        <a:rPr dirty="0" baseline="6172" sz="1350" spc="-60">
                          <a:latin typeface="Arial"/>
                          <a:cs typeface="Arial"/>
                        </a:rPr>
                        <a:t>is </a:t>
                      </a:r>
                      <a:r>
                        <a:rPr dirty="0" baseline="6172" sz="1350" spc="-89">
                          <a:latin typeface="Arial"/>
                          <a:cs typeface="Arial"/>
                        </a:rPr>
                        <a:t>a </a:t>
                      </a:r>
                      <a:r>
                        <a:rPr dirty="0" baseline="6172" sz="1350" spc="-3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metro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strike</a:t>
                      </a:r>
                      <a:r>
                        <a:rPr dirty="0" sz="9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5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F2"/>
                    </a:solidFill>
                  </a:tcPr>
                </a:tc>
              </a:tr>
              <a:tr h="318417">
                <a:tc gridSpan="2">
                  <a:txBody>
                    <a:bodyPr/>
                    <a:lstStyle/>
                    <a:p>
                      <a:pPr marL="107314" marR="55244" indent="-45720">
                        <a:lnSpc>
                          <a:spcPts val="1000"/>
                        </a:lnSpc>
                        <a:spcBef>
                          <a:spcPts val="229"/>
                        </a:spcBef>
                      </a:pPr>
                      <a:r>
                        <a:rPr dirty="0" baseline="6172" sz="1350" spc="-7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284">
                          <a:latin typeface="Arial"/>
                          <a:cs typeface="Arial"/>
                        </a:rPr>
                        <a:t>=</a:t>
                      </a:r>
                      <a:r>
                        <a:rPr dirty="0" baseline="6172" sz="1350" spc="52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-7">
                          <a:latin typeface="Arial"/>
                          <a:cs typeface="Arial"/>
                        </a:rPr>
                        <a:t>Most</a:t>
                      </a:r>
                      <a:r>
                        <a:rPr dirty="0" baseline="6172" sz="13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6172" sz="1350" spc="-22">
                          <a:latin typeface="Arial"/>
                          <a:cs typeface="Arial"/>
                        </a:rPr>
                        <a:t>trains </a:t>
                      </a:r>
                      <a:r>
                        <a:rPr dirty="0" baseline="6172" sz="1350" spc="-35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9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still</a:t>
                      </a:r>
                      <a:r>
                        <a:rPr dirty="0" sz="9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running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FF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727360" y="1910386"/>
            <a:ext cx="40640" cy="19050"/>
          </a:xfrm>
          <a:custGeom>
            <a:avLst/>
            <a:gdLst/>
            <a:ahLst/>
            <a:cxnLst/>
            <a:rect l="l" t="t" r="r" b="b"/>
            <a:pathLst>
              <a:path w="40639" h="19050">
                <a:moveTo>
                  <a:pt x="0" y="18978"/>
                </a:moveTo>
                <a:lnTo>
                  <a:pt x="6187" y="16013"/>
                </a:lnTo>
                <a:lnTo>
                  <a:pt x="12494" y="10438"/>
                </a:lnTo>
                <a:lnTo>
                  <a:pt x="17614" y="4388"/>
                </a:lnTo>
                <a:lnTo>
                  <a:pt x="20243" y="0"/>
                </a:lnTo>
                <a:lnTo>
                  <a:pt x="22873" y="4388"/>
                </a:lnTo>
                <a:lnTo>
                  <a:pt x="27993" y="10438"/>
                </a:lnTo>
                <a:lnTo>
                  <a:pt x="34300" y="16013"/>
                </a:lnTo>
                <a:lnTo>
                  <a:pt x="40487" y="18978"/>
                </a:lnTo>
              </a:path>
            </a:pathLst>
          </a:custGeom>
          <a:ln w="40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538575" y="2604434"/>
            <a:ext cx="41783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0">
                <a:latin typeface="Arial"/>
                <a:cs typeface="Arial"/>
              </a:rPr>
              <a:t>Graph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7294" y="3170039"/>
            <a:ext cx="206248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5">
                <a:latin typeface="Arial"/>
                <a:cs typeface="Arial"/>
              </a:rPr>
              <a:t>See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Pollock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(1987);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Simari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40">
                <a:latin typeface="Arial"/>
                <a:cs typeface="Arial"/>
              </a:rPr>
              <a:t>+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Loui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5">
                <a:latin typeface="Arial"/>
                <a:cs typeface="Arial"/>
              </a:rPr>
              <a:t>(1989);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Dung</a:t>
            </a:r>
            <a:r>
              <a:rPr dirty="0" sz="600" spc="50">
                <a:latin typeface="Arial"/>
                <a:cs typeface="Arial"/>
              </a:rPr>
              <a:t> </a:t>
            </a:r>
            <a:r>
              <a:rPr dirty="0" sz="600" spc="15">
                <a:latin typeface="Arial"/>
                <a:cs typeface="Arial"/>
              </a:rPr>
              <a:t>(AIJ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1995)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152082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What</a:t>
            </a:r>
            <a:r>
              <a:rPr dirty="0" spc="5"/>
              <a:t> </a:t>
            </a:r>
            <a:r>
              <a:rPr dirty="0" spc="-40"/>
              <a:t>is</a:t>
            </a:r>
            <a:r>
              <a:rPr dirty="0" spc="10"/>
              <a:t> </a:t>
            </a:r>
            <a:r>
              <a:rPr dirty="0" spc="-55"/>
              <a:t>persuasion?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473" y="412703"/>
            <a:ext cx="1811070" cy="12599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2046" y="1871345"/>
            <a:ext cx="3964304" cy="1401445"/>
            <a:chOff x="322046" y="1871345"/>
            <a:chExt cx="3964304" cy="1401445"/>
          </a:xfrm>
        </p:grpSpPr>
        <p:sp>
          <p:nvSpPr>
            <p:cNvPr id="5" name="object 5"/>
            <p:cNvSpPr/>
            <p:nvPr/>
          </p:nvSpPr>
          <p:spPr>
            <a:xfrm>
              <a:off x="322046" y="1871345"/>
              <a:ext cx="3964304" cy="170815"/>
            </a:xfrm>
            <a:custGeom>
              <a:avLst/>
              <a:gdLst/>
              <a:ahLst/>
              <a:cxnLst/>
              <a:rect l="l" t="t" r="r" b="b"/>
              <a:pathLst>
                <a:path w="3964304" h="170814">
                  <a:moveTo>
                    <a:pt x="0" y="170802"/>
                  </a:moveTo>
                  <a:lnTo>
                    <a:pt x="3963911" y="170802"/>
                  </a:lnTo>
                  <a:lnTo>
                    <a:pt x="3963911" y="0"/>
                  </a:lnTo>
                  <a:lnTo>
                    <a:pt x="0" y="0"/>
                  </a:lnTo>
                  <a:lnTo>
                    <a:pt x="0" y="170802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2046" y="2042147"/>
              <a:ext cx="3964304" cy="1230630"/>
            </a:xfrm>
            <a:custGeom>
              <a:avLst/>
              <a:gdLst/>
              <a:ahLst/>
              <a:cxnLst/>
              <a:rect l="l" t="t" r="r" b="b"/>
              <a:pathLst>
                <a:path w="3964304" h="1230629">
                  <a:moveTo>
                    <a:pt x="3963911" y="0"/>
                  </a:moveTo>
                  <a:lnTo>
                    <a:pt x="0" y="0"/>
                  </a:lnTo>
                  <a:lnTo>
                    <a:pt x="0" y="1230464"/>
                  </a:lnTo>
                  <a:lnTo>
                    <a:pt x="3963911" y="1230464"/>
                  </a:lnTo>
                  <a:lnTo>
                    <a:pt x="3963911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517207" y="22192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07" y="24090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7207" y="259886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7207" y="292783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7294" y="1861815"/>
            <a:ext cx="3756660" cy="1291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kinds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interaction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surrounding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persuasion</a:t>
            </a:r>
            <a:endParaRPr sz="900">
              <a:latin typeface="Arial"/>
              <a:cs typeface="Arial"/>
            </a:endParaRPr>
          </a:p>
          <a:p>
            <a:pPr marL="289560" marR="28575">
              <a:lnSpc>
                <a:spcPct val="138400"/>
              </a:lnSpc>
              <a:spcBef>
                <a:spcPts val="720"/>
              </a:spcBef>
            </a:pPr>
            <a:r>
              <a:rPr dirty="0" sz="900" spc="-45">
                <a:latin typeface="Arial"/>
                <a:cs typeface="Arial"/>
              </a:rPr>
              <a:t>Persuader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collecting </a:t>
            </a:r>
            <a:r>
              <a:rPr dirty="0" sz="900" spc="-5">
                <a:latin typeface="Arial"/>
                <a:cs typeface="Arial"/>
              </a:rPr>
              <a:t>information, </a:t>
            </a:r>
            <a:r>
              <a:rPr dirty="0" sz="900" spc="-45">
                <a:latin typeface="Arial"/>
                <a:cs typeface="Arial"/>
              </a:rPr>
              <a:t>preferences,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etc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from </a:t>
            </a:r>
            <a:r>
              <a:rPr dirty="0" sz="900" spc="-15">
                <a:latin typeface="Arial"/>
                <a:cs typeface="Arial"/>
              </a:rPr>
              <a:t>the </a:t>
            </a:r>
            <a:r>
              <a:rPr dirty="0" sz="900" spc="-55">
                <a:latin typeface="Arial"/>
                <a:cs typeface="Arial"/>
              </a:rPr>
              <a:t>persuadee 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Persuader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providing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offers,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etc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persuadee</a:t>
            </a:r>
            <a:endParaRPr sz="900">
              <a:latin typeface="Arial"/>
              <a:cs typeface="Arial"/>
            </a:endParaRPr>
          </a:p>
          <a:p>
            <a:pPr marL="289560" marR="28575">
              <a:lnSpc>
                <a:spcPct val="101499"/>
              </a:lnSpc>
              <a:spcBef>
                <a:spcPts val="400"/>
              </a:spcBef>
            </a:pPr>
            <a:r>
              <a:rPr dirty="0" sz="900" spc="-45">
                <a:latin typeface="Arial"/>
                <a:cs typeface="Arial"/>
              </a:rPr>
              <a:t>Persuader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winning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favour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(e.g.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by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flattering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the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persuadee,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by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making </a:t>
            </a:r>
            <a:r>
              <a:rPr dirty="0" sz="900" spc="-23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small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talk,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by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humorous,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etc)</a:t>
            </a:r>
            <a:endParaRPr sz="900">
              <a:latin typeface="Arial"/>
              <a:cs typeface="Arial"/>
            </a:endParaRPr>
          </a:p>
          <a:p>
            <a:pPr marL="289560" marR="5080">
              <a:lnSpc>
                <a:spcPct val="101499"/>
              </a:lnSpc>
              <a:spcBef>
                <a:spcPts val="400"/>
              </a:spcBef>
            </a:pP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arguments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(and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counterarguments)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essential</a:t>
            </a:r>
            <a:r>
              <a:rPr dirty="0" sz="900" spc="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structures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dirty="0" sz="9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0000"/>
                </a:solidFill>
                <a:latin typeface="Arial"/>
                <a:cs typeface="Arial"/>
              </a:rPr>
              <a:t>presenting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claims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(and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counter</a:t>
            </a:r>
            <a:r>
              <a:rPr dirty="0" sz="9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claims)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persuasion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32041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0"/>
              <a:t>Persuasion</a:t>
            </a:r>
            <a:r>
              <a:rPr dirty="0" spc="25"/>
              <a:t> </a:t>
            </a:r>
            <a:r>
              <a:rPr dirty="0" spc="-50"/>
              <a:t>technologies</a:t>
            </a:r>
            <a:r>
              <a:rPr dirty="0" spc="25"/>
              <a:t> </a:t>
            </a:r>
            <a:r>
              <a:rPr dirty="0" spc="-30"/>
              <a:t>in</a:t>
            </a:r>
            <a:r>
              <a:rPr dirty="0" spc="25"/>
              <a:t> </a:t>
            </a:r>
            <a:r>
              <a:rPr dirty="0" spc="-50"/>
              <a:t>behaviour</a:t>
            </a:r>
            <a:r>
              <a:rPr dirty="0" spc="30"/>
              <a:t> </a:t>
            </a:r>
            <a:r>
              <a:rPr dirty="0" spc="-70"/>
              <a:t>change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1" y="661698"/>
            <a:ext cx="1352470" cy="9000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9258" y="661711"/>
            <a:ext cx="1499991" cy="89999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17207" y="189067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24395" y="1814710"/>
            <a:ext cx="3620135" cy="10985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499"/>
              </a:lnSpc>
              <a:spcBef>
                <a:spcPts val="80"/>
              </a:spcBef>
            </a:pPr>
            <a:r>
              <a:rPr dirty="0" sz="900" spc="-45">
                <a:latin typeface="Arial"/>
                <a:cs typeface="Arial"/>
              </a:rPr>
              <a:t>Persuasion </a:t>
            </a:r>
            <a:r>
              <a:rPr dirty="0" sz="900" spc="-35">
                <a:latin typeface="Arial"/>
                <a:cs typeface="Arial"/>
              </a:rPr>
              <a:t>technologies </a:t>
            </a:r>
            <a:r>
              <a:rPr dirty="0" sz="900" spc="-55">
                <a:latin typeface="Arial"/>
                <a:cs typeface="Arial"/>
              </a:rPr>
              <a:t>are </a:t>
            </a:r>
            <a:r>
              <a:rPr dirty="0" sz="900" spc="-30">
                <a:latin typeface="Arial"/>
                <a:cs typeface="Arial"/>
              </a:rPr>
              <a:t>being </a:t>
            </a:r>
            <a:r>
              <a:rPr dirty="0" sz="900" spc="-45">
                <a:latin typeface="Arial"/>
                <a:cs typeface="Arial"/>
              </a:rPr>
              <a:t>developed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35">
                <a:latin typeface="Arial"/>
                <a:cs typeface="Arial"/>
              </a:rPr>
              <a:t>help </a:t>
            </a:r>
            <a:r>
              <a:rPr dirty="0" sz="900" spc="-40">
                <a:latin typeface="Arial"/>
                <a:cs typeface="Arial"/>
              </a:rPr>
              <a:t>people </a:t>
            </a:r>
            <a:r>
              <a:rPr dirty="0" sz="900" spc="-50">
                <a:latin typeface="Arial"/>
                <a:cs typeface="Arial"/>
              </a:rPr>
              <a:t>make </a:t>
            </a:r>
            <a:r>
              <a:rPr dirty="0" sz="900" spc="-20">
                <a:latin typeface="Arial"/>
                <a:cs typeface="Arial"/>
              </a:rPr>
              <a:t>positive 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changes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their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behaviour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(e.g.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healthcare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and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healthy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life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styles).</a:t>
            </a:r>
            <a:endParaRPr sz="900">
              <a:latin typeface="Arial"/>
              <a:cs typeface="Arial"/>
            </a:endParaRPr>
          </a:p>
          <a:p>
            <a:pPr algn="just" marL="12700" marR="52069">
              <a:lnSpc>
                <a:spcPct val="101499"/>
              </a:lnSpc>
              <a:spcBef>
                <a:spcPts val="395"/>
              </a:spcBef>
            </a:pPr>
            <a:r>
              <a:rPr dirty="0" sz="900" spc="-25">
                <a:latin typeface="Arial"/>
                <a:cs typeface="Arial"/>
              </a:rPr>
              <a:t>There </a:t>
            </a:r>
            <a:r>
              <a:rPr dirty="0" sz="900" spc="-40">
                <a:latin typeface="Arial"/>
                <a:cs typeface="Arial"/>
              </a:rPr>
              <a:t>is </a:t>
            </a:r>
            <a:r>
              <a:rPr dirty="0" sz="900" spc="-45">
                <a:latin typeface="Arial"/>
                <a:cs typeface="Arial"/>
              </a:rPr>
              <a:t>an </a:t>
            </a:r>
            <a:r>
              <a:rPr dirty="0" sz="900" spc="-50">
                <a:latin typeface="Arial"/>
                <a:cs typeface="Arial"/>
              </a:rPr>
              <a:t>emphasis </a:t>
            </a:r>
            <a:r>
              <a:rPr dirty="0" sz="900" spc="-35">
                <a:latin typeface="Arial"/>
                <a:cs typeface="Arial"/>
              </a:rPr>
              <a:t>on </a:t>
            </a:r>
            <a:r>
              <a:rPr dirty="0" sz="900" spc="-20">
                <a:latin typeface="Arial"/>
                <a:cs typeface="Arial"/>
              </a:rPr>
              <a:t>either </a:t>
            </a:r>
            <a:r>
              <a:rPr dirty="0" sz="900" spc="-25">
                <a:latin typeface="Arial"/>
                <a:cs typeface="Arial"/>
              </a:rPr>
              <a:t>helping </a:t>
            </a:r>
            <a:r>
              <a:rPr dirty="0" sz="900" spc="-60">
                <a:latin typeface="Arial"/>
                <a:cs typeface="Arial"/>
              </a:rPr>
              <a:t>users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40">
                <a:latin typeface="Arial"/>
                <a:cs typeface="Arial"/>
              </a:rPr>
              <a:t>explore </a:t>
            </a:r>
            <a:r>
              <a:rPr dirty="0" sz="900">
                <a:latin typeface="Arial"/>
                <a:cs typeface="Arial"/>
              </a:rPr>
              <a:t>their </a:t>
            </a:r>
            <a:r>
              <a:rPr dirty="0" sz="900" spc="-65">
                <a:latin typeface="Arial"/>
                <a:cs typeface="Arial"/>
              </a:rPr>
              <a:t>issues </a:t>
            </a:r>
            <a:r>
              <a:rPr dirty="0" sz="900" spc="-15">
                <a:latin typeface="Arial"/>
                <a:cs typeface="Arial"/>
              </a:rPr>
              <a:t>(e.g. 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game </a:t>
            </a:r>
            <a:r>
              <a:rPr dirty="0" sz="900" spc="-15">
                <a:latin typeface="Arial"/>
                <a:cs typeface="Arial"/>
              </a:rPr>
              <a:t>playing) </a:t>
            </a:r>
            <a:r>
              <a:rPr dirty="0" sz="900" spc="-30">
                <a:latin typeface="Arial"/>
                <a:cs typeface="Arial"/>
              </a:rPr>
              <a:t>or </a:t>
            </a:r>
            <a:r>
              <a:rPr dirty="0" sz="900" spc="-25">
                <a:latin typeface="Arial"/>
                <a:cs typeface="Arial"/>
              </a:rPr>
              <a:t>helping </a:t>
            </a:r>
            <a:r>
              <a:rPr dirty="0" sz="900" spc="-60">
                <a:latin typeface="Arial"/>
                <a:cs typeface="Arial"/>
              </a:rPr>
              <a:t>users </a:t>
            </a:r>
            <a:r>
              <a:rPr dirty="0" sz="900" spc="-50">
                <a:latin typeface="Arial"/>
                <a:cs typeface="Arial"/>
              </a:rPr>
              <a:t>once </a:t>
            </a:r>
            <a:r>
              <a:rPr dirty="0" sz="900" spc="-20">
                <a:latin typeface="Arial"/>
                <a:cs typeface="Arial"/>
              </a:rPr>
              <a:t>they </a:t>
            </a:r>
            <a:r>
              <a:rPr dirty="0" sz="900" spc="-55">
                <a:latin typeface="Arial"/>
                <a:cs typeface="Arial"/>
              </a:rPr>
              <a:t>are </a:t>
            </a:r>
            <a:r>
              <a:rPr dirty="0" sz="900" spc="-45">
                <a:latin typeface="Arial"/>
                <a:cs typeface="Arial"/>
              </a:rPr>
              <a:t>persuaded </a:t>
            </a:r>
            <a:r>
              <a:rPr dirty="0" sz="900" spc="20">
                <a:latin typeface="Arial"/>
                <a:cs typeface="Arial"/>
              </a:rPr>
              <a:t>to </a:t>
            </a:r>
            <a:r>
              <a:rPr dirty="0" sz="900" spc="-35">
                <a:latin typeface="Arial"/>
                <a:cs typeface="Arial"/>
              </a:rPr>
              <a:t>do </a:t>
            </a:r>
            <a:r>
              <a:rPr dirty="0" sz="900" spc="-30">
                <a:latin typeface="Arial"/>
                <a:cs typeface="Arial"/>
              </a:rPr>
              <a:t>something 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(e.g.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diaries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recording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calorie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intake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weight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management).</a:t>
            </a:r>
            <a:endParaRPr sz="900">
              <a:latin typeface="Arial"/>
              <a:cs typeface="Arial"/>
            </a:endParaRPr>
          </a:p>
          <a:p>
            <a:pPr algn="just" marL="12700" marR="95885">
              <a:lnSpc>
                <a:spcPct val="101499"/>
              </a:lnSpc>
              <a:spcBef>
                <a:spcPts val="400"/>
              </a:spcBef>
            </a:pP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Interestingly, argumentation </a:t>
            </a:r>
            <a:r>
              <a:rPr dirty="0" sz="900" spc="-4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central </a:t>
            </a:r>
            <a:r>
              <a:rPr dirty="0" sz="900" spc="2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the current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manifestations </a:t>
            </a:r>
            <a:r>
              <a:rPr dirty="0" sz="9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0000"/>
                </a:solidFill>
                <a:latin typeface="Arial"/>
                <a:cs typeface="Arial"/>
              </a:rPr>
              <a:t>persuasion</a:t>
            </a:r>
            <a:r>
              <a:rPr dirty="0" sz="9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FF0000"/>
                </a:solidFill>
                <a:latin typeface="Arial"/>
                <a:cs typeface="Arial"/>
              </a:rPr>
              <a:t>technologies.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7207" y="221964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07" y="268779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09" y="0"/>
                </a:moveTo>
                <a:lnTo>
                  <a:pt x="0" y="0"/>
                </a:lnTo>
                <a:lnTo>
                  <a:pt x="0" y="50609"/>
                </a:lnTo>
                <a:lnTo>
                  <a:pt x="50609" y="50609"/>
                </a:lnTo>
                <a:lnTo>
                  <a:pt x="50609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20"/>
              <a:t>12</a:t>
            </a:fld>
            <a:r>
              <a:rPr dirty="0" spc="-65"/>
              <a:t> </a:t>
            </a:r>
            <a:r>
              <a:rPr dirty="0" spc="150"/>
              <a:t>/</a:t>
            </a:r>
            <a:r>
              <a:rPr dirty="0" spc="-65"/>
              <a:t> </a:t>
            </a:r>
            <a:r>
              <a:rPr dirty="0" spc="-20"/>
              <a:t>55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Anthony Hunter</dc:creator>
  <dc:title>Overview of Computational Persuasion  and relationships with Explainable AI</dc:title>
  <dcterms:created xsi:type="dcterms:W3CDTF">2021-04-14T14:58:17Z</dcterms:created>
  <dcterms:modified xsi:type="dcterms:W3CDTF">2021-04-14T14:58:17Z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2021-04-14T00:00:00Z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2021-04-14T00:00:00Z</vt:filetime>
  </property>
</Properties>
</file>